
<file path=[Content_Types].xml><?xml version="1.0" encoding="utf-8"?>
<Types xmlns="http://schemas.openxmlformats.org/package/2006/content-types">
  <Default Extension="avif" ContentType="image/avif"/>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321" r:id="rId2"/>
    <p:sldId id="588" r:id="rId3"/>
    <p:sldId id="927" r:id="rId4"/>
    <p:sldId id="928" r:id="rId5"/>
    <p:sldId id="589" r:id="rId6"/>
    <p:sldId id="818" r:id="rId7"/>
    <p:sldId id="819" r:id="rId8"/>
    <p:sldId id="820" r:id="rId9"/>
    <p:sldId id="933" r:id="rId10"/>
    <p:sldId id="934" r:id="rId11"/>
    <p:sldId id="930" r:id="rId12"/>
    <p:sldId id="931" r:id="rId13"/>
    <p:sldId id="932" r:id="rId14"/>
    <p:sldId id="929" r:id="rId15"/>
    <p:sldId id="635" r:id="rId16"/>
    <p:sldId id="828" r:id="rId17"/>
    <p:sldId id="638" r:id="rId18"/>
    <p:sldId id="639" r:id="rId19"/>
    <p:sldId id="640" r:id="rId20"/>
    <p:sldId id="641" r:id="rId21"/>
    <p:sldId id="642" r:id="rId22"/>
    <p:sldId id="643" r:id="rId23"/>
    <p:sldId id="644" r:id="rId24"/>
    <p:sldId id="645" r:id="rId25"/>
    <p:sldId id="646" r:id="rId26"/>
    <p:sldId id="647" r:id="rId27"/>
    <p:sldId id="651" r:id="rId28"/>
    <p:sldId id="652" r:id="rId29"/>
    <p:sldId id="653" r:id="rId30"/>
    <p:sldId id="656" r:id="rId31"/>
    <p:sldId id="658" r:id="rId32"/>
    <p:sldId id="659" r:id="rId33"/>
    <p:sldId id="660" r:id="rId34"/>
    <p:sldId id="661" r:id="rId35"/>
    <p:sldId id="662" r:id="rId36"/>
    <p:sldId id="663" r:id="rId37"/>
    <p:sldId id="666" r:id="rId38"/>
    <p:sldId id="667" r:id="rId39"/>
    <p:sldId id="668" r:id="rId40"/>
    <p:sldId id="669" r:id="rId41"/>
    <p:sldId id="677" r:id="rId42"/>
    <p:sldId id="678" r:id="rId43"/>
    <p:sldId id="679" r:id="rId44"/>
    <p:sldId id="680" r:id="rId45"/>
    <p:sldId id="717" r:id="rId46"/>
    <p:sldId id="736" r:id="rId47"/>
    <p:sldId id="763" r:id="rId48"/>
    <p:sldId id="764" r:id="rId49"/>
    <p:sldId id="781" r:id="rId50"/>
    <p:sldId id="830" r:id="rId51"/>
    <p:sldId id="782" r:id="rId52"/>
    <p:sldId id="783" r:id="rId53"/>
    <p:sldId id="784" r:id="rId54"/>
    <p:sldId id="785" r:id="rId55"/>
    <p:sldId id="829" r:id="rId56"/>
    <p:sldId id="831" r:id="rId57"/>
    <p:sldId id="765" r:id="rId58"/>
    <p:sldId id="832" r:id="rId59"/>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p:defaultTextStyle>
  <p:extLst>
    <p:ext uri="{521415D9-36F7-43E2-AB2F-B90AF26B5E84}">
      <p14:sectionLst xmlns:p14="http://schemas.microsoft.com/office/powerpoint/2010/main">
        <p14:section name="Standardabschnitt" id="{95533DCE-5324-48A8-A560-C1B99AC60090}">
          <p14:sldIdLst>
            <p14:sldId id="321"/>
            <p14:sldId id="588"/>
            <p14:sldId id="927"/>
            <p14:sldId id="928"/>
            <p14:sldId id="589"/>
            <p14:sldId id="818"/>
            <p14:sldId id="819"/>
            <p14:sldId id="820"/>
            <p14:sldId id="933"/>
            <p14:sldId id="934"/>
            <p14:sldId id="930"/>
            <p14:sldId id="931"/>
            <p14:sldId id="932"/>
            <p14:sldId id="929"/>
            <p14:sldId id="635"/>
            <p14:sldId id="828"/>
            <p14:sldId id="638"/>
            <p14:sldId id="639"/>
            <p14:sldId id="640"/>
            <p14:sldId id="641"/>
            <p14:sldId id="642"/>
            <p14:sldId id="643"/>
            <p14:sldId id="644"/>
            <p14:sldId id="645"/>
            <p14:sldId id="646"/>
            <p14:sldId id="647"/>
            <p14:sldId id="651"/>
            <p14:sldId id="652"/>
            <p14:sldId id="653"/>
            <p14:sldId id="656"/>
            <p14:sldId id="658"/>
            <p14:sldId id="659"/>
            <p14:sldId id="660"/>
            <p14:sldId id="661"/>
            <p14:sldId id="662"/>
            <p14:sldId id="663"/>
            <p14:sldId id="666"/>
            <p14:sldId id="667"/>
            <p14:sldId id="668"/>
            <p14:sldId id="669"/>
            <p14:sldId id="677"/>
            <p14:sldId id="678"/>
            <p14:sldId id="679"/>
            <p14:sldId id="680"/>
            <p14:sldId id="717"/>
            <p14:sldId id="736"/>
            <p14:sldId id="763"/>
            <p14:sldId id="764"/>
            <p14:sldId id="781"/>
            <p14:sldId id="830"/>
            <p14:sldId id="782"/>
            <p14:sldId id="783"/>
            <p14:sldId id="784"/>
            <p14:sldId id="785"/>
            <p14:sldId id="829"/>
            <p14:sldId id="831"/>
            <p14:sldId id="765"/>
            <p14:sldId id="832"/>
          </p14:sldIdLst>
        </p14:section>
      </p14:sectionLst>
    </p:ext>
    <p:ext uri="{EFAFB233-063F-42B5-8137-9DF3F51BA10A}">
      <p15:sldGuideLst xmlns:p15="http://schemas.microsoft.com/office/powerpoint/2012/main">
        <p15:guide id="1" orient="horz" pos="3763">
          <p15:clr>
            <a:srgbClr val="A4A3A4"/>
          </p15:clr>
        </p15:guide>
        <p15:guide id="2" orient="horz" pos="4151">
          <p15:clr>
            <a:srgbClr val="A4A3A4"/>
          </p15:clr>
        </p15:guide>
        <p15:guide id="3" pos="32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C0C0C0"/>
    <a:srgbClr val="707173"/>
    <a:srgbClr val="92D050"/>
    <a:srgbClr val="5AAD83"/>
    <a:srgbClr val="A0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14" autoAdjust="0"/>
    <p:restoredTop sz="86401" autoAdjust="0"/>
  </p:normalViewPr>
  <p:slideViewPr>
    <p:cSldViewPr showGuides="1">
      <p:cViewPr varScale="1">
        <p:scale>
          <a:sx n="85" d="100"/>
          <a:sy n="85" d="100"/>
        </p:scale>
        <p:origin x="1080" y="67"/>
      </p:cViewPr>
      <p:guideLst>
        <p:guide orient="horz" pos="3763"/>
        <p:guide orient="horz" pos="4151"/>
        <p:guide pos="3289"/>
      </p:guideLst>
    </p:cSldViewPr>
  </p:slideViewPr>
  <p:outlineViewPr>
    <p:cViewPr>
      <p:scale>
        <a:sx n="33" d="100"/>
        <a:sy n="33" d="100"/>
      </p:scale>
      <p:origin x="0" y="-4970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8" d="100"/>
          <a:sy n="78"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D:\Ablage_F\Statistik\Statistik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blage_F\Statistik\Statistik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Bayern 2015</a:t>
            </a:r>
            <a:r>
              <a:rPr lang="de-DE" baseline="0"/>
              <a:t> - 2024</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0"/>
          <c:tx>
            <c:strRef>
              <c:f>BAY_OBB_10!$A$4</c:f>
              <c:strCache>
                <c:ptCount val="1"/>
                <c:pt idx="0">
                  <c:v>Neugründungen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(BAY_OBB_10!$B$4:$C$4,BAY_OBB_10!$E$4,BAY_OBB_10!$G$4,BAY_OBB_10!$I$4,BAY_OBB_10!$K$4,BAY_OBB_10!$M$4,BAY_OBB_10!$O$4,BAY_OBB_10!$Q$4,BAY_OBB_10!$S$4)</c:f>
              <c:numCache>
                <c:formatCode>_-* #,##0_-;\-* #,##0_-;_-* "-"??_-;_-@_-</c:formatCode>
                <c:ptCount val="10"/>
                <c:pt idx="0">
                  <c:v>94773</c:v>
                </c:pt>
                <c:pt idx="1">
                  <c:v>90479</c:v>
                </c:pt>
                <c:pt idx="2">
                  <c:v>89300</c:v>
                </c:pt>
                <c:pt idx="3">
                  <c:v>88958</c:v>
                </c:pt>
                <c:pt idx="4">
                  <c:v>89347</c:v>
                </c:pt>
                <c:pt idx="5">
                  <c:v>94368</c:v>
                </c:pt>
                <c:pt idx="6">
                  <c:v>99358</c:v>
                </c:pt>
                <c:pt idx="7">
                  <c:v>90112</c:v>
                </c:pt>
                <c:pt idx="8">
                  <c:v>95916</c:v>
                </c:pt>
                <c:pt idx="9">
                  <c:v>95522</c:v>
                </c:pt>
              </c:numCache>
            </c:numRef>
          </c:val>
          <c:smooth val="0"/>
          <c:extLst>
            <c:ext xmlns:c16="http://schemas.microsoft.com/office/drawing/2014/chart" uri="{C3380CC4-5D6E-409C-BE32-E72D297353CC}">
              <c16:uniqueId val="{00000000-4018-46FF-B585-9DA704BEB9AF}"/>
            </c:ext>
          </c:extLst>
        </c:ser>
        <c:ser>
          <c:idx val="2"/>
          <c:order val="1"/>
          <c:tx>
            <c:strRef>
              <c:f>BAY_OBB_10!$A$5</c:f>
              <c:strCache>
                <c:ptCount val="1"/>
                <c:pt idx="0">
                  <c:v>Übernahmen*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(BAY_OBB_10!$B$5:$C$5,BAY_OBB_10!$E$5,BAY_OBB_10!$G$5,BAY_OBB_10!$I$5,BAY_OBB_10!$K$5,BAY_OBB_10!$M$5,BAY_OBB_10!$O$5,BAY_OBB_10!$Q$5,BAY_OBB_10!$S$5)</c:f>
              <c:numCache>
                <c:formatCode>_-* #,##0_-;\-* #,##0_-;_-* "-"??_-;_-@_-</c:formatCode>
                <c:ptCount val="10"/>
                <c:pt idx="0">
                  <c:v>10034</c:v>
                </c:pt>
                <c:pt idx="1">
                  <c:v>8740</c:v>
                </c:pt>
                <c:pt idx="2">
                  <c:v>9013</c:v>
                </c:pt>
                <c:pt idx="3">
                  <c:v>8176</c:v>
                </c:pt>
                <c:pt idx="4">
                  <c:v>7949</c:v>
                </c:pt>
                <c:pt idx="5">
                  <c:v>7979</c:v>
                </c:pt>
                <c:pt idx="6">
                  <c:v>8044</c:v>
                </c:pt>
                <c:pt idx="7">
                  <c:v>7644</c:v>
                </c:pt>
                <c:pt idx="8">
                  <c:v>7558</c:v>
                </c:pt>
                <c:pt idx="9">
                  <c:v>8049</c:v>
                </c:pt>
              </c:numCache>
            </c:numRef>
          </c:val>
          <c:smooth val="0"/>
          <c:extLst>
            <c:ext xmlns:c16="http://schemas.microsoft.com/office/drawing/2014/chart" uri="{C3380CC4-5D6E-409C-BE32-E72D297353CC}">
              <c16:uniqueId val="{00000001-4018-46FF-B585-9DA704BEB9AF}"/>
            </c:ext>
          </c:extLst>
        </c:ser>
        <c:ser>
          <c:idx val="3"/>
          <c:order val="2"/>
          <c:tx>
            <c:strRef>
              <c:f>BAY_OBB_10!$A$6</c:f>
              <c:strCache>
                <c:ptCount val="1"/>
                <c:pt idx="0">
                  <c:v>Gesamt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(BAY_OBB_10!$B$6:$C$6,BAY_OBB_10!$E$6,BAY_OBB_10!$G$6,BAY_OBB_10!$I$6,BAY_OBB_10!$K$6,BAY_OBB_10!$M$6,BAY_OBB_10!$O$6,BAY_OBB_10!$Q$6,BAY_OBB_10!$S$6)</c:f>
              <c:numCache>
                <c:formatCode>_-* #,##0_-;\-* #,##0_-;_-* "-"??_-;_-@_-</c:formatCode>
                <c:ptCount val="10"/>
                <c:pt idx="0">
                  <c:v>122119</c:v>
                </c:pt>
                <c:pt idx="1">
                  <c:v>115825</c:v>
                </c:pt>
                <c:pt idx="2">
                  <c:v>115187</c:v>
                </c:pt>
                <c:pt idx="3">
                  <c:v>114263</c:v>
                </c:pt>
                <c:pt idx="4">
                  <c:v>113606</c:v>
                </c:pt>
                <c:pt idx="5">
                  <c:v>118517</c:v>
                </c:pt>
                <c:pt idx="6">
                  <c:v>123787</c:v>
                </c:pt>
                <c:pt idx="7">
                  <c:v>113311</c:v>
                </c:pt>
                <c:pt idx="8">
                  <c:v>119868</c:v>
                </c:pt>
                <c:pt idx="9">
                  <c:v>120405</c:v>
                </c:pt>
              </c:numCache>
            </c:numRef>
          </c:val>
          <c:smooth val="0"/>
          <c:extLst>
            <c:ext xmlns:c16="http://schemas.microsoft.com/office/drawing/2014/chart" uri="{C3380CC4-5D6E-409C-BE32-E72D297353CC}">
              <c16:uniqueId val="{00000002-4018-46FF-B585-9DA704BEB9AF}"/>
            </c:ext>
          </c:extLst>
        </c:ser>
        <c:dLbls>
          <c:showLegendKey val="0"/>
          <c:showVal val="0"/>
          <c:showCatName val="0"/>
          <c:showSerName val="0"/>
          <c:showPercent val="0"/>
          <c:showBubbleSize val="0"/>
        </c:dLbls>
        <c:marker val="1"/>
        <c:smooth val="0"/>
        <c:axId val="522575112"/>
        <c:axId val="522574032"/>
      </c:lineChart>
      <c:catAx>
        <c:axId val="52257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2574032"/>
        <c:crosses val="autoZero"/>
        <c:auto val="1"/>
        <c:lblAlgn val="ctr"/>
        <c:lblOffset val="100"/>
        <c:noMultiLvlLbl val="0"/>
      </c:catAx>
      <c:valAx>
        <c:axId val="52257403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257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Oberbayern 2015</a:t>
            </a:r>
            <a:r>
              <a:rPr lang="de-DE" baseline="0"/>
              <a:t> - 2024</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0"/>
          <c:tx>
            <c:strRef>
              <c:f>BAY_OBB_10!$A$10</c:f>
              <c:strCache>
                <c:ptCount val="1"/>
                <c:pt idx="0">
                  <c:v>Neugründungen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(BAY_OBB_10!$B$10:$C$10,BAY_OBB_10!$E$10,BAY_OBB_10!$G$10,BAY_OBB_10!$I$10,BAY_OBB_10!$K$10,BAY_OBB_10!$M$10,BAY_OBB_10!$O$10,BAY_OBB_10!$Q$10,BAY_OBB_10!$S$10)</c:f>
              <c:numCache>
                <c:formatCode>_-* #,##0_-;\-* #,##0_-;_-* "-"??_-;_-@_-</c:formatCode>
                <c:ptCount val="10"/>
                <c:pt idx="0">
                  <c:v>40031</c:v>
                </c:pt>
                <c:pt idx="1">
                  <c:v>37395</c:v>
                </c:pt>
                <c:pt idx="2">
                  <c:v>36320</c:v>
                </c:pt>
                <c:pt idx="3">
                  <c:v>35923</c:v>
                </c:pt>
                <c:pt idx="4">
                  <c:v>34700</c:v>
                </c:pt>
                <c:pt idx="5">
                  <c:v>38766</c:v>
                </c:pt>
                <c:pt idx="6">
                  <c:v>38998</c:v>
                </c:pt>
                <c:pt idx="7">
                  <c:v>33760</c:v>
                </c:pt>
                <c:pt idx="8">
                  <c:v>36810</c:v>
                </c:pt>
                <c:pt idx="9">
                  <c:v>36606</c:v>
                </c:pt>
              </c:numCache>
            </c:numRef>
          </c:val>
          <c:smooth val="0"/>
          <c:extLst>
            <c:ext xmlns:c16="http://schemas.microsoft.com/office/drawing/2014/chart" uri="{C3380CC4-5D6E-409C-BE32-E72D297353CC}">
              <c16:uniqueId val="{00000000-2783-4D96-BD9D-9D503F4F3722}"/>
            </c:ext>
          </c:extLst>
        </c:ser>
        <c:ser>
          <c:idx val="2"/>
          <c:order val="1"/>
          <c:tx>
            <c:strRef>
              <c:f>BAY_OBB_10!$A$11</c:f>
              <c:strCache>
                <c:ptCount val="1"/>
                <c:pt idx="0">
                  <c:v>Übernahmen*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(BAY_OBB_10!$B$11:$C$11,BAY_OBB_10!$E$11,BAY_OBB_10!$G$11,BAY_OBB_10!$I$11,BAY_OBB_10!$K$11,BAY_OBB_10!$M$11,BAY_OBB_10!$O$11,BAY_OBB_10!$Q$11,BAY_OBB_10!$S$11)</c:f>
              <c:numCache>
                <c:formatCode>_-* #,##0_-;\-* #,##0_-;_-* "-"??_-;_-@_-</c:formatCode>
                <c:ptCount val="10"/>
                <c:pt idx="0">
                  <c:v>4141</c:v>
                </c:pt>
                <c:pt idx="1">
                  <c:v>3014</c:v>
                </c:pt>
                <c:pt idx="2">
                  <c:v>2613</c:v>
                </c:pt>
                <c:pt idx="3">
                  <c:v>2407</c:v>
                </c:pt>
                <c:pt idx="4">
                  <c:v>2226</c:v>
                </c:pt>
                <c:pt idx="5">
                  <c:v>2830</c:v>
                </c:pt>
                <c:pt idx="6">
                  <c:v>2635</c:v>
                </c:pt>
                <c:pt idx="7">
                  <c:v>2329</c:v>
                </c:pt>
                <c:pt idx="8">
                  <c:v>2474</c:v>
                </c:pt>
                <c:pt idx="9">
                  <c:v>2554</c:v>
                </c:pt>
              </c:numCache>
            </c:numRef>
          </c:val>
          <c:smooth val="0"/>
          <c:extLst>
            <c:ext xmlns:c16="http://schemas.microsoft.com/office/drawing/2014/chart" uri="{C3380CC4-5D6E-409C-BE32-E72D297353CC}">
              <c16:uniqueId val="{00000001-2783-4D96-BD9D-9D503F4F3722}"/>
            </c:ext>
          </c:extLst>
        </c:ser>
        <c:ser>
          <c:idx val="3"/>
          <c:order val="2"/>
          <c:tx>
            <c:strRef>
              <c:f>BAY_OBB_10!$A$12</c:f>
              <c:strCache>
                <c:ptCount val="1"/>
                <c:pt idx="0">
                  <c:v>Gesamt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(BAY_OBB_10!$B$3,BAY_OBB_10!$C$3,BAY_OBB_10!$E$3,BAY_OBB_10!$G$3,BAY_OBB_10!$I$3,BAY_OBB_10!$K$3,BAY_OBB_10!$M$3,BAY_OBB_10!$O$3,BAY_OBB_10!$Q$3,BAY_OBB_10!$S$3)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(BAY_OBB_10!$B$12:$C$12,BAY_OBB_10!$E$12,BAY_OBB_10!$G$12,BAY_OBB_10!$I$12,BAY_OBB_10!$K$12,BAY_OBB_10!$M$12,BAY_OBB_10!$O$12,BAY_OBB_10!$Q$12,BAY_OBB_10!$S$12)</c:f>
              <c:numCache>
                <c:formatCode>_-* #,##0_-;\-* #,##0_-;_-* "-"??_-;_-@_-</c:formatCode>
                <c:ptCount val="10"/>
                <c:pt idx="0">
                  <c:v>52271</c:v>
                </c:pt>
                <c:pt idx="1">
                  <c:v>48034</c:v>
                </c:pt>
                <c:pt idx="2">
                  <c:v>46320</c:v>
                </c:pt>
                <c:pt idx="3">
                  <c:v>46029</c:v>
                </c:pt>
                <c:pt idx="4">
                  <c:v>44106</c:v>
                </c:pt>
                <c:pt idx="5">
                  <c:v>48909</c:v>
                </c:pt>
                <c:pt idx="6">
                  <c:v>48705</c:v>
                </c:pt>
                <c:pt idx="7">
                  <c:v>42671</c:v>
                </c:pt>
                <c:pt idx="8">
                  <c:v>46198</c:v>
                </c:pt>
                <c:pt idx="9">
                  <c:v>46400</c:v>
                </c:pt>
              </c:numCache>
            </c:numRef>
          </c:val>
          <c:smooth val="0"/>
          <c:extLst>
            <c:ext xmlns:c16="http://schemas.microsoft.com/office/drawing/2014/chart" uri="{C3380CC4-5D6E-409C-BE32-E72D297353CC}">
              <c16:uniqueId val="{00000002-2783-4D96-BD9D-9D503F4F3722}"/>
            </c:ext>
          </c:extLst>
        </c:ser>
        <c:dLbls>
          <c:showLegendKey val="0"/>
          <c:showVal val="0"/>
          <c:showCatName val="0"/>
          <c:showSerName val="0"/>
          <c:showPercent val="0"/>
          <c:showBubbleSize val="0"/>
        </c:dLbls>
        <c:marker val="1"/>
        <c:smooth val="0"/>
        <c:axId val="522575112"/>
        <c:axId val="522574032"/>
      </c:lineChart>
      <c:catAx>
        <c:axId val="52257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2574032"/>
        <c:crosses val="autoZero"/>
        <c:auto val="1"/>
        <c:lblAlgn val="ctr"/>
        <c:lblOffset val="100"/>
        <c:noMultiLvlLbl val="0"/>
      </c:catAx>
      <c:valAx>
        <c:axId val="52257403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257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Vorbildung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20B8CFB5-8128-41C1-8209-2B8519B4C20F}">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Ausbildung</a:t>
          </a:r>
        </a:p>
      </dgm:t>
    </dgm:pt>
    <dgm:pt modelId="{491707A6-7E16-43B4-9DF5-F5C3B1252AD7}" type="parTrans" cxnId="{CFEBE5FB-403E-496D-8F02-2DD695F5AB37}">
      <dgm:prSet/>
      <dgm:spPr/>
      <dgm:t>
        <a:bodyPr/>
        <a:lstStyle/>
        <a:p>
          <a:pPr algn="ctr"/>
          <a:endParaRPr lang="de-DE"/>
        </a:p>
      </dgm:t>
    </dgm:pt>
    <dgm:pt modelId="{CF5245B7-F411-450A-8810-4289A49ABA31}" type="sibTrans" cxnId="{CFEBE5FB-403E-496D-8F02-2DD695F5AB37}">
      <dgm:prSet/>
      <dgm:spPr/>
      <dgm:t>
        <a:bodyPr/>
        <a:lstStyle/>
        <a:p>
          <a:pPr algn="ctr"/>
          <a:endParaRPr lang="de-DE"/>
        </a:p>
      </dgm:t>
    </dgm:pt>
    <dgm:pt modelId="{EEC5ECEB-DBFF-49FC-B6E1-65802BDFED6C}">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Weiterbildung</a:t>
          </a:r>
        </a:p>
      </dgm:t>
    </dgm:pt>
    <dgm:pt modelId="{BA1E1991-6179-49B8-88EA-DAB1D708F73A}" type="parTrans" cxnId="{0FB3E0E6-8731-4269-839E-7F2132D9268E}">
      <dgm:prSet/>
      <dgm:spPr/>
      <dgm:t>
        <a:bodyPr/>
        <a:lstStyle/>
        <a:p>
          <a:pPr algn="ctr"/>
          <a:endParaRPr lang="de-DE"/>
        </a:p>
      </dgm:t>
    </dgm:pt>
    <dgm:pt modelId="{C6AA85A1-E4B4-496B-9CEB-ADDCDDBE540F}" type="sibTrans" cxnId="{0FB3E0E6-8731-4269-839E-7F2132D9268E}">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3">
        <dgm:presLayoutVars>
          <dgm:chMax val="0"/>
          <dgm:chPref val="0"/>
          <dgm:bulletEnabled val="1"/>
        </dgm:presLayoutVars>
      </dgm:prSet>
      <dgm:spPr/>
    </dgm:pt>
    <dgm:pt modelId="{5186EEA8-EFD6-4658-B214-537A6C833264}" type="pres">
      <dgm:prSet presAssocID="{F5380930-A4DC-4C9B-93E2-306BE231A24A}" presName="parTxOnlySpace" presStyleCnt="0"/>
      <dgm:spPr/>
    </dgm:pt>
    <dgm:pt modelId="{FEA250AD-5A9F-45FB-A9E8-C004C058B34E}" type="pres">
      <dgm:prSet presAssocID="{20B8CFB5-8128-41C1-8209-2B8519B4C20F}" presName="parTxOnly" presStyleLbl="node1" presStyleIdx="1" presStyleCnt="3">
        <dgm:presLayoutVars>
          <dgm:chMax val="0"/>
          <dgm:chPref val="0"/>
          <dgm:bulletEnabled val="1"/>
        </dgm:presLayoutVars>
      </dgm:prSet>
      <dgm:spPr/>
    </dgm:pt>
    <dgm:pt modelId="{89B86ED2-BE2C-480D-8FFC-FD683478200B}" type="pres">
      <dgm:prSet presAssocID="{CF5245B7-F411-450A-8810-4289A49ABA31}" presName="parTxOnlySpace" presStyleCnt="0"/>
      <dgm:spPr/>
    </dgm:pt>
    <dgm:pt modelId="{A91BDEAC-025D-4419-AC4D-D157BDA77107}" type="pres">
      <dgm:prSet presAssocID="{EEC5ECEB-DBFF-49FC-B6E1-65802BDFED6C}" presName="parTxOnly" presStyleLbl="node1" presStyleIdx="2" presStyleCnt="3">
        <dgm:presLayoutVars>
          <dgm:chMax val="0"/>
          <dgm:chPref val="0"/>
          <dgm:bulletEnabled val="1"/>
        </dgm:presLayoutVars>
      </dgm:prSet>
      <dgm:spPr/>
    </dgm:pt>
  </dgm:ptLst>
  <dgm:cxnLst>
    <dgm:cxn modelId="{EE5C3026-C64A-4775-A349-C2E6989A60C9}" type="presOf" srcId="{20B8CFB5-8128-41C1-8209-2B8519B4C20F}" destId="{FEA250AD-5A9F-45FB-A9E8-C004C058B34E}"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518A12B3-D2E3-4F3B-AED7-AFEC9F2FB062}" type="presOf" srcId="{EEC5ECEB-DBFF-49FC-B6E1-65802BDFED6C}" destId="{A91BDEAC-025D-4419-AC4D-D157BDA77107}"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0FB3E0E6-8731-4269-839E-7F2132D9268E}" srcId="{CA3CA469-A227-4BCC-9CFB-442FB6B2B7BA}" destId="{EEC5ECEB-DBFF-49FC-B6E1-65802BDFED6C}" srcOrd="2" destOrd="0" parTransId="{BA1E1991-6179-49B8-88EA-DAB1D708F73A}" sibTransId="{C6AA85A1-E4B4-496B-9CEB-ADDCDDBE540F}"/>
    <dgm:cxn modelId="{CFEBE5FB-403E-496D-8F02-2DD695F5AB37}" srcId="{CA3CA469-A227-4BCC-9CFB-442FB6B2B7BA}" destId="{20B8CFB5-8128-41C1-8209-2B8519B4C20F}" srcOrd="1" destOrd="0" parTransId="{491707A6-7E16-43B4-9DF5-F5C3B1252AD7}" sibTransId="{CF5245B7-F411-450A-8810-4289A49ABA31}"/>
    <dgm:cxn modelId="{DF77AB80-C1C7-4BC0-BE46-CEB380AFDD44}" type="presParOf" srcId="{ACD37FCF-1C93-49B0-B331-65A8649F2E3E}" destId="{8FE0041C-E186-4DB6-901B-5BC23242819C}" srcOrd="0" destOrd="0" presId="urn:microsoft.com/office/officeart/2005/8/layout/chevron1"/>
    <dgm:cxn modelId="{82BB665F-8B23-4225-9E33-CFD5B928651B}" type="presParOf" srcId="{ACD37FCF-1C93-49B0-B331-65A8649F2E3E}" destId="{5186EEA8-EFD6-4658-B214-537A6C833264}" srcOrd="1" destOrd="0" presId="urn:microsoft.com/office/officeart/2005/8/layout/chevron1"/>
    <dgm:cxn modelId="{E1D6B0BB-EE97-4090-856E-B4BBA913A559}" type="presParOf" srcId="{ACD37FCF-1C93-49B0-B331-65A8649F2E3E}" destId="{FEA250AD-5A9F-45FB-A9E8-C004C058B34E}" srcOrd="2" destOrd="0" presId="urn:microsoft.com/office/officeart/2005/8/layout/chevron1"/>
    <dgm:cxn modelId="{57993419-5A9E-4D06-9D1E-75797D78AF39}" type="presParOf" srcId="{ACD37FCF-1C93-49B0-B331-65A8649F2E3E}" destId="{89B86ED2-BE2C-480D-8FFC-FD683478200B}" srcOrd="3" destOrd="0" presId="urn:microsoft.com/office/officeart/2005/8/layout/chevron1"/>
    <dgm:cxn modelId="{68DB40BD-4E76-47CB-99EE-52AFF4B941F8}" type="presParOf" srcId="{ACD37FCF-1C93-49B0-B331-65A8649F2E3E}" destId="{A91BDEAC-025D-4419-AC4D-D157BDA7710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	externe Wissensaneignung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707173"/>
        </a:solidFill>
      </dgm:spPr>
      <dgm:t>
        <a:bodyPr/>
        <a:lstStyle/>
        <a:p>
          <a:pPr algn="ctr"/>
          <a:r>
            <a:rPr lang="de-DE" sz="1800" dirty="0">
              <a:latin typeface="Arial" panose="020B0604020202020204" pitchFamily="34" charset="0"/>
              <a:cs typeface="Arial" panose="020B0604020202020204" pitchFamily="34" charset="0"/>
            </a:rPr>
            <a:t>	Markt-, Produktkenntnis</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70717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FFC000"/>
        </a:solidFill>
      </dgm:spPr>
      <dgm:t>
        <a:bodyPr tIns="864000"/>
        <a:lstStyle/>
        <a:p>
          <a:pPr algn="ctr">
            <a:buFont typeface="Arial" panose="020B0604020202020204" pitchFamily="34" charset="0"/>
            <a:buChar char="•"/>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FFC00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Aktivierungs- und Vermittlungsgutschein</a:t>
          </a:r>
        </a:p>
        <a:p>
          <a:r>
            <a:rPr lang="de-DE" altLang="de-DE" sz="1600" dirty="0">
              <a:latin typeface="Arial" panose="020B0604020202020204" pitchFamily="34" charset="0"/>
              <a:cs typeface="Arial" panose="020B0604020202020204" pitchFamily="34" charset="0"/>
            </a:rPr>
            <a:t>  (AVGS)</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beratung</a:t>
          </a:r>
          <a:r>
            <a:rPr lang="de-DE" altLang="de-DE" sz="1600" dirty="0">
              <a:latin typeface="Arial" panose="020B0604020202020204" pitchFamily="34" charset="0"/>
              <a:cs typeface="Arial" panose="020B0604020202020204" pitchFamily="34" charset="0"/>
            </a:rPr>
            <a:t> (BAFA)</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FFC00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FFC00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Kapitalbeteiligungsgesellschaften</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2093"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Vorbildung</a:t>
          </a:r>
        </a:p>
      </dsp:txBody>
      <dsp:txXfrm>
        <a:off x="512287" y="298240"/>
        <a:ext cx="1530583" cy="1020388"/>
      </dsp:txXfrm>
    </dsp:sp>
    <dsp:sp modelId="{FEA250AD-5A9F-45FB-A9E8-C004C058B34E}">
      <dsp:nvSpPr>
        <dsp:cNvPr id="0" name=""/>
        <dsp:cNvSpPr/>
      </dsp:nvSpPr>
      <dsp:spPr>
        <a:xfrm>
          <a:off x="2297967"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Ausbildung</a:t>
          </a:r>
        </a:p>
      </dsp:txBody>
      <dsp:txXfrm>
        <a:off x="2808161" y="298240"/>
        <a:ext cx="1530583" cy="1020388"/>
      </dsp:txXfrm>
    </dsp:sp>
    <dsp:sp modelId="{A91BDEAC-025D-4419-AC4D-D157BDA77107}">
      <dsp:nvSpPr>
        <dsp:cNvPr id="0" name=""/>
        <dsp:cNvSpPr/>
      </dsp:nvSpPr>
      <dsp:spPr>
        <a:xfrm>
          <a:off x="4593841"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Weiterbildung</a:t>
          </a:r>
        </a:p>
      </dsp:txBody>
      <dsp:txXfrm>
        <a:off x="5104035" y="298240"/>
        <a:ext cx="1530583" cy="1020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externe Wissensaneignung</a:t>
          </a:r>
        </a:p>
      </dsp:txBody>
      <dsp:txXfrm>
        <a:off x="507545" y="0"/>
        <a:ext cx="6131816" cy="1008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70717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Markt-, Produktkenntnis</a:t>
          </a:r>
        </a:p>
      </dsp:txBody>
      <dsp:txXfrm>
        <a:off x="507545" y="0"/>
        <a:ext cx="6131816" cy="100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br>
            <a:rPr lang="de-DE" sz="1600" kern="1200" dirty="0">
              <a:latin typeface="Arial" panose="020B0604020202020204" pitchFamily="34" charset="0"/>
              <a:cs typeface="Arial" panose="020B0604020202020204" pitchFamily="34" charset="0"/>
            </a:rPr>
          </a:b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Aktivierungs- und Vermittlungsgutschein</a:t>
          </a:r>
        </a:p>
        <a:p>
          <a:pPr marL="0" lvl="0" indent="0"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(AVGS)</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beratung</a:t>
          </a:r>
          <a:r>
            <a:rPr lang="de-DE" altLang="de-DE" sz="1600" kern="1200" dirty="0">
              <a:latin typeface="Arial" panose="020B0604020202020204" pitchFamily="34" charset="0"/>
              <a:cs typeface="Arial" panose="020B0604020202020204" pitchFamily="34" charset="0"/>
            </a:rPr>
            <a:t> (BAFA)</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707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364" cy="511731"/>
          </a:xfrm>
          <a:prstGeom prst="rect">
            <a:avLst/>
          </a:prstGeom>
        </p:spPr>
        <p:txBody>
          <a:bodyPr vert="horz" lIns="99024" tIns="49512" rIns="99024" bIns="49512" rtlCol="0"/>
          <a:lstStyle>
            <a:lvl1pPr algn="l">
              <a:defRPr sz="1300"/>
            </a:lvl1pPr>
          </a:lstStyle>
          <a:p>
            <a:endParaRPr lang="de-DE" dirty="0"/>
          </a:p>
        </p:txBody>
      </p:sp>
      <p:sp>
        <p:nvSpPr>
          <p:cNvPr id="3" name="Datumsplatzhalter 2"/>
          <p:cNvSpPr>
            <a:spLocks noGrp="1"/>
          </p:cNvSpPr>
          <p:nvPr>
            <p:ph type="dt" sz="quarter" idx="1"/>
          </p:nvPr>
        </p:nvSpPr>
        <p:spPr>
          <a:xfrm>
            <a:off x="4021293" y="1"/>
            <a:ext cx="3076364" cy="511731"/>
          </a:xfrm>
          <a:prstGeom prst="rect">
            <a:avLst/>
          </a:prstGeom>
        </p:spPr>
        <p:txBody>
          <a:bodyPr vert="horz" lIns="99024" tIns="49512" rIns="99024" bIns="49512" rtlCol="0"/>
          <a:lstStyle>
            <a:lvl1pPr algn="r">
              <a:defRPr sz="1300"/>
            </a:lvl1pPr>
          </a:lstStyle>
          <a:p>
            <a:fld id="{43921FDB-40F6-854F-BE0E-096CCBB6E458}" type="datetimeFigureOut">
              <a:rPr lang="de-DE" smtClean="0"/>
              <a:t>08.06.2025</a:t>
            </a:fld>
            <a:endParaRPr lang="de-DE" dirty="0"/>
          </a:p>
        </p:txBody>
      </p:sp>
      <p:sp>
        <p:nvSpPr>
          <p:cNvPr id="4" name="Fußzeilenplatzhalter 3"/>
          <p:cNvSpPr>
            <a:spLocks noGrp="1"/>
          </p:cNvSpPr>
          <p:nvPr>
            <p:ph type="ftr" sz="quarter" idx="2"/>
          </p:nvPr>
        </p:nvSpPr>
        <p:spPr>
          <a:xfrm>
            <a:off x="1" y="9721107"/>
            <a:ext cx="3076364" cy="511731"/>
          </a:xfrm>
          <a:prstGeom prst="rect">
            <a:avLst/>
          </a:prstGeom>
        </p:spPr>
        <p:txBody>
          <a:bodyPr vert="horz" lIns="99024" tIns="49512" rIns="99024" bIns="49512" rtlCol="0" anchor="b"/>
          <a:lstStyle>
            <a:lvl1pPr algn="l">
              <a:defRPr sz="1300"/>
            </a:lvl1pPr>
          </a:lstStyle>
          <a:p>
            <a:endParaRPr lang="de-DE" dirty="0"/>
          </a:p>
        </p:txBody>
      </p:sp>
      <p:sp>
        <p:nvSpPr>
          <p:cNvPr id="5" name="Foliennummernplatzhalter 4"/>
          <p:cNvSpPr>
            <a:spLocks noGrp="1"/>
          </p:cNvSpPr>
          <p:nvPr>
            <p:ph type="sldNum" sz="quarter" idx="3"/>
          </p:nvPr>
        </p:nvSpPr>
        <p:spPr>
          <a:xfrm>
            <a:off x="4021293" y="9721107"/>
            <a:ext cx="3076364" cy="511731"/>
          </a:xfrm>
          <a:prstGeom prst="rect">
            <a:avLst/>
          </a:prstGeom>
        </p:spPr>
        <p:txBody>
          <a:bodyPr vert="horz" lIns="99024" tIns="49512" rIns="99024" bIns="49512" rtlCol="0" anchor="b"/>
          <a:lstStyle>
            <a:lvl1pPr algn="r">
              <a:defRPr sz="1300"/>
            </a:lvl1pPr>
          </a:lstStyle>
          <a:p>
            <a:fld id="{D9172B16-EE0D-4549-B724-993D06EAEDD1}" type="slidenum">
              <a:rPr lang="de-DE" smtClean="0"/>
              <a:t>‹Nr.›</a:t>
            </a:fld>
            <a:endParaRPr lang="de-DE" dirty="0"/>
          </a:p>
        </p:txBody>
      </p:sp>
    </p:spTree>
    <p:extLst>
      <p:ext uri="{BB962C8B-B14F-4D97-AF65-F5344CB8AC3E}">
        <p14:creationId xmlns:p14="http://schemas.microsoft.com/office/powerpoint/2010/main" val="1559706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4" cy="511731"/>
          </a:xfrm>
          <a:prstGeom prst="rect">
            <a:avLst/>
          </a:prstGeom>
        </p:spPr>
        <p:txBody>
          <a:bodyPr vert="horz" lIns="99024" tIns="49512" rIns="99024" bIns="49512" rtlCol="0"/>
          <a:lstStyle>
            <a:lvl1pPr algn="l" fontAlgn="auto">
              <a:spcBef>
                <a:spcPts val="0"/>
              </a:spcBef>
              <a:spcAft>
                <a:spcPts val="0"/>
              </a:spcAft>
              <a:defRPr sz="1300">
                <a:latin typeface="+mn-lt"/>
                <a:ea typeface="+mn-ea"/>
              </a:defRPr>
            </a:lvl1pPr>
          </a:lstStyle>
          <a:p>
            <a:pPr>
              <a:defRPr/>
            </a:pPr>
            <a:endParaRPr lang="de-DE" dirty="0"/>
          </a:p>
        </p:txBody>
      </p:sp>
      <p:sp>
        <p:nvSpPr>
          <p:cNvPr id="3" name="Datumsplatzhalter 2"/>
          <p:cNvSpPr>
            <a:spLocks noGrp="1"/>
          </p:cNvSpPr>
          <p:nvPr>
            <p:ph type="dt" idx="1"/>
          </p:nvPr>
        </p:nvSpPr>
        <p:spPr>
          <a:xfrm>
            <a:off x="4021293" y="1"/>
            <a:ext cx="3076364" cy="511731"/>
          </a:xfrm>
          <a:prstGeom prst="rect">
            <a:avLst/>
          </a:prstGeom>
        </p:spPr>
        <p:txBody>
          <a:bodyPr vert="horz" wrap="square" lIns="99024" tIns="49512" rIns="99024" bIns="49512" numCol="1" anchor="t" anchorCtr="0" compatLnSpc="1">
            <a:prstTxWarp prst="textNoShape">
              <a:avLst/>
            </a:prstTxWarp>
          </a:bodyPr>
          <a:lstStyle>
            <a:lvl1pPr algn="r">
              <a:defRPr sz="1300">
                <a:latin typeface="Calibri" charset="0"/>
              </a:defRPr>
            </a:lvl1pPr>
          </a:lstStyle>
          <a:p>
            <a:fld id="{BE8C3BAB-5A60-FB4B-89C6-E971EF237FB8}" type="datetimeFigureOut">
              <a:rPr lang="de-DE"/>
              <a:pPr/>
              <a:t>08.06.2025</a:t>
            </a:fld>
            <a:endParaRPr lang="de-DE" dirty="0"/>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24" tIns="49512" rIns="99024" bIns="49512" rtlCol="0" anchor="ctr"/>
          <a:lstStyle/>
          <a:p>
            <a:pPr lvl="0"/>
            <a:endParaRPr lang="de-DE" noProof="0" dirty="0"/>
          </a:p>
        </p:txBody>
      </p:sp>
      <p:sp>
        <p:nvSpPr>
          <p:cNvPr id="5" name="Notizenplatzhalter 4"/>
          <p:cNvSpPr>
            <a:spLocks noGrp="1"/>
          </p:cNvSpPr>
          <p:nvPr>
            <p:ph type="body" sz="quarter" idx="3"/>
          </p:nvPr>
        </p:nvSpPr>
        <p:spPr>
          <a:xfrm>
            <a:off x="709931" y="4861443"/>
            <a:ext cx="5679440" cy="4605576"/>
          </a:xfrm>
          <a:prstGeom prst="rect">
            <a:avLst/>
          </a:prstGeom>
        </p:spPr>
        <p:txBody>
          <a:bodyPr vert="horz" wrap="square" lIns="99024" tIns="49512" rIns="99024" bIns="49512"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6364" cy="511731"/>
          </a:xfrm>
          <a:prstGeom prst="rect">
            <a:avLst/>
          </a:prstGeom>
        </p:spPr>
        <p:txBody>
          <a:bodyPr vert="horz" lIns="99024" tIns="49512" rIns="99024" bIns="49512" rtlCol="0" anchor="b"/>
          <a:lstStyle>
            <a:lvl1pPr algn="l" fontAlgn="auto">
              <a:spcBef>
                <a:spcPts val="0"/>
              </a:spcBef>
              <a:spcAft>
                <a:spcPts val="0"/>
              </a:spcAft>
              <a:defRPr sz="1300">
                <a:latin typeface="+mn-lt"/>
                <a:ea typeface="+mn-ea"/>
              </a:defRPr>
            </a:lvl1pPr>
          </a:lstStyle>
          <a:p>
            <a:pPr>
              <a:defRPr/>
            </a:pPr>
            <a:endParaRPr lang="de-DE" dirty="0"/>
          </a:p>
        </p:txBody>
      </p:sp>
      <p:sp>
        <p:nvSpPr>
          <p:cNvPr id="7" name="Foliennummernplatzhalter 6"/>
          <p:cNvSpPr>
            <a:spLocks noGrp="1"/>
          </p:cNvSpPr>
          <p:nvPr>
            <p:ph type="sldNum" sz="quarter" idx="5"/>
          </p:nvPr>
        </p:nvSpPr>
        <p:spPr>
          <a:xfrm>
            <a:off x="4021293" y="9721107"/>
            <a:ext cx="3076364" cy="511731"/>
          </a:xfrm>
          <a:prstGeom prst="rect">
            <a:avLst/>
          </a:prstGeom>
        </p:spPr>
        <p:txBody>
          <a:bodyPr vert="horz" wrap="square" lIns="99024" tIns="49512" rIns="99024" bIns="49512" numCol="1" anchor="b" anchorCtr="0" compatLnSpc="1">
            <a:prstTxWarp prst="textNoShape">
              <a:avLst/>
            </a:prstTxWarp>
          </a:bodyPr>
          <a:lstStyle>
            <a:lvl1pPr algn="r">
              <a:defRPr sz="1300">
                <a:latin typeface="Calibri" charset="0"/>
              </a:defRPr>
            </a:lvl1pPr>
          </a:lstStyle>
          <a:p>
            <a:fld id="{C78E950B-75C5-154D-8090-AB0C721727F3}" type="slidenum">
              <a:rPr lang="de-DE"/>
              <a:pPr/>
              <a:t>‹Nr.›</a:t>
            </a:fld>
            <a:endParaRPr lang="de-DE" dirty="0"/>
          </a:p>
        </p:txBody>
      </p:sp>
    </p:spTree>
    <p:extLst>
      <p:ext uri="{BB962C8B-B14F-4D97-AF65-F5344CB8AC3E}">
        <p14:creationId xmlns:p14="http://schemas.microsoft.com/office/powerpoint/2010/main" val="14562012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Geneva" charset="0"/>
        <a:cs typeface="+mn-cs"/>
      </a:defRPr>
    </a:lvl1pPr>
    <a:lvl2pPr marL="457200" algn="l" rtl="0" fontAlgn="base">
      <a:spcBef>
        <a:spcPct val="30000"/>
      </a:spcBef>
      <a:spcAft>
        <a:spcPct val="0"/>
      </a:spcAft>
      <a:defRPr sz="1200" kern="1200">
        <a:solidFill>
          <a:schemeClr val="tx1"/>
        </a:solidFill>
        <a:latin typeface="+mn-lt"/>
        <a:ea typeface="Geneva" charset="0"/>
        <a:cs typeface="+mn-cs"/>
      </a:defRPr>
    </a:lvl2pPr>
    <a:lvl3pPr marL="914400" algn="l" rtl="0" fontAlgn="base">
      <a:spcBef>
        <a:spcPct val="30000"/>
      </a:spcBef>
      <a:spcAft>
        <a:spcPct val="0"/>
      </a:spcAft>
      <a:defRPr sz="1200" kern="1200">
        <a:solidFill>
          <a:schemeClr val="tx1"/>
        </a:solidFill>
        <a:latin typeface="+mn-lt"/>
        <a:ea typeface="Geneva" charset="0"/>
        <a:cs typeface="+mn-cs"/>
      </a:defRPr>
    </a:lvl3pPr>
    <a:lvl4pPr marL="1371600" algn="l" rtl="0" fontAlgn="base">
      <a:spcBef>
        <a:spcPct val="30000"/>
      </a:spcBef>
      <a:spcAft>
        <a:spcPct val="0"/>
      </a:spcAft>
      <a:defRPr sz="1200" kern="1200">
        <a:solidFill>
          <a:schemeClr val="tx1"/>
        </a:solidFill>
        <a:latin typeface="+mn-lt"/>
        <a:ea typeface="Geneva" charset="0"/>
        <a:cs typeface="+mn-cs"/>
      </a:defRPr>
    </a:lvl4pPr>
    <a:lvl5pPr marL="1828800" algn="l" rtl="0" fontAlgn="base">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a:t>
            </a:fld>
            <a:endParaRPr lang="de-DE" dirty="0"/>
          </a:p>
        </p:txBody>
      </p:sp>
    </p:spTree>
    <p:extLst>
      <p:ext uri="{BB962C8B-B14F-4D97-AF65-F5344CB8AC3E}">
        <p14:creationId xmlns:p14="http://schemas.microsoft.com/office/powerpoint/2010/main" val="4103973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mit logo">
    <p:spTree>
      <p:nvGrpSpPr>
        <p:cNvPr id="1" name=""/>
        <p:cNvGrpSpPr/>
        <p:nvPr/>
      </p:nvGrpSpPr>
      <p:grpSpPr>
        <a:xfrm>
          <a:off x="0" y="0"/>
          <a:ext cx="0" cy="0"/>
          <a:chOff x="0" y="0"/>
          <a:chExt cx="0" cy="0"/>
        </a:xfrm>
      </p:grpSpPr>
      <p:sp>
        <p:nvSpPr>
          <p:cNvPr id="12" name="Textfeld 11"/>
          <p:cNvSpPr txBox="1"/>
          <p:nvPr userDrawn="1"/>
        </p:nvSpPr>
        <p:spPr>
          <a:xfrm>
            <a:off x="4260800" y="5107105"/>
            <a:ext cx="4883200" cy="576000"/>
          </a:xfrm>
          <a:prstGeom prst="rect">
            <a:avLst/>
          </a:prstGeom>
          <a:solidFill>
            <a:srgbClr val="919191"/>
          </a:solidFill>
        </p:spPr>
        <p:txBody>
          <a:bodyPr wrap="square" rtlCol="0">
            <a:spAutoFit/>
          </a:bodyPr>
          <a:lstStyle/>
          <a:p>
            <a:endParaRPr lang="de-DE" dirty="0"/>
          </a:p>
        </p:txBody>
      </p:sp>
      <p:sp>
        <p:nvSpPr>
          <p:cNvPr id="10" name="Gleichschenkliges Dreieck 9"/>
          <p:cNvSpPr>
            <a:spLocks noChangeAspect="1"/>
          </p:cNvSpPr>
          <p:nvPr userDrawn="1"/>
        </p:nvSpPr>
        <p:spPr>
          <a:xfrm rot="10800000">
            <a:off x="4779493" y="5112351"/>
            <a:ext cx="215995" cy="108000"/>
          </a:xfrm>
          <a:prstGeom prs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3366"/>
              </a:solidFill>
            </a:endParaRPr>
          </a:p>
        </p:txBody>
      </p:sp>
      <p:sp>
        <p:nvSpPr>
          <p:cNvPr id="16" name="Textplatzhalter 15"/>
          <p:cNvSpPr>
            <a:spLocks noGrp="1"/>
          </p:cNvSpPr>
          <p:nvPr userDrawn="1">
            <p:ph type="body" sz="quarter" idx="11"/>
          </p:nvPr>
        </p:nvSpPr>
        <p:spPr>
          <a:xfrm>
            <a:off x="4491328" y="5156778"/>
            <a:ext cx="4287838" cy="429635"/>
          </a:xfrm>
        </p:spPr>
        <p:txBody>
          <a:bodyPr anchor="ctr"/>
          <a:lstStyle>
            <a:lvl1pPr marL="0" indent="0">
              <a:buNone/>
              <a:defRPr>
                <a:solidFill>
                  <a:srgbClr val="FFFFFF"/>
                </a:solidFill>
              </a:defRPr>
            </a:lvl1pPr>
          </a:lstStyle>
          <a:p>
            <a:pPr lvl="0"/>
            <a:r>
              <a:rPr lang="de-DE" dirty="0"/>
              <a:t>Textmasterformat bearbeiten</a:t>
            </a:r>
          </a:p>
        </p:txBody>
      </p:sp>
      <p:sp>
        <p:nvSpPr>
          <p:cNvPr id="2" name="Rechteck 1">
            <a:extLst>
              <a:ext uri="{FF2B5EF4-FFF2-40B4-BE49-F238E27FC236}">
                <a16:creationId xmlns:a16="http://schemas.microsoft.com/office/drawing/2014/main" id="{5032C1B6-F9FC-4809-A8C3-1D2712B8FA4F}"/>
              </a:ext>
            </a:extLst>
          </p:cNvPr>
          <p:cNvSpPr/>
          <p:nvPr userDrawn="1"/>
        </p:nvSpPr>
        <p:spPr>
          <a:xfrm>
            <a:off x="5868144" y="6093296"/>
            <a:ext cx="216024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61AAF03-6B75-4F56-BD3E-6CC14D4C7E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7242" y="5517232"/>
            <a:ext cx="2946316" cy="815081"/>
          </a:xfrm>
          <a:prstGeom prst="rect">
            <a:avLst/>
          </a:prstGeom>
        </p:spPr>
      </p:pic>
      <p:pic>
        <p:nvPicPr>
          <p:cNvPr id="4" name="Grafik 3">
            <a:extLst>
              <a:ext uri="{FF2B5EF4-FFF2-40B4-BE49-F238E27FC236}">
                <a16:creationId xmlns:a16="http://schemas.microsoft.com/office/drawing/2014/main" id="{33ADEB3E-7DFF-4146-850A-C00DCC9BF57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7939" b="7939"/>
          <a:stretch/>
        </p:blipFill>
        <p:spPr>
          <a:xfrm>
            <a:off x="0" y="-5527"/>
            <a:ext cx="9144000" cy="5129422"/>
          </a:xfrm>
          <a:prstGeom prst="rect">
            <a:avLst/>
          </a:prstGeom>
        </p:spPr>
      </p:pic>
      <p:sp>
        <p:nvSpPr>
          <p:cNvPr id="21" name="Textplatzhalter 20"/>
          <p:cNvSpPr>
            <a:spLocks noGrp="1"/>
          </p:cNvSpPr>
          <p:nvPr>
            <p:ph type="body" sz="quarter" idx="13"/>
          </p:nvPr>
        </p:nvSpPr>
        <p:spPr>
          <a:xfrm>
            <a:off x="4260800" y="3856180"/>
            <a:ext cx="4883200" cy="1267715"/>
          </a:xfrm>
          <a:solidFill>
            <a:srgbClr val="FFC000"/>
          </a:solidFill>
        </p:spPr>
        <p:txBody>
          <a:bodyPr lIns="360000" rIns="360000" anchor="ctr">
            <a:normAutofit/>
          </a:bodyPr>
          <a:lstStyle>
            <a:lvl1pPr>
              <a:lnSpc>
                <a:spcPct val="100000"/>
              </a:lnSpc>
              <a:defRPr sz="2800" b="1">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de-DE" dirty="0"/>
              <a:t>Textmasterformat bearbeiten</a:t>
            </a:r>
          </a:p>
        </p:txBody>
      </p:sp>
      <p:sp>
        <p:nvSpPr>
          <p:cNvPr id="5" name="Titel 4">
            <a:extLst>
              <a:ext uri="{FF2B5EF4-FFF2-40B4-BE49-F238E27FC236}">
                <a16:creationId xmlns:a16="http://schemas.microsoft.com/office/drawing/2014/main" id="{B5E8346B-64A9-0F54-C700-71CD28B332C3}"/>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2776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Nebenerwerb</a:t>
            </a:r>
          </a:p>
        </p:txBody>
      </p:sp>
      <p:sp>
        <p:nvSpPr>
          <p:cNvPr id="5" name="Textfeld 4">
            <a:extLst>
              <a:ext uri="{FF2B5EF4-FFF2-40B4-BE49-F238E27FC236}">
                <a16:creationId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384273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Gründen im Nebenerwerb </a:t>
            </a:r>
          </a:p>
        </p:txBody>
      </p:sp>
      <p:sp>
        <p:nvSpPr>
          <p:cNvPr id="3" name="Textfeld 2">
            <a:extLst>
              <a:ext uri="{FF2B5EF4-FFF2-40B4-BE49-F238E27FC236}">
                <a16:creationId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FFC00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2470409410"/>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FFC00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3788438131"/>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Nebenerwerb</a:t>
            </a:r>
          </a:p>
        </p:txBody>
      </p:sp>
      <p:pic>
        <p:nvPicPr>
          <p:cNvPr id="7" name="Grafik 6">
            <a:extLst>
              <a:ext uri="{FF2B5EF4-FFF2-40B4-BE49-F238E27FC236}">
                <a16:creationId xmlns:a16="http://schemas.microsoft.com/office/drawing/2014/main" id="{57A33C19-6BC0-4DD1-9753-58A1E906D8A3}"/>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139776" y="6231801"/>
            <a:ext cx="1623846" cy="44922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59" r:id="rId2"/>
    <p:sldLayoutId id="2147483661" r:id="rId3"/>
    <p:sldLayoutId id="2147483684" r:id="rId4"/>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afa.de/"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hyperlink" Target="http://www.harald-hof.d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landratsamt-dachau.de/bauen-wohnen-gewerbe/wirtschaftsstandort/wirtschaftsfoerderung/wissenswertes-events/existenzgruenderseminar/" TargetMode="External"/><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ebp"/><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avif"/><Relationship Id="rId2" Type="http://schemas.openxmlformats.org/officeDocument/2006/relationships/hyperlink" Target="http://www.zukunft-jetzt-gestalten.de/"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avif"/><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normAutofit/>
          </a:bodyPr>
          <a:lstStyle/>
          <a:p>
            <a:pPr algn="ctr"/>
            <a:r>
              <a:rPr lang="de-DE" dirty="0">
                <a:latin typeface="Arial" panose="020B0604020202020204" pitchFamily="34" charset="0"/>
                <a:cs typeface="Arial" panose="020B0604020202020204" pitchFamily="34" charset="0"/>
              </a:rPr>
              <a:t>Ein- / Überblick</a:t>
            </a:r>
          </a:p>
        </p:txBody>
      </p:sp>
      <p:sp>
        <p:nvSpPr>
          <p:cNvPr id="4" name="Textplatzhalter 3"/>
          <p:cNvSpPr>
            <a:spLocks noGrp="1"/>
          </p:cNvSpPr>
          <p:nvPr>
            <p:ph type="body" sz="quarter" idx="13"/>
          </p:nvPr>
        </p:nvSpPr>
        <p:spPr/>
        <p:txBody>
          <a:bodyPr>
            <a:normAutofit/>
          </a:bodyPr>
          <a:lstStyle/>
          <a:p>
            <a:pPr algn="ctr"/>
            <a:r>
              <a:rPr lang="de-DE" dirty="0">
                <a:latin typeface="Arial" panose="020B0604020202020204" pitchFamily="34" charset="0"/>
                <a:cs typeface="Arial" panose="020B0604020202020204" pitchFamily="34" charset="0"/>
              </a:rPr>
              <a:t>Gründen im</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Nebenerwerb</a:t>
            </a:r>
            <a:endParaRPr lang="de-DE" altLang="de-DE" sz="2200" dirty="0">
              <a:latin typeface="Arial" panose="020B0604020202020204" pitchFamily="34" charset="0"/>
              <a:cs typeface="Arial" panose="020B0604020202020204" pitchFamily="34" charset="0"/>
            </a:endParaRPr>
          </a:p>
        </p:txBody>
      </p:sp>
      <p:sp>
        <p:nvSpPr>
          <p:cNvPr id="2" name="Textfeld 1" descr="Textfeld: Bildnachweis: www.iStock.com/pixelfit">
            <a:extLst>
              <a:ext uri="{FF2B5EF4-FFF2-40B4-BE49-F238E27FC236}">
                <a16:creationId xmlns:a16="http://schemas.microsoft.com/office/drawing/2014/main" id="{99D3D7DD-D60F-485F-B8DD-55808DD1E253}"/>
              </a:ext>
            </a:extLst>
          </p:cNvPr>
          <p:cNvSpPr txBox="1">
            <a:spLocks noChangeArrowheads="1"/>
          </p:cNvSpPr>
          <p:nvPr/>
        </p:nvSpPr>
        <p:spPr bwMode="auto">
          <a:xfrm rot="-5400000">
            <a:off x="-661987" y="671513"/>
            <a:ext cx="15525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de-DE" altLang="de-DE" sz="800" b="0" i="0" strike="noStrike" cap="none" normalizeH="0" baseline="0" dirty="0">
                <a:ln>
                  <a:noFill/>
                </a:ln>
                <a:solidFill>
                  <a:schemeClr val="bg1"/>
                </a:solidFill>
                <a:effectLst/>
                <a:latin typeface="Calibri" panose="020F0502020204030204" pitchFamily="34" charset="0"/>
              </a:rPr>
              <a:t>Bildnachweis: iStock.com/pixelfit</a:t>
            </a:r>
            <a:endParaRPr kumimoji="0" lang="de-DE" altLang="de-DE" sz="1800" b="0" i="0" strike="noStrike" cap="none" normalizeH="0" baseline="0" dirty="0">
              <a:ln>
                <a:noFill/>
              </a:ln>
              <a:solidFill>
                <a:schemeClr val="bg1"/>
              </a:solidFill>
              <a:effectLst/>
              <a:latin typeface="Arial" panose="020B0604020202020204" pitchFamily="34" charset="0"/>
            </a:endParaRPr>
          </a:p>
        </p:txBody>
      </p:sp>
      <p:pic>
        <p:nvPicPr>
          <p:cNvPr id="6" name="Grafik 5">
            <a:extLst>
              <a:ext uri="{FF2B5EF4-FFF2-40B4-BE49-F238E27FC236}">
                <a16:creationId xmlns:a16="http://schemas.microsoft.com/office/drawing/2014/main" id="{7E69F25D-9456-017A-DE7E-AF1ABD643985}"/>
              </a:ext>
            </a:extLst>
          </p:cNvPr>
          <p:cNvPicPr>
            <a:picLocks noChangeAspect="1"/>
          </p:cNvPicPr>
          <p:nvPr/>
        </p:nvPicPr>
        <p:blipFill>
          <a:blip r:embed="rId3"/>
          <a:stretch>
            <a:fillRect/>
          </a:stretch>
        </p:blipFill>
        <p:spPr>
          <a:xfrm>
            <a:off x="7596336" y="204455"/>
            <a:ext cx="1325988" cy="1325988"/>
          </a:xfrm>
          <a:prstGeom prst="rect">
            <a:avLst/>
          </a:prstGeom>
        </p:spPr>
      </p:pic>
    </p:spTree>
    <p:extLst>
      <p:ext uri="{BB962C8B-B14F-4D97-AF65-F5344CB8AC3E}">
        <p14:creationId xmlns:p14="http://schemas.microsoft.com/office/powerpoint/2010/main" val="160831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5000">
        <p15:prstTrans prst="peelOff"/>
      </p:transition>
    </mc:Choice>
    <mc:Fallback xmlns="">
      <p:transition spd="slow" advTm="7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0270-406F-9993-73D3-2AC14B5167A4}"/>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CD55EF-F79F-5BCE-91E0-202E5EE1A78E}"/>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67C1F9BD-11A5-4391-D0DE-9727341720A6}"/>
              </a:ext>
            </a:extLst>
          </p:cNvPr>
          <p:cNvSpPr>
            <a:spLocks noGrp="1"/>
          </p:cNvSpPr>
          <p:nvPr>
            <p:ph type="body" idx="1"/>
          </p:nvPr>
        </p:nvSpPr>
        <p:spPr>
          <a:xfrm>
            <a:off x="436111" y="1361289"/>
            <a:ext cx="8235950" cy="522850"/>
          </a:xfrm>
        </p:spPr>
        <p:txBody>
          <a:bodyPr/>
          <a:lstStyle/>
          <a:p>
            <a:r>
              <a:rPr lang="de-DE" dirty="0"/>
              <a:t>Gründungsgeschehen 2024 - Abgang</a:t>
            </a:r>
          </a:p>
        </p:txBody>
      </p:sp>
      <p:sp>
        <p:nvSpPr>
          <p:cNvPr id="5" name="Inhaltsplatzhalter 1">
            <a:extLst>
              <a:ext uri="{FF2B5EF4-FFF2-40B4-BE49-F238E27FC236}">
                <a16:creationId xmlns:a16="http://schemas.microsoft.com/office/drawing/2014/main" id="{6B6D0B43-D75A-B3F6-2661-F8DFE72A5154}"/>
              </a:ext>
            </a:extLst>
          </p:cNvPr>
          <p:cNvSpPr txBox="1">
            <a:spLocks/>
          </p:cNvSpPr>
          <p:nvPr/>
        </p:nvSpPr>
        <p:spPr bwMode="auto">
          <a:xfrm>
            <a:off x="436110" y="1884139"/>
            <a:ext cx="8235949" cy="399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pPr marL="109350"/>
            <a:r>
              <a:rPr lang="de-DE" sz="1600" dirty="0"/>
              <a:t>Rund </a:t>
            </a:r>
            <a:r>
              <a:rPr lang="de-DE" sz="1600" b="1" dirty="0"/>
              <a:t>99.200</a:t>
            </a:r>
            <a:r>
              <a:rPr lang="de-DE" sz="1600" dirty="0"/>
              <a:t> Betriebe mit </a:t>
            </a:r>
            <a:r>
              <a:rPr lang="de-DE" sz="1600" b="1" dirty="0"/>
              <a:t>größerer wirtschaftlicher Bedeutung </a:t>
            </a:r>
            <a:r>
              <a:rPr lang="de-DE" sz="1600" dirty="0"/>
              <a:t>gaben im Jahr 2024 ihr Gewerbe in Deutschland vollständig auf. Das waren </a:t>
            </a:r>
            <a:r>
              <a:rPr lang="de-DE" sz="1600" b="1" dirty="0"/>
              <a:t>2,7 % mehr </a:t>
            </a:r>
            <a:r>
              <a:rPr lang="de-DE" sz="1600" dirty="0"/>
              <a:t>als 2023.</a:t>
            </a:r>
          </a:p>
          <a:p>
            <a:pPr marL="109350"/>
            <a:endParaRPr lang="de-DE" sz="1600" dirty="0">
              <a:solidFill>
                <a:srgbClr val="080808"/>
              </a:solidFill>
            </a:endParaRPr>
          </a:p>
          <a:p>
            <a:r>
              <a:rPr lang="de-DE" sz="1600" dirty="0"/>
              <a:t> Die Gesamtzahl der vollständigen </a:t>
            </a:r>
            <a:r>
              <a:rPr lang="de-DE" sz="1600" b="1" dirty="0"/>
              <a:t>Gewerbeaufgaben </a:t>
            </a:r>
            <a:r>
              <a:rPr lang="de-DE" sz="1600" dirty="0"/>
              <a:t>war im Jahr 2024 mit rund</a:t>
            </a:r>
            <a:br>
              <a:rPr lang="de-DE" sz="1600" dirty="0"/>
            </a:br>
            <a:r>
              <a:rPr lang="de-DE" sz="1600" dirty="0"/>
              <a:t> </a:t>
            </a:r>
            <a:r>
              <a:rPr lang="de-DE" sz="1600" b="1" dirty="0"/>
              <a:t>503.400</a:t>
            </a:r>
            <a:r>
              <a:rPr lang="de-DE" sz="1600" dirty="0"/>
              <a:t> um </a:t>
            </a:r>
            <a:r>
              <a:rPr lang="de-DE" sz="1600" b="1" dirty="0"/>
              <a:t>3,4 % höher</a:t>
            </a:r>
            <a:r>
              <a:rPr lang="de-DE" sz="1600" dirty="0"/>
              <a:t> als im Vorjahr.</a:t>
            </a:r>
          </a:p>
          <a:p>
            <a:endParaRPr lang="de-DE" sz="1600" dirty="0"/>
          </a:p>
          <a:p>
            <a:r>
              <a:rPr lang="de-DE" sz="1600" dirty="0"/>
              <a:t> Im gleichen Zeitraum wurden </a:t>
            </a:r>
            <a:r>
              <a:rPr lang="de-DE" sz="1600" b="1" dirty="0"/>
              <a:t>11,3 %</a:t>
            </a:r>
            <a:r>
              <a:rPr lang="de-DE" sz="1600" dirty="0"/>
              <a:t> </a:t>
            </a:r>
            <a:r>
              <a:rPr lang="de-DE" sz="1600" b="1" dirty="0"/>
              <a:t>mehr Nebenerwerbsgründungen abgemeldet,</a:t>
            </a:r>
            <a:r>
              <a:rPr lang="de-DE" sz="1600" dirty="0"/>
              <a:t>   </a:t>
            </a:r>
            <a:br>
              <a:rPr lang="de-DE" sz="1600" dirty="0"/>
            </a:br>
            <a:r>
              <a:rPr lang="de-DE" sz="1600" dirty="0"/>
              <a:t> von 187.908 auf </a:t>
            </a:r>
            <a:r>
              <a:rPr lang="de-DE" sz="1600" b="1" dirty="0"/>
              <a:t>209.186.</a:t>
            </a:r>
            <a:endParaRPr lang="de-DE" sz="1600" dirty="0"/>
          </a:p>
          <a:p>
            <a:endParaRPr lang="de-DE" sz="1600" dirty="0">
              <a:solidFill>
                <a:srgbClr val="080808"/>
              </a:solidFill>
            </a:endParaRPr>
          </a:p>
          <a:p>
            <a:pPr marL="109350"/>
            <a:r>
              <a:rPr lang="de-DE" sz="1600" b="1" dirty="0">
                <a:solidFill>
                  <a:srgbClr val="080808"/>
                </a:solidFill>
              </a:rPr>
              <a:t>Insgesamt lag </a:t>
            </a:r>
            <a:r>
              <a:rPr lang="de-DE" sz="1600" dirty="0">
                <a:solidFill>
                  <a:srgbClr val="080808"/>
                </a:solidFill>
              </a:rPr>
              <a:t>die </a:t>
            </a:r>
            <a:r>
              <a:rPr lang="de-DE" sz="1600" b="1" dirty="0">
                <a:solidFill>
                  <a:srgbClr val="080808"/>
                </a:solidFill>
              </a:rPr>
              <a:t>Zahl</a:t>
            </a:r>
            <a:r>
              <a:rPr lang="de-DE" sz="1600" dirty="0">
                <a:solidFill>
                  <a:srgbClr val="080808"/>
                </a:solidFill>
              </a:rPr>
              <a:t> der </a:t>
            </a:r>
            <a:r>
              <a:rPr lang="de-DE" sz="1600" b="1" dirty="0">
                <a:solidFill>
                  <a:srgbClr val="080808"/>
                </a:solidFill>
              </a:rPr>
              <a:t>Gewerbeabmeldungen</a:t>
            </a:r>
            <a:r>
              <a:rPr lang="de-DE" sz="1600" dirty="0">
                <a:solidFill>
                  <a:srgbClr val="080808"/>
                </a:solidFill>
              </a:rPr>
              <a:t> bei den Gewerbeämtern mit rund </a:t>
            </a:r>
            <a:r>
              <a:rPr lang="de-DE" sz="1600" b="1" dirty="0">
                <a:solidFill>
                  <a:srgbClr val="080808"/>
                </a:solidFill>
              </a:rPr>
              <a:t>619.100</a:t>
            </a:r>
            <a:r>
              <a:rPr lang="de-DE" sz="1600" dirty="0">
                <a:solidFill>
                  <a:srgbClr val="080808"/>
                </a:solidFill>
              </a:rPr>
              <a:t> um </a:t>
            </a:r>
            <a:r>
              <a:rPr lang="de-DE" sz="1600" b="1" dirty="0">
                <a:solidFill>
                  <a:srgbClr val="080808"/>
                </a:solidFill>
              </a:rPr>
              <a:t>2,7 %</a:t>
            </a:r>
            <a:r>
              <a:rPr lang="de-DE" sz="1600" dirty="0">
                <a:solidFill>
                  <a:srgbClr val="080808"/>
                </a:solidFill>
              </a:rPr>
              <a:t> </a:t>
            </a:r>
            <a:r>
              <a:rPr lang="de-DE" sz="1600" b="1" dirty="0">
                <a:solidFill>
                  <a:srgbClr val="080808"/>
                </a:solidFill>
              </a:rPr>
              <a:t>über</a:t>
            </a:r>
            <a:r>
              <a:rPr lang="de-DE" sz="1600" dirty="0">
                <a:solidFill>
                  <a:srgbClr val="080808"/>
                </a:solidFill>
              </a:rPr>
              <a:t> dem Vorjahresniveau.</a:t>
            </a:r>
          </a:p>
          <a:p>
            <a:pPr marL="109350"/>
            <a:endParaRPr lang="de-DE" sz="1600" dirty="0">
              <a:solidFill>
                <a:srgbClr val="080808"/>
              </a:solidFill>
            </a:endParaRPr>
          </a:p>
          <a:p>
            <a:pPr marL="109350"/>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endParaRPr lang="de-DE" altLang="de-DE" sz="1600" dirty="0"/>
          </a:p>
        </p:txBody>
      </p:sp>
      <p:sp>
        <p:nvSpPr>
          <p:cNvPr id="7" name="Foliennummernplatzhalter 3">
            <a:extLst>
              <a:ext uri="{FF2B5EF4-FFF2-40B4-BE49-F238E27FC236}">
                <a16:creationId xmlns:a16="http://schemas.microsoft.com/office/drawing/2014/main" id="{C5390CD0-FD38-A5E4-02C6-578831C10B5A}"/>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F99BBC2B-3492-7241-4794-524ADE63DA2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spTree>
    <p:extLst>
      <p:ext uri="{BB962C8B-B14F-4D97-AF65-F5344CB8AC3E}">
        <p14:creationId xmlns:p14="http://schemas.microsoft.com/office/powerpoint/2010/main" val="21963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709C-8BB6-1B65-783C-660DE2A3D36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6E46872-A0B4-134D-E45C-C8B75D96024F}"/>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B539E090-6B5F-D3F8-5B8D-7E29163FA4C8}"/>
              </a:ext>
            </a:extLst>
          </p:cNvPr>
          <p:cNvSpPr>
            <a:spLocks noGrp="1"/>
          </p:cNvSpPr>
          <p:nvPr>
            <p:ph type="body" idx="1"/>
          </p:nvPr>
        </p:nvSpPr>
        <p:spPr>
          <a:xfrm>
            <a:off x="436111" y="1361289"/>
            <a:ext cx="8235950" cy="522850"/>
          </a:xfrm>
        </p:spPr>
        <p:txBody>
          <a:bodyPr/>
          <a:lstStyle/>
          <a:p>
            <a:r>
              <a:rPr lang="de-DE" dirty="0"/>
              <a:t>Gründungsgeschehen Bayern 2015 – 2024 </a:t>
            </a:r>
          </a:p>
        </p:txBody>
      </p:sp>
      <p:sp>
        <p:nvSpPr>
          <p:cNvPr id="7" name="Foliennummernplatzhalter 3">
            <a:extLst>
              <a:ext uri="{FF2B5EF4-FFF2-40B4-BE49-F238E27FC236}">
                <a16:creationId xmlns:a16="http://schemas.microsoft.com/office/drawing/2014/main" id="{58DBE5CE-C11B-B48B-82ED-D3EC2974D703}"/>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0FED64A6-2CC0-1036-4095-E83F63BC5071}"/>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graphicFrame>
        <p:nvGraphicFramePr>
          <p:cNvPr id="4" name="Diagramm 3">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696745655"/>
              </p:ext>
            </p:extLst>
          </p:nvPr>
        </p:nvGraphicFramePr>
        <p:xfrm>
          <a:off x="457200" y="2204864"/>
          <a:ext cx="8214861"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256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3D2B-01D1-78FA-CBC6-CDC824612057}"/>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EA95295-14A8-0F06-BD01-C775C02E5DBD}"/>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3C46BD81-ED6E-3714-8CE7-04C28336C15A}"/>
              </a:ext>
            </a:extLst>
          </p:cNvPr>
          <p:cNvSpPr>
            <a:spLocks noGrp="1"/>
          </p:cNvSpPr>
          <p:nvPr>
            <p:ph type="body" idx="1"/>
          </p:nvPr>
        </p:nvSpPr>
        <p:spPr>
          <a:xfrm>
            <a:off x="436111" y="1361289"/>
            <a:ext cx="8235950" cy="522850"/>
          </a:xfrm>
        </p:spPr>
        <p:txBody>
          <a:bodyPr/>
          <a:lstStyle/>
          <a:p>
            <a:r>
              <a:rPr lang="de-DE" dirty="0"/>
              <a:t>Gründungsgeschehen Oberbayern 2015 – 2024 </a:t>
            </a:r>
          </a:p>
        </p:txBody>
      </p:sp>
      <p:sp>
        <p:nvSpPr>
          <p:cNvPr id="7" name="Foliennummernplatzhalter 3">
            <a:extLst>
              <a:ext uri="{FF2B5EF4-FFF2-40B4-BE49-F238E27FC236}">
                <a16:creationId xmlns:a16="http://schemas.microsoft.com/office/drawing/2014/main" id="{58FE8BDE-34C2-3BEC-E665-F1F5BBA37285}"/>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314C4EC2-AAD4-767C-C9E2-0C3785484409}"/>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graphicFrame>
        <p:nvGraphicFramePr>
          <p:cNvPr id="5" name="Diagramm 4">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907684242"/>
              </p:ext>
            </p:extLst>
          </p:nvPr>
        </p:nvGraphicFramePr>
        <p:xfrm>
          <a:off x="457200" y="2317095"/>
          <a:ext cx="8214861" cy="384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06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04F5-5E2E-D9EF-56B0-038718F13619}"/>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C4A3D23-E4CE-3218-A63E-B5466DE1C57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BB34ED27-01A0-3157-49BB-0893CC070575}"/>
              </a:ext>
            </a:extLst>
          </p:cNvPr>
          <p:cNvSpPr>
            <a:spLocks noGrp="1"/>
          </p:cNvSpPr>
          <p:nvPr>
            <p:ph type="body" idx="1"/>
          </p:nvPr>
        </p:nvSpPr>
        <p:spPr>
          <a:xfrm>
            <a:off x="436111" y="1361289"/>
            <a:ext cx="8235950" cy="522850"/>
          </a:xfrm>
        </p:spPr>
        <p:txBody>
          <a:bodyPr/>
          <a:lstStyle/>
          <a:p>
            <a:r>
              <a:rPr lang="de-DE" dirty="0"/>
              <a:t>Gründungsgeschehen Dachau 2024 </a:t>
            </a:r>
            <a:r>
              <a:rPr lang="de-DE" dirty="0" err="1"/>
              <a:t>vs</a:t>
            </a:r>
            <a:r>
              <a:rPr lang="de-DE" dirty="0"/>
              <a:t> 2023 </a:t>
            </a:r>
          </a:p>
        </p:txBody>
      </p:sp>
      <p:sp>
        <p:nvSpPr>
          <p:cNvPr id="7" name="Foliennummernplatzhalter 3">
            <a:extLst>
              <a:ext uri="{FF2B5EF4-FFF2-40B4-BE49-F238E27FC236}">
                <a16:creationId xmlns:a16="http://schemas.microsoft.com/office/drawing/2014/main" id="{28CCC3E8-661F-BECA-B5DC-A3C8503846A9}"/>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EDCA5338-8BC0-0B90-2670-4C0B779C8CCF}"/>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pic>
        <p:nvPicPr>
          <p:cNvPr id="9" name="Grafik 8">
            <a:extLst>
              <a:ext uri="{FF2B5EF4-FFF2-40B4-BE49-F238E27FC236}">
                <a16:creationId xmlns:a16="http://schemas.microsoft.com/office/drawing/2014/main" id="{AF50981D-4EF6-B467-6954-1D2A3A601F8B}"/>
              </a:ext>
            </a:extLst>
          </p:cNvPr>
          <p:cNvPicPr>
            <a:picLocks noChangeAspect="1"/>
          </p:cNvPicPr>
          <p:nvPr/>
        </p:nvPicPr>
        <p:blipFill>
          <a:blip r:embed="rId2"/>
          <a:stretch>
            <a:fillRect/>
          </a:stretch>
        </p:blipFill>
        <p:spPr>
          <a:xfrm>
            <a:off x="3121" y="2204864"/>
            <a:ext cx="9144000" cy="3434612"/>
          </a:xfrm>
          <a:prstGeom prst="rect">
            <a:avLst/>
          </a:prstGeom>
        </p:spPr>
      </p:pic>
    </p:spTree>
    <p:extLst>
      <p:ext uri="{BB962C8B-B14F-4D97-AF65-F5344CB8AC3E}">
        <p14:creationId xmlns:p14="http://schemas.microsoft.com/office/powerpoint/2010/main" val="1233899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a:t>Selbständige 2015 bis 2024</a:t>
            </a:r>
            <a:endParaRPr lang="de-DE" dirty="0"/>
          </a:p>
        </p:txBody>
      </p:sp>
      <p:sp>
        <p:nvSpPr>
          <p:cNvPr id="6" name="Titel 6">
            <a:extLst>
              <a:ext uri="{FF2B5EF4-FFF2-40B4-BE49-F238E27FC236}">
                <a16:creationId xmlns:a16="http://schemas.microsoft.com/office/drawing/2014/main" id="{657ED214-B490-49DE-AC53-0FB98119881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pic>
        <p:nvPicPr>
          <p:cNvPr id="12" name="Grafik 11">
            <a:extLst>
              <a:ext uri="{FF2B5EF4-FFF2-40B4-BE49-F238E27FC236}">
                <a16:creationId xmlns:a16="http://schemas.microsoft.com/office/drawing/2014/main" id="{2EC4AE06-6C5C-5117-A69F-14266C51EF0D}"/>
              </a:ext>
            </a:extLst>
          </p:cNvPr>
          <p:cNvPicPr>
            <a:picLocks noChangeAspect="1"/>
          </p:cNvPicPr>
          <p:nvPr/>
        </p:nvPicPr>
        <p:blipFill>
          <a:blip r:embed="rId2"/>
          <a:stretch>
            <a:fillRect/>
          </a:stretch>
        </p:blipFill>
        <p:spPr>
          <a:xfrm>
            <a:off x="457200" y="2113406"/>
            <a:ext cx="8247812" cy="4123906"/>
          </a:xfrm>
          <a:prstGeom prst="rect">
            <a:avLst/>
          </a:prstGeom>
        </p:spPr>
      </p:pic>
      <p:sp>
        <p:nvSpPr>
          <p:cNvPr id="4" name="Rechteck 3">
            <a:extLst>
              <a:ext uri="{FF2B5EF4-FFF2-40B4-BE49-F238E27FC236}">
                <a16:creationId xmlns:a16="http://schemas.microsoft.com/office/drawing/2014/main" id="{ADDD2B23-5B4C-BA4D-A895-C51BF07C604A}"/>
              </a:ext>
            </a:extLst>
          </p:cNvPr>
          <p:cNvSpPr/>
          <p:nvPr/>
        </p:nvSpPr>
        <p:spPr>
          <a:xfrm>
            <a:off x="489270" y="3717032"/>
            <a:ext cx="81654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3">
            <a:extLst>
              <a:ext uri="{FF2B5EF4-FFF2-40B4-BE49-F238E27FC236}">
                <a16:creationId xmlns:a16="http://schemas.microsoft.com/office/drawing/2014/main" id="{A3AEDDDA-93E2-7957-2DBA-6E5084D6D198}"/>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Tree>
    <p:extLst>
      <p:ext uri="{BB962C8B-B14F-4D97-AF65-F5344CB8AC3E}">
        <p14:creationId xmlns:p14="http://schemas.microsoft.com/office/powerpoint/2010/main" val="99593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12"/>
          </p:nvPr>
        </p:nvSpPr>
        <p:spPr/>
        <p:txBody>
          <a:bodyPr/>
          <a:lstStyle/>
          <a:p>
            <a:fld id="{D85D4919-9345-C143-B116-BEF1F73A0D07}" type="slidenum">
              <a:rPr lang="de-DE" smtClean="0"/>
              <a:pPr/>
              <a:t>15</a:t>
            </a:fld>
            <a:endParaRPr lang="de-DE" dirty="0"/>
          </a:p>
        </p:txBody>
      </p:sp>
      <p:graphicFrame>
        <p:nvGraphicFramePr>
          <p:cNvPr id="9" name="Object 7">
            <a:extLst>
              <a:ext uri="{FF2B5EF4-FFF2-40B4-BE49-F238E27FC236}">
                <a16:creationId xmlns:a16="http://schemas.microsoft.com/office/drawing/2014/main" id="{3C5DD12A-D2ED-4FE4-9E05-DA38153D90B8}"/>
              </a:ext>
            </a:extLst>
          </p:cNvPr>
          <p:cNvGraphicFramePr>
            <a:graphicFrameLocks noChangeAspect="1"/>
          </p:cNvGraphicFramePr>
          <p:nvPr>
            <p:extLst>
              <p:ext uri="{D42A27DB-BD31-4B8C-83A1-F6EECF244321}">
                <p14:modId xmlns:p14="http://schemas.microsoft.com/office/powerpoint/2010/main" val="338581581"/>
              </p:ext>
            </p:extLst>
          </p:nvPr>
        </p:nvGraphicFramePr>
        <p:xfrm>
          <a:off x="436111" y="1884138"/>
          <a:ext cx="8235950" cy="4645025"/>
        </p:xfrm>
        <a:graphic>
          <a:graphicData uri="http://schemas.openxmlformats.org/presentationml/2006/ole">
            <mc:AlternateContent xmlns:mc="http://schemas.openxmlformats.org/markup-compatibility/2006">
              <mc:Choice xmlns:v="urn:schemas-microsoft-com:vml" Requires="v">
                <p:oleObj name="Diagramm" r:id="rId2" imgW="8267749" imgH="4095702" progId="MSGraph.Chart.8">
                  <p:embed followColorScheme="full"/>
                </p:oleObj>
              </mc:Choice>
              <mc:Fallback>
                <p:oleObj name="Diagramm" r:id="rId2" imgW="8267749" imgH="4095702" progId="MSGraph.Chart.8">
                  <p:embed followColorScheme="full"/>
                  <p:pic>
                    <p:nvPicPr>
                      <p:cNvPr id="51209" name="Object 7"/>
                      <p:cNvPicPr>
                        <a:picLocks noChangeAspect="1" noChangeArrowheads="1"/>
                      </p:cNvPicPr>
                      <p:nvPr/>
                    </p:nvPicPr>
                    <p:blipFill>
                      <a:blip r:embed="rId3"/>
                      <a:srcRect/>
                      <a:stretch>
                        <a:fillRect/>
                      </a:stretch>
                    </p:blipFill>
                    <p:spPr bwMode="auto">
                      <a:xfrm>
                        <a:off x="436111" y="1884138"/>
                        <a:ext cx="8235950" cy="4645025"/>
                      </a:xfrm>
                      <a:prstGeom prst="rect">
                        <a:avLst/>
                      </a:prstGeom>
                      <a:noFill/>
                      <a:ln>
                        <a:noFill/>
                      </a:ln>
                      <a:effectLst/>
                    </p:spPr>
                  </p:pic>
                </p:oleObj>
              </mc:Fallback>
            </mc:AlternateContent>
          </a:graphicData>
        </a:graphic>
      </p:graphicFrame>
      <p:sp>
        <p:nvSpPr>
          <p:cNvPr id="10" name="Text Box 8">
            <a:extLst>
              <a:ext uri="{FF2B5EF4-FFF2-40B4-BE49-F238E27FC236}">
                <a16:creationId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400" dirty="0"/>
              <a:t>Quelle: KfW, Angaben in %</a:t>
            </a:r>
          </a:p>
        </p:txBody>
      </p:sp>
      <p:sp>
        <p:nvSpPr>
          <p:cNvPr id="8" name="Titel 5">
            <a:extLst>
              <a:ext uri="{FF2B5EF4-FFF2-40B4-BE49-F238E27FC236}">
                <a16:creationId xmlns:a16="http://schemas.microsoft.com/office/drawing/2014/main" id="{2A3EC800-001A-4F32-AD17-66CD0813170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672232117"/>
      </p:ext>
    </p:extLst>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31CF796-D089-464D-B812-310210CC68C2}"/>
              </a:ext>
            </a:extLst>
          </p:cNvPr>
          <p:cNvSpPr>
            <a:spLocks noGrp="1"/>
          </p:cNvSpPr>
          <p:nvPr>
            <p:ph type="sldNum" sz="quarter" idx="12"/>
          </p:nvPr>
        </p:nvSpPr>
        <p:spPr/>
        <p:txBody>
          <a:bodyPr/>
          <a:lstStyle/>
          <a:p>
            <a:fld id="{EE57C6AF-C1FF-6140-89C1-E3C03D68B29C}" type="slidenum">
              <a:rPr lang="de-DE" smtClean="0"/>
              <a:pPr/>
              <a:t>16</a:t>
            </a:fld>
            <a:endParaRPr lang="de-DE" dirty="0"/>
          </a:p>
        </p:txBody>
      </p:sp>
      <p:sp>
        <p:nvSpPr>
          <p:cNvPr id="4" name="Fußzeilenplatzhalter 3">
            <a:extLst>
              <a:ext uri="{FF2B5EF4-FFF2-40B4-BE49-F238E27FC236}">
                <a16:creationId xmlns:a16="http://schemas.microsoft.com/office/drawing/2014/main" id="{F025147A-409D-41C5-AC63-2239E76DBF73}"/>
              </a:ext>
            </a:extLst>
          </p:cNvPr>
          <p:cNvSpPr>
            <a:spLocks noGrp="1"/>
          </p:cNvSpPr>
          <p:nvPr>
            <p:ph type="ftr" sz="quarter" idx="3"/>
          </p:nvPr>
        </p:nvSpPr>
        <p:spPr/>
        <p:txBody>
          <a:bodyPr/>
          <a:lstStyle/>
          <a:p>
            <a:pPr>
              <a:defRPr/>
            </a:pPr>
            <a:r>
              <a:rPr lang="de-DE" dirty="0"/>
              <a:t>Gründen im Nebenerwerb</a:t>
            </a:r>
          </a:p>
        </p:txBody>
      </p:sp>
      <p:sp>
        <p:nvSpPr>
          <p:cNvPr id="5" name="Titel 5">
            <a:extLst>
              <a:ext uri="{FF2B5EF4-FFF2-40B4-BE49-F238E27FC236}">
                <a16:creationId xmlns:a16="http://schemas.microsoft.com/office/drawing/2014/main" id="{6F8F7280-BA8E-4C95-8C92-AE6C63847B66}"/>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
        <p:nvSpPr>
          <p:cNvPr id="6" name="Rectangle 1026">
            <a:extLst>
              <a:ext uri="{FF2B5EF4-FFF2-40B4-BE49-F238E27FC236}">
                <a16:creationId xmlns:a16="http://schemas.microsoft.com/office/drawing/2014/main" id="{385CA59C-ACE8-46CC-BE75-5F57C63DB513}"/>
              </a:ext>
            </a:extLst>
          </p:cNvPr>
          <p:cNvSpPr txBox="1">
            <a:spLocks noChangeArrowheads="1"/>
          </p:cNvSpPr>
          <p:nvPr/>
        </p:nvSpPr>
        <p:spPr bwMode="auto">
          <a:xfrm>
            <a:off x="762000" y="3276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l" defTabSz="457200" rtl="0" eaLnBrk="1" latinLnBrk="0" hangingPunct="1">
              <a:spcBef>
                <a:spcPct val="0"/>
              </a:spcBef>
              <a:buNone/>
              <a:defRPr sz="1600" kern="1200" baseline="0">
                <a:solidFill>
                  <a:srgbClr val="595959"/>
                </a:solidFill>
                <a:latin typeface="Arial"/>
                <a:ea typeface="+mj-ea"/>
                <a:cs typeface="Arial"/>
              </a:defRPr>
            </a:lvl1pPr>
          </a:lstStyle>
          <a:p>
            <a:pPr algn="ctr"/>
            <a:r>
              <a:rPr lang="de-DE" altLang="de-DE" sz="4800" dirty="0">
                <a:latin typeface="Arial" pitchFamily="34" charset="0"/>
                <a:cs typeface="Times New Roman" pitchFamily="18" charset="0"/>
              </a:rPr>
              <a:t>Selbst - ständig</a:t>
            </a:r>
            <a:r>
              <a:rPr lang="de-DE" altLang="de-DE" dirty="0"/>
              <a:t> </a:t>
            </a:r>
          </a:p>
        </p:txBody>
      </p:sp>
    </p:spTree>
    <p:extLst>
      <p:ext uri="{BB962C8B-B14F-4D97-AF65-F5344CB8AC3E}">
        <p14:creationId xmlns:p14="http://schemas.microsoft.com/office/powerpoint/2010/main" val="78468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Blick für die richtige Gelegenheit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Heißhunger auf viel Arbeit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Selbstdisziplin</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Unabhängigkeit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Anpassungsfähigkeit</a:t>
            </a:r>
            <a:endParaRPr lang="de-DE" sz="1800" dirty="0"/>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r>
              <a:rPr lang="de-DE" sz="1800" dirty="0"/>
              <a:t>Selbstvertrauen und -bewusstsein</a:t>
            </a:r>
            <a:br>
              <a:rPr lang="de-DE" sz="1800" dirty="0"/>
            </a:br>
            <a:br>
              <a:rPr lang="de-DE" sz="1800" dirty="0"/>
            </a:br>
            <a:r>
              <a:rPr lang="de-DE" sz="1800" dirty="0"/>
              <a:t>Selbstvertrauen und  -bewusstsein</a:t>
            </a:r>
          </a:p>
          <a:p>
            <a:endParaRPr lang="de-DE" sz="1800" dirty="0"/>
          </a:p>
          <a:p>
            <a:endParaRPr lang="de-DE" sz="800" dirty="0"/>
          </a:p>
          <a:p>
            <a:r>
              <a:rPr lang="de-DE" sz="1800" dirty="0"/>
              <a:t>Urteilsvermögen</a:t>
            </a:r>
            <a:br>
              <a:rPr lang="de-DE" sz="1800" dirty="0"/>
            </a:br>
            <a:br>
              <a:rPr lang="de-DE" sz="1800" dirty="0"/>
            </a:br>
            <a:endParaRPr lang="de-DE" sz="1800" dirty="0"/>
          </a:p>
          <a:p>
            <a:r>
              <a:rPr lang="de-DE" sz="1800" dirty="0"/>
              <a:t>Zielstrebigkeit</a:t>
            </a:r>
            <a:br>
              <a:rPr lang="de-DE" sz="1800" dirty="0"/>
            </a:br>
            <a:endParaRPr lang="de-DE" sz="1800" dirty="0"/>
          </a:p>
          <a:p>
            <a:endParaRPr lang="de-DE" sz="800" dirty="0"/>
          </a:p>
          <a:p>
            <a:r>
              <a:rPr lang="de-DE" sz="1800" dirty="0"/>
              <a:t>Teamfähigkeit, Stresstoleranz</a:t>
            </a:r>
            <a:br>
              <a:rPr lang="de-DE" dirty="0"/>
            </a:br>
            <a:endParaRPr lang="de-DE" sz="800" dirty="0"/>
          </a:p>
          <a:p>
            <a:endParaRPr lang="de-DE" sz="1800" dirty="0"/>
          </a:p>
          <a:p>
            <a:r>
              <a:rPr lang="de-DE" sz="1800" dirty="0"/>
              <a:t>Lust auf Gewinn</a:t>
            </a: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10 Schlüssel zum Erfolg</a:t>
            </a:r>
          </a:p>
        </p:txBody>
      </p:sp>
      <p:sp>
        <p:nvSpPr>
          <p:cNvPr id="6" name="Fußzeilenplatzhalter 1">
            <a:extLst>
              <a:ext uri="{FF2B5EF4-FFF2-40B4-BE49-F238E27FC236}">
                <a16:creationId xmlns:a16="http://schemas.microsoft.com/office/drawing/2014/main" id="{7563C04E-8855-413B-BF83-3CC91EC87DD8}"/>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Nebenerwerb </a:t>
            </a:r>
          </a:p>
        </p:txBody>
      </p:sp>
      <p:sp>
        <p:nvSpPr>
          <p:cNvPr id="7" name="Foliennummernplatzhalter 3">
            <a:extLst>
              <a:ext uri="{FF2B5EF4-FFF2-40B4-BE49-F238E27FC236}">
                <a16:creationId xmlns:a16="http://schemas.microsoft.com/office/drawing/2014/main" id="{997DD734-72B3-43D5-9501-855BEB551272}"/>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solidFill>
                  <a:srgbClr val="C0C0C0"/>
                </a:solidFill>
                <a:latin typeface="Calibri" panose="020F0502020204030204" pitchFamily="34" charset="0"/>
                <a:cs typeface="Calibri" panose="020F0502020204030204" pitchFamily="34" charset="0"/>
              </a:rPr>
              <a:pPr algn="r"/>
              <a:t>17</a:t>
            </a:fld>
            <a:endParaRPr lang="de-DE" sz="900" dirty="0">
              <a:solidFill>
                <a:srgbClr val="C0C0C0"/>
              </a:solidFill>
              <a:latin typeface="Calibri" panose="020F0502020204030204" pitchFamily="34" charset="0"/>
              <a:cs typeface="Calibri" panose="020F0502020204030204" pitchFamily="34" charset="0"/>
            </a:endParaRPr>
          </a:p>
        </p:txBody>
      </p:sp>
      <p:sp>
        <p:nvSpPr>
          <p:cNvPr id="8" name="Titel 5">
            <a:extLst>
              <a:ext uri="{FF2B5EF4-FFF2-40B4-BE49-F238E27FC236}">
                <a16:creationId xmlns:a16="http://schemas.microsoft.com/office/drawing/2014/main" id="{C34311C7-49D0-4F3A-891A-7B213CB1B76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119046513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81E1755-D5A7-4A06-A8A7-96850C23D6A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sp>
        <p:nvSpPr>
          <p:cNvPr id="4" name="Foliennummernplatzhalter 3">
            <a:extLst>
              <a:ext uri="{FF2B5EF4-FFF2-40B4-BE49-F238E27FC236}">
                <a16:creationId xmlns:a16="http://schemas.microsoft.com/office/drawing/2014/main" id="{CDC71517-285A-4DF8-80EE-2A3881A698BB}"/>
              </a:ext>
            </a:extLst>
          </p:cNvPr>
          <p:cNvSpPr>
            <a:spLocks noGrp="1"/>
          </p:cNvSpPr>
          <p:nvPr>
            <p:ph type="sldNum" sz="quarter" idx="12"/>
          </p:nvPr>
        </p:nvSpPr>
        <p:spPr/>
        <p:txBody>
          <a:bodyPr/>
          <a:lstStyle/>
          <a:p>
            <a:fld id="{D85D4919-9345-C143-B116-BEF1F73A0D07}" type="slidenum">
              <a:rPr lang="de-DE" smtClean="0"/>
              <a:pPr/>
              <a:t>18</a:t>
            </a:fld>
            <a:endParaRPr lang="de-DE" dirty="0"/>
          </a:p>
        </p:txBody>
      </p:sp>
      <p:graphicFrame>
        <p:nvGraphicFramePr>
          <p:cNvPr id="5" name="Diagramm 4">
            <a:extLst>
              <a:ext uri="{FF2B5EF4-FFF2-40B4-BE49-F238E27FC236}">
                <a16:creationId xmlns:a16="http://schemas.microsoft.com/office/drawing/2014/main" id="{9AEF8502-CB39-4C61-8230-8434F54F54C0}"/>
              </a:ext>
            </a:extLst>
          </p:cNvPr>
          <p:cNvGraphicFramePr/>
          <p:nvPr>
            <p:extLst>
              <p:ext uri="{D42A27DB-BD31-4B8C-83A1-F6EECF244321}">
                <p14:modId xmlns:p14="http://schemas.microsoft.com/office/powerpoint/2010/main" val="555868112"/>
              </p:ext>
            </p:extLst>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DADD37B-60E1-4A2E-B478-E13FA5F3BEF3}"/>
              </a:ext>
            </a:extLst>
          </p:cNvPr>
          <p:cNvGraphicFramePr/>
          <p:nvPr>
            <p:extLst>
              <p:ext uri="{D42A27DB-BD31-4B8C-83A1-F6EECF244321}">
                <p14:modId xmlns:p14="http://schemas.microsoft.com/office/powerpoint/2010/main" val="860918934"/>
              </p:ext>
            </p:extLst>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a16="http://schemas.microsoft.com/office/drawing/2014/main" id="{82B5B33B-71BC-4E6D-B2A0-14725335CFCF}"/>
              </a:ext>
            </a:extLst>
          </p:cNvPr>
          <p:cNvGraphicFramePr/>
          <p:nvPr>
            <p:extLst>
              <p:ext uri="{D42A27DB-BD31-4B8C-83A1-F6EECF244321}">
                <p14:modId xmlns:p14="http://schemas.microsoft.com/office/powerpoint/2010/main" val="1117253559"/>
              </p:ext>
            </p:extLst>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itel 5">
            <a:extLst>
              <a:ext uri="{FF2B5EF4-FFF2-40B4-BE49-F238E27FC236}">
                <a16:creationId xmlns:a16="http://schemas.microsoft.com/office/drawing/2014/main" id="{128ADC5E-78A7-4E0A-B5CE-A2345749DAB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424309616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19</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Nebenerwerb</a:t>
            </a:r>
          </a:p>
        </p:txBody>
      </p:sp>
      <p:sp>
        <p:nvSpPr>
          <p:cNvPr id="5" name="Rectangle 2">
            <a:extLst>
              <a:ext uri="{FF2B5EF4-FFF2-40B4-BE49-F238E27FC236}">
                <a16:creationId xmlns:a16="http://schemas.microsoft.com/office/drawing/2014/main" id="{1F1C9D80-1CB6-4BC4-9EE9-170FD4117535}"/>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br>
              <a:rPr lang="de-DE" altLang="de-DE" sz="4800" b="1" u="sng">
                <a:latin typeface="Arial" pitchFamily="34" charset="0"/>
                <a:cs typeface="Times New Roman" pitchFamily="18" charset="0"/>
              </a:rPr>
            </a:br>
            <a:r>
              <a:rPr lang="de-DE" altLang="de-DE" sz="4800" b="1" u="sng">
                <a:latin typeface="Arial" pitchFamily="34" charset="0"/>
                <a:cs typeface="Times New Roman" pitchFamily="18" charset="0"/>
              </a:rPr>
              <a:t>Gründungschronologie</a:t>
            </a:r>
            <a:r>
              <a:rPr lang="de-DE" altLang="de-DE" sz="4800">
                <a:latin typeface="Arial" pitchFamily="34" charset="0"/>
              </a:rPr>
              <a:t> </a:t>
            </a:r>
            <a:endParaRPr lang="de-DE" altLang="de-DE" sz="4800" dirty="0">
              <a:latin typeface="Arial" pitchFamily="34" charset="0"/>
            </a:endParaRP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03304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04ACFC2-164A-483F-A57A-8FA80B7BDAFA}"/>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C6752F1E-B139-4A58-A13C-35A8A0DB1833}"/>
              </a:ext>
            </a:extLst>
          </p:cNvPr>
          <p:cNvSpPr>
            <a:spLocks noGrp="1"/>
          </p:cNvSpPr>
          <p:nvPr>
            <p:ph type="body" idx="1"/>
          </p:nvPr>
        </p:nvSpPr>
        <p:spPr/>
        <p:txBody>
          <a:bodyPr/>
          <a:lstStyle/>
          <a:p>
            <a:r>
              <a:rPr lang="de-DE" dirty="0"/>
              <a:t>Inhalt</a:t>
            </a:r>
          </a:p>
        </p:txBody>
      </p:sp>
      <p:sp>
        <p:nvSpPr>
          <p:cNvPr id="4" name="Foliennummernplatzhalter 3">
            <a:extLst>
              <a:ext uri="{FF2B5EF4-FFF2-40B4-BE49-F238E27FC236}">
                <a16:creationId xmlns:a16="http://schemas.microsoft.com/office/drawing/2014/main" id="{28516BEB-0C2B-41F6-A4CE-36F3CE05312D}"/>
              </a:ext>
            </a:extLst>
          </p:cNvPr>
          <p:cNvSpPr>
            <a:spLocks noGrp="1"/>
          </p:cNvSpPr>
          <p:nvPr>
            <p:ph type="sldNum" sz="quarter" idx="12"/>
          </p:nvPr>
        </p:nvSpPr>
        <p:spPr/>
        <p:txBody>
          <a:bodyPr/>
          <a:lstStyle/>
          <a:p>
            <a:fld id="{D85D4919-9345-C143-B116-BEF1F73A0D07}" type="slidenum">
              <a:rPr lang="de-DE" smtClean="0"/>
              <a:pPr/>
              <a:t>2</a:t>
            </a:fld>
            <a:endParaRPr lang="de-DE" dirty="0"/>
          </a:p>
        </p:txBody>
      </p:sp>
      <p:sp>
        <p:nvSpPr>
          <p:cNvPr id="5" name="Text Box 2">
            <a:extLst>
              <a:ext uri="{FF2B5EF4-FFF2-40B4-BE49-F238E27FC236}">
                <a16:creationId xmlns:a16="http://schemas.microsoft.com/office/drawing/2014/main" id="{9214C73F-EA7A-4564-BC87-A7FAB9B26B21}"/>
              </a:ext>
            </a:extLst>
          </p:cNvPr>
          <p:cNvSpPr txBox="1">
            <a:spLocks noChangeArrowheads="1"/>
          </p:cNvSpPr>
          <p:nvPr/>
        </p:nvSpPr>
        <p:spPr bwMode="auto">
          <a:xfrm>
            <a:off x="444500" y="1930116"/>
            <a:ext cx="8362950" cy="423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800100" indent="-400050">
              <a:spcBef>
                <a:spcPts val="500"/>
              </a:spcBef>
              <a:buFont typeface="+mj-lt"/>
              <a:buAutoNum type="romanUcPeriod"/>
            </a:pPr>
            <a:r>
              <a:rPr lang="de-DE" sz="1600" dirty="0"/>
              <a:t>Einführung, Besonderheit: „Gründen im Nebenerwerb“</a:t>
            </a:r>
          </a:p>
          <a:p>
            <a:pPr marL="800100" indent="-400050">
              <a:spcBef>
                <a:spcPts val="500"/>
              </a:spcBef>
              <a:buFont typeface="+mj-lt"/>
              <a:buAutoNum type="romanUcPeriod"/>
            </a:pPr>
            <a:r>
              <a:rPr lang="de-DE" sz="1600" dirty="0"/>
              <a:t>Aktuelle Rahmenbedingungen - Neugründungen und Übernahmen</a:t>
            </a:r>
          </a:p>
          <a:p>
            <a:pPr marL="800100" indent="-400050">
              <a:spcBef>
                <a:spcPts val="500"/>
              </a:spcBef>
              <a:buFont typeface="+mj-lt"/>
              <a:buAutoNum type="romanUcPeriod"/>
            </a:pPr>
            <a:r>
              <a:rPr lang="de-DE" sz="1600" dirty="0"/>
              <a:t>Grundlagen der Existenzgründung</a:t>
            </a:r>
            <a:br>
              <a:rPr lang="de-DE" sz="1600" dirty="0"/>
            </a:br>
            <a:r>
              <a:rPr lang="de-DE" sz="1600" dirty="0"/>
              <a:t>1. Rechtsformwahl</a:t>
            </a:r>
            <a:br>
              <a:rPr lang="de-DE" sz="1600" dirty="0"/>
            </a:br>
            <a:r>
              <a:rPr lang="de-DE" sz="1600" dirty="0"/>
              <a:t>2. Anmeldung</a:t>
            </a:r>
            <a:br>
              <a:rPr lang="de-DE" sz="1600" dirty="0"/>
            </a:br>
            <a:r>
              <a:rPr lang="de-DE" sz="1600" dirty="0"/>
              <a:t>3. Steuern</a:t>
            </a:r>
            <a:br>
              <a:rPr lang="de-DE" sz="1600" dirty="0"/>
            </a:br>
            <a:r>
              <a:rPr lang="de-DE" sz="1600" dirty="0"/>
              <a:t>4. Versicherungen </a:t>
            </a:r>
            <a:br>
              <a:rPr lang="de-DE" sz="1600" dirty="0"/>
            </a:br>
            <a:r>
              <a:rPr lang="de-DE" sz="1600" dirty="0"/>
              <a:t>5. Rücklagen</a:t>
            </a:r>
            <a:br>
              <a:rPr lang="de-DE" sz="1600" dirty="0"/>
            </a:br>
            <a:r>
              <a:rPr lang="de-DE" sz="1600" dirty="0"/>
              <a:t>6. Businessplan</a:t>
            </a:r>
            <a:br>
              <a:rPr lang="de-DE" sz="1600" dirty="0"/>
            </a:br>
            <a:r>
              <a:rPr lang="de-DE" sz="1600" dirty="0"/>
              <a:t>7. Finanzierung / Förderung</a:t>
            </a:r>
          </a:p>
          <a:p>
            <a:pPr marL="800100" indent="-400050">
              <a:spcBef>
                <a:spcPts val="500"/>
              </a:spcBef>
              <a:buFont typeface="+mj-lt"/>
              <a:buAutoNum type="romanUcPeriod"/>
            </a:pPr>
            <a:r>
              <a:rPr lang="de-DE" sz="1600" dirty="0"/>
              <a:t>Unterstützungsangebote</a:t>
            </a:r>
          </a:p>
          <a:p>
            <a:pPr marL="800100" indent="-400050">
              <a:spcBef>
                <a:spcPts val="500"/>
              </a:spcBef>
              <a:buFont typeface="+mj-lt"/>
              <a:buAutoNum type="romanUcPeriod"/>
            </a:pPr>
            <a:r>
              <a:rPr lang="de-DE" sz="1600" dirty="0"/>
              <a:t>Beratungsmöglichkeiten </a:t>
            </a:r>
          </a:p>
          <a:p>
            <a:pPr marL="800100" indent="-400050">
              <a:spcBef>
                <a:spcPts val="500"/>
              </a:spcBef>
              <a:buFont typeface="+mj-lt"/>
              <a:buAutoNum type="romanUcPeriod"/>
            </a:pPr>
            <a:r>
              <a:rPr lang="de-DE" sz="1600" dirty="0"/>
              <a:t>Zusatzinformationen</a:t>
            </a:r>
          </a:p>
          <a:p>
            <a:pPr marL="800100" indent="-400050">
              <a:spcBef>
                <a:spcPts val="500"/>
              </a:spcBef>
              <a:buFont typeface="+mj-lt"/>
              <a:buAutoNum type="romanUcPeriod"/>
            </a:pPr>
            <a:r>
              <a:rPr lang="de-DE" sz="1600" dirty="0"/>
              <a:t>Abschließendes</a:t>
            </a:r>
          </a:p>
          <a:p>
            <a:pPr marL="800100" indent="-400050">
              <a:spcBef>
                <a:spcPts val="500"/>
              </a:spcBef>
              <a:buFont typeface="+mj-lt"/>
              <a:buAutoNum type="romanUcPeriod"/>
            </a:pPr>
            <a:r>
              <a:rPr lang="de-DE" sz="1600" dirty="0"/>
              <a:t>Ihr Ansprechpartner</a:t>
            </a:r>
            <a:endParaRPr lang="de-DE" altLang="de-DE" sz="1600" dirty="0"/>
          </a:p>
        </p:txBody>
      </p:sp>
    </p:spTree>
    <p:extLst>
      <p:ext uri="{BB962C8B-B14F-4D97-AF65-F5344CB8AC3E}">
        <p14:creationId xmlns:p14="http://schemas.microsoft.com/office/powerpoint/2010/main" val="90696299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Grobplanung – Analysephase (1 bis 3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20</a:t>
            </a:fld>
            <a:endParaRPr lang="de-DE" dirty="0"/>
          </a:p>
        </p:txBody>
      </p:sp>
      <p:sp>
        <p:nvSpPr>
          <p:cNvPr id="6" name="Rechteck 5">
            <a:extLst>
              <a:ext uri="{FF2B5EF4-FFF2-40B4-BE49-F238E27FC236}">
                <a16:creationId xmlns:a16="http://schemas.microsoft.com/office/drawing/2014/main" id="{1E37CD56-D166-4153-A01D-566F8F37F1E8}"/>
              </a:ext>
            </a:extLst>
          </p:cNvPr>
          <p:cNvSpPr/>
          <p:nvPr/>
        </p:nvSpPr>
        <p:spPr>
          <a:xfrm>
            <a:off x="463550" y="1884139"/>
            <a:ext cx="8216900" cy="3333220"/>
          </a:xfrm>
          <a:prstGeom prst="rect">
            <a:avLst/>
          </a:prstGeom>
        </p:spPr>
        <p:txBody>
          <a:bodyPr wrap="square">
            <a:spAutoFit/>
          </a:bodyPr>
          <a:lstStyle/>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Ideen finden</a:t>
            </a:r>
          </a:p>
          <a:p>
            <a:pPr eaLnBrk="1" hangingPunct="1">
              <a:lnSpc>
                <a:spcPct val="90000"/>
              </a:lnSpc>
              <a:buFontTx/>
              <a:buNone/>
            </a:pPr>
            <a:endParaRPr lang="de-DE" altLang="de-DE" dirty="0">
              <a:latin typeface="Arial" pitchFamily="34" charset="0"/>
            </a:endParaRPr>
          </a:p>
          <a:p>
            <a:pPr eaLnBrk="1" hangingPunct="1">
              <a:lnSpc>
                <a:spcPct val="90000"/>
              </a:lnSpc>
            </a:pPr>
            <a:r>
              <a:rPr lang="de-DE" altLang="de-DE" dirty="0">
                <a:latin typeface="Arial" pitchFamily="34" charset="0"/>
              </a:rPr>
              <a:t>Konsultation mit Gründungsberater, IHK, HWK oder IFB</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Kontakte knüpfen</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Markt und Standort analysieren</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Erstkontakt mit dem Steuerberater</a:t>
            </a:r>
          </a:p>
          <a:p>
            <a:pPr eaLnBrk="1" hangingPunct="1">
              <a:lnSpc>
                <a:spcPct val="90000"/>
              </a:lnSpc>
              <a:buFontTx/>
              <a:buNone/>
            </a:pPr>
            <a:endParaRPr lang="de-DE" altLang="de-DE" dirty="0">
              <a:latin typeface="Arial" pitchFamily="34" charset="0"/>
            </a:endParaRPr>
          </a:p>
          <a:p>
            <a:pPr eaLnBrk="1" hangingPunct="1">
              <a:lnSpc>
                <a:spcPct val="90000"/>
              </a:lnSpc>
            </a:pPr>
            <a:r>
              <a:rPr lang="de-DE" altLang="de-DE" dirty="0">
                <a:latin typeface="Arial" pitchFamily="34" charset="0"/>
              </a:rPr>
              <a:t>Unternehmenskonzept erarbeiten</a:t>
            </a:r>
            <a:br>
              <a:rPr lang="de-DE" altLang="de-DE" dirty="0">
                <a:latin typeface="Arial" pitchFamily="34" charset="0"/>
              </a:rPr>
            </a:br>
            <a:r>
              <a:rPr lang="de-DE" altLang="de-DE" dirty="0">
                <a:latin typeface="Arial" pitchFamily="34" charset="0"/>
              </a:rPr>
              <a:t>(diskussionsfähiger Entwurf als Verhandlungsbasis)</a:t>
            </a:r>
          </a:p>
        </p:txBody>
      </p:sp>
      <p:sp>
        <p:nvSpPr>
          <p:cNvPr id="7" name="Titel 5">
            <a:extLst>
              <a:ext uri="{FF2B5EF4-FFF2-40B4-BE49-F238E27FC236}">
                <a16:creationId xmlns:a16="http://schemas.microsoft.com/office/drawing/2014/main" id="{1003C69B-09F4-4632-A44C-F682E9A9C23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33597628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Konsultationsphase (3 bis 4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21</a:t>
            </a:fld>
            <a:endParaRPr lang="de-DE" dirty="0"/>
          </a:p>
        </p:txBody>
      </p:sp>
      <p:sp>
        <p:nvSpPr>
          <p:cNvPr id="10" name="Rechteck 9">
            <a:extLst>
              <a:ext uri="{FF2B5EF4-FFF2-40B4-BE49-F238E27FC236}">
                <a16:creationId xmlns:a16="http://schemas.microsoft.com/office/drawing/2014/main" id="{9C92D543-A008-44C5-A13C-AA2DDE074ADB}"/>
              </a:ext>
            </a:extLst>
          </p:cNvPr>
          <p:cNvSpPr/>
          <p:nvPr/>
        </p:nvSpPr>
        <p:spPr>
          <a:xfrm>
            <a:off x="463550" y="1884139"/>
            <a:ext cx="8216900" cy="4801314"/>
          </a:xfrm>
          <a:prstGeom prst="rect">
            <a:avLst/>
          </a:prstGeom>
        </p:spPr>
        <p:txBody>
          <a:bodyPr wrap="square">
            <a:spAutoFit/>
          </a:bodyPr>
          <a:lstStyle/>
          <a:p>
            <a:pPr eaLnBrk="1" hangingPunct="1"/>
            <a:endParaRPr lang="de-DE" altLang="de-DE" dirty="0">
              <a:latin typeface="Arial" pitchFamily="34" charset="0"/>
            </a:endParaRPr>
          </a:p>
          <a:p>
            <a:pPr eaLnBrk="1" hangingPunct="1"/>
            <a:r>
              <a:rPr lang="de-DE" altLang="de-DE" dirty="0">
                <a:latin typeface="Arial" pitchFamily="34" charset="0"/>
              </a:rPr>
              <a:t>Kontakt mit Beratern (Steuerberater, Unternehmensberater, Anwalt, Finanzberater, erneut Gründungsberater, IHK, HWK, IFB)</a:t>
            </a:r>
          </a:p>
          <a:p>
            <a:pPr eaLnBrk="1" hangingPunct="1"/>
            <a:endParaRPr lang="de-DE" altLang="de-DE" sz="900" dirty="0">
              <a:latin typeface="Arial" pitchFamily="34" charset="0"/>
            </a:endParaRPr>
          </a:p>
          <a:p>
            <a:pPr eaLnBrk="1" hangingPunct="1"/>
            <a:r>
              <a:rPr lang="de-DE" altLang="de-DE" dirty="0">
                <a:latin typeface="Arial" pitchFamily="34" charset="0"/>
              </a:rPr>
              <a:t>Vorauswahl geeigneter Banken</a:t>
            </a:r>
          </a:p>
          <a:p>
            <a:pPr eaLnBrk="1" hangingPunct="1"/>
            <a:endParaRPr lang="de-DE" altLang="de-DE" sz="900" dirty="0">
              <a:latin typeface="Arial" pitchFamily="34" charset="0"/>
            </a:endParaRPr>
          </a:p>
          <a:p>
            <a:pPr eaLnBrk="1" hangingPunct="1"/>
            <a:r>
              <a:rPr lang="de-DE" altLang="de-DE" dirty="0">
                <a:latin typeface="Arial" pitchFamily="34" charset="0"/>
              </a:rPr>
              <a:t>Erstes Bankgespräch</a:t>
            </a:r>
          </a:p>
          <a:p>
            <a:pPr eaLnBrk="1" hangingPunct="1"/>
            <a:endParaRPr lang="de-DE" altLang="de-DE" sz="900" dirty="0">
              <a:latin typeface="Arial" pitchFamily="34" charset="0"/>
            </a:endParaRPr>
          </a:p>
          <a:p>
            <a:pPr eaLnBrk="1" hangingPunct="1"/>
            <a:r>
              <a:rPr lang="de-DE" altLang="de-DE" dirty="0">
                <a:latin typeface="Arial" pitchFamily="34" charset="0"/>
              </a:rPr>
              <a:t>Mietverhandlungen</a:t>
            </a:r>
          </a:p>
          <a:p>
            <a:pPr eaLnBrk="1" hangingPunct="1"/>
            <a:endParaRPr lang="de-DE" altLang="de-DE" sz="900" dirty="0">
              <a:latin typeface="Arial" pitchFamily="34" charset="0"/>
            </a:endParaRPr>
          </a:p>
          <a:p>
            <a:pPr eaLnBrk="1" hangingPunct="1"/>
            <a:r>
              <a:rPr lang="de-DE" altLang="de-DE" dirty="0">
                <a:latin typeface="Arial" pitchFamily="34" charset="0"/>
              </a:rPr>
              <a:t>Nachfragen bei Stadt- oder Gemeindeverwaltung, Ämtern und Behörden</a:t>
            </a:r>
          </a:p>
          <a:p>
            <a:pPr eaLnBrk="1" hangingPunct="1"/>
            <a:endParaRPr lang="de-DE" altLang="de-DE" sz="900" dirty="0">
              <a:latin typeface="Arial" pitchFamily="34" charset="0"/>
            </a:endParaRPr>
          </a:p>
          <a:p>
            <a:pPr eaLnBrk="1" hangingPunct="1"/>
            <a:r>
              <a:rPr lang="de-DE" altLang="de-DE" dirty="0">
                <a:latin typeface="Arial" pitchFamily="34" charset="0"/>
              </a:rPr>
              <a:t>Konsultation mit Gründungsberater, IHK, HWK, IFB</a:t>
            </a:r>
          </a:p>
          <a:p>
            <a:pPr eaLnBrk="1" hangingPunct="1"/>
            <a:endParaRPr lang="de-DE" altLang="de-DE" sz="900" dirty="0">
              <a:latin typeface="Arial" pitchFamily="34" charset="0"/>
            </a:endParaRPr>
          </a:p>
          <a:p>
            <a:pPr eaLnBrk="1" hangingPunct="1"/>
            <a:r>
              <a:rPr lang="de-DE" altLang="de-DE" dirty="0">
                <a:latin typeface="Arial" pitchFamily="34" charset="0"/>
              </a:rPr>
              <a:t>Kontakt mit Branchenverbänden, Vereinen, Organisationen</a:t>
            </a:r>
          </a:p>
          <a:p>
            <a:pPr eaLnBrk="1" hangingPunct="1"/>
            <a:endParaRPr lang="de-DE" altLang="de-DE" sz="900" dirty="0">
              <a:latin typeface="Arial" pitchFamily="34" charset="0"/>
            </a:endParaRPr>
          </a:p>
          <a:p>
            <a:pPr eaLnBrk="1" hangingPunct="1"/>
            <a:r>
              <a:rPr lang="de-DE" altLang="de-DE" dirty="0">
                <a:latin typeface="Arial" pitchFamily="34" charset="0"/>
              </a:rPr>
              <a:t>Verhandlungen mit Lieferanten</a:t>
            </a:r>
          </a:p>
          <a:p>
            <a:pPr eaLnBrk="1" hangingPunct="1"/>
            <a:endParaRPr lang="de-DE" altLang="de-DE" sz="900" dirty="0">
              <a:latin typeface="Arial" pitchFamily="34" charset="0"/>
            </a:endParaRPr>
          </a:p>
          <a:p>
            <a:pPr eaLnBrk="1" hangingPunct="1"/>
            <a:r>
              <a:rPr lang="de-DE" altLang="de-DE" dirty="0">
                <a:latin typeface="Arial" pitchFamily="34" charset="0"/>
              </a:rPr>
              <a:t>Konkrete Gespräche mit Steuerberater, Anwalt, Notar</a:t>
            </a:r>
          </a:p>
          <a:p>
            <a:pPr eaLnBrk="1" hangingPunct="1"/>
            <a:endParaRPr lang="de-DE" altLang="de-DE" sz="900" dirty="0">
              <a:latin typeface="Arial" pitchFamily="34" charset="0"/>
            </a:endParaRPr>
          </a:p>
          <a:p>
            <a:pPr eaLnBrk="1" hangingPunct="1"/>
            <a:r>
              <a:rPr lang="de-DE" altLang="de-DE" dirty="0">
                <a:latin typeface="Arial" pitchFamily="34" charset="0"/>
              </a:rPr>
              <a:t>Zielgerichtetes Suchen von geeigneten Mitarbeitern</a:t>
            </a:r>
          </a:p>
        </p:txBody>
      </p:sp>
      <p:sp>
        <p:nvSpPr>
          <p:cNvPr id="6" name="Titel 5">
            <a:extLst>
              <a:ext uri="{FF2B5EF4-FFF2-40B4-BE49-F238E27FC236}">
                <a16:creationId xmlns:a16="http://schemas.microsoft.com/office/drawing/2014/main" id="{FA8568A0-95EB-4D59-AE15-1F87B1A36D9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21982540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Aktionsphase (4 bis 5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22</a:t>
            </a:fld>
            <a:endParaRPr lang="de-DE" dirty="0"/>
          </a:p>
        </p:txBody>
      </p:sp>
      <p:sp>
        <p:nvSpPr>
          <p:cNvPr id="5" name="Rechteck 4">
            <a:extLst>
              <a:ext uri="{FF2B5EF4-FFF2-40B4-BE49-F238E27FC236}">
                <a16:creationId xmlns:a16="http://schemas.microsoft.com/office/drawing/2014/main" id="{57AD3887-213B-405A-9D5F-E586A1E9B7EC}"/>
              </a:ext>
            </a:extLst>
          </p:cNvPr>
          <p:cNvSpPr/>
          <p:nvPr/>
        </p:nvSpPr>
        <p:spPr>
          <a:xfrm>
            <a:off x="444500" y="1884139"/>
            <a:ext cx="8235950" cy="2308324"/>
          </a:xfrm>
          <a:prstGeom prst="rect">
            <a:avLst/>
          </a:prstGeom>
        </p:spPr>
        <p:txBody>
          <a:bodyPr wrap="square">
            <a:spAutoFit/>
          </a:bodyPr>
          <a:lstStyle/>
          <a:p>
            <a:pPr eaLnBrk="1" hangingPunct="1"/>
            <a:endParaRPr lang="de-DE" altLang="de-DE" u="sng" dirty="0">
              <a:latin typeface="Arial" pitchFamily="34" charset="0"/>
            </a:endParaRPr>
          </a:p>
          <a:p>
            <a:pPr eaLnBrk="1" hangingPunct="1"/>
            <a:r>
              <a:rPr lang="de-DE" altLang="de-DE" u="sng" dirty="0">
                <a:latin typeface="Arial" pitchFamily="34" charset="0"/>
              </a:rPr>
              <a:t>Vor</a:t>
            </a:r>
            <a:r>
              <a:rPr lang="de-DE" altLang="de-DE" dirty="0">
                <a:latin typeface="Arial" pitchFamily="34" charset="0"/>
              </a:rPr>
              <a:t>verträge eingehen</a:t>
            </a:r>
          </a:p>
          <a:p>
            <a:pPr eaLnBrk="1" hangingPunct="1"/>
            <a:endParaRPr lang="de-DE" altLang="de-DE" dirty="0">
              <a:latin typeface="Arial" pitchFamily="34" charset="0"/>
            </a:endParaRPr>
          </a:p>
          <a:p>
            <a:pPr eaLnBrk="1" hangingPunct="1"/>
            <a:r>
              <a:rPr lang="de-DE" altLang="de-DE" dirty="0">
                <a:latin typeface="Arial" pitchFamily="34" charset="0"/>
              </a:rPr>
              <a:t>Prüfungen ablegen, Leistungsnachweise oder Konzessionen erwerben</a:t>
            </a:r>
          </a:p>
          <a:p>
            <a:pPr eaLnBrk="1" hangingPunct="1"/>
            <a:endParaRPr lang="de-DE" altLang="de-DE" dirty="0">
              <a:latin typeface="Arial" pitchFamily="34" charset="0"/>
            </a:endParaRPr>
          </a:p>
          <a:p>
            <a:pPr eaLnBrk="1" hangingPunct="1"/>
            <a:r>
              <a:rPr lang="de-DE" altLang="de-DE" dirty="0">
                <a:latin typeface="Arial" pitchFamily="34" charset="0"/>
              </a:rPr>
              <a:t>Gesamtkonzept nochmals gründlich überprüfen</a:t>
            </a:r>
          </a:p>
          <a:p>
            <a:pPr eaLnBrk="1" hangingPunct="1">
              <a:buFontTx/>
              <a:buNone/>
            </a:pPr>
            <a:endParaRPr lang="de-DE" altLang="de-DE" dirty="0">
              <a:latin typeface="Arial" pitchFamily="34" charset="0"/>
            </a:endParaRPr>
          </a:p>
          <a:p>
            <a:pPr eaLnBrk="1" hangingPunct="1"/>
            <a:r>
              <a:rPr lang="de-DE" altLang="de-DE" dirty="0">
                <a:latin typeface="Arial" pitchFamily="34" charset="0"/>
              </a:rPr>
              <a:t>Kredit und Förderantrag stellen</a:t>
            </a:r>
          </a:p>
        </p:txBody>
      </p:sp>
      <p:sp>
        <p:nvSpPr>
          <p:cNvPr id="6" name="Titel 5">
            <a:extLst>
              <a:ext uri="{FF2B5EF4-FFF2-40B4-BE49-F238E27FC236}">
                <a16:creationId xmlns:a16="http://schemas.microsoft.com/office/drawing/2014/main" id="{317034A5-6FD0-4944-A488-43F20D58C35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78491979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err="1"/>
              <a:t>Vorhabensbeginn</a:t>
            </a:r>
            <a:endParaRPr lang="de-DE" dirty="0"/>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23</a:t>
            </a:fld>
            <a:endParaRPr lang="de-DE" dirty="0"/>
          </a:p>
        </p:txBody>
      </p:sp>
      <p:sp>
        <p:nvSpPr>
          <p:cNvPr id="6" name="Rechteck 5">
            <a:extLst>
              <a:ext uri="{FF2B5EF4-FFF2-40B4-BE49-F238E27FC236}">
                <a16:creationId xmlns:a16="http://schemas.microsoft.com/office/drawing/2014/main" id="{6A1CCBF5-4413-4D55-908E-E68A0A4DCB44}"/>
              </a:ext>
            </a:extLst>
          </p:cNvPr>
          <p:cNvSpPr/>
          <p:nvPr/>
        </p:nvSpPr>
        <p:spPr>
          <a:xfrm>
            <a:off x="463550" y="1884139"/>
            <a:ext cx="8216900" cy="4524315"/>
          </a:xfrm>
          <a:prstGeom prst="rect">
            <a:avLst/>
          </a:prstGeom>
        </p:spPr>
        <p:txBody>
          <a:bodyPr wrap="square">
            <a:spAutoFit/>
          </a:bodyPr>
          <a:lstStyle/>
          <a:p>
            <a:pPr eaLnBrk="1" hangingPunct="1">
              <a:defRPr/>
            </a:pPr>
            <a:endParaRPr lang="de-DE" dirty="0">
              <a:latin typeface="Arial" pitchFamily="34" charset="0"/>
            </a:endParaRPr>
          </a:p>
          <a:p>
            <a:pPr eaLnBrk="1" hangingPunct="1">
              <a:defRPr/>
            </a:pPr>
            <a:r>
              <a:rPr lang="de-DE" dirty="0">
                <a:latin typeface="Arial" pitchFamily="34" charset="0"/>
              </a:rPr>
              <a:t>Verbindliche Verträge abschließen</a:t>
            </a:r>
          </a:p>
          <a:p>
            <a:pPr eaLnBrk="1" hangingPunct="1">
              <a:defRPr/>
            </a:pPr>
            <a:endParaRPr lang="de-DE" dirty="0">
              <a:latin typeface="Arial" pitchFamily="34" charset="0"/>
            </a:endParaRPr>
          </a:p>
          <a:p>
            <a:pPr eaLnBrk="1" hangingPunct="1">
              <a:defRPr/>
            </a:pPr>
            <a:r>
              <a:rPr lang="de-DE" dirty="0">
                <a:latin typeface="Arial" pitchFamily="34" charset="0"/>
              </a:rPr>
              <a:t>Beschäftigungsverhältnis kündigen (falls nicht schon früher erforderlich)</a:t>
            </a:r>
          </a:p>
          <a:p>
            <a:pPr eaLnBrk="1" hangingPunct="1">
              <a:defRPr/>
            </a:pPr>
            <a:endParaRPr lang="de-DE" dirty="0">
              <a:latin typeface="Arial" pitchFamily="34" charset="0"/>
            </a:endParaRPr>
          </a:p>
          <a:p>
            <a:pPr eaLnBrk="1" hangingPunct="1">
              <a:defRPr/>
            </a:pPr>
            <a:r>
              <a:rPr lang="de-DE" dirty="0">
                <a:latin typeface="Arial" pitchFamily="34" charset="0"/>
              </a:rPr>
              <a:t>Büro / Geschäft einrichten</a:t>
            </a:r>
          </a:p>
          <a:p>
            <a:pPr eaLnBrk="1" hangingPunct="1">
              <a:defRPr/>
            </a:pPr>
            <a:endParaRPr lang="de-DE" dirty="0">
              <a:latin typeface="Arial" pitchFamily="34" charset="0"/>
            </a:endParaRPr>
          </a:p>
          <a:p>
            <a:pPr eaLnBrk="1" hangingPunct="1">
              <a:defRPr/>
            </a:pPr>
            <a:r>
              <a:rPr lang="de-DE" dirty="0">
                <a:latin typeface="Arial" pitchFamily="34" charset="0"/>
              </a:rPr>
              <a:t>Eröffnungswerbung organisieren</a:t>
            </a:r>
          </a:p>
          <a:p>
            <a:pPr eaLnBrk="1" hangingPunct="1">
              <a:defRPr/>
            </a:pPr>
            <a:endParaRPr lang="de-DE" dirty="0">
              <a:latin typeface="Arial" pitchFamily="34" charset="0"/>
            </a:endParaRPr>
          </a:p>
          <a:p>
            <a:pPr eaLnBrk="1" hangingPunct="1">
              <a:defRPr/>
            </a:pPr>
            <a:r>
              <a:rPr lang="de-DE" dirty="0">
                <a:latin typeface="Arial" pitchFamily="34" charset="0"/>
              </a:rPr>
              <a:t>Buchhaltung konzipieren</a:t>
            </a:r>
          </a:p>
          <a:p>
            <a:pPr eaLnBrk="1" hangingPunct="1">
              <a:defRPr/>
            </a:pPr>
            <a:endParaRPr lang="de-DE" dirty="0">
              <a:latin typeface="Arial" pitchFamily="34" charset="0"/>
            </a:endParaRPr>
          </a:p>
          <a:p>
            <a:pPr eaLnBrk="1" hangingPunct="1">
              <a:defRPr/>
            </a:pPr>
            <a:r>
              <a:rPr lang="de-DE" dirty="0">
                <a:latin typeface="Arial" pitchFamily="34" charset="0"/>
              </a:rPr>
              <a:t>Mitarbeiter vorbereiten und schulen</a:t>
            </a:r>
          </a:p>
          <a:p>
            <a:pPr eaLnBrk="1" hangingPunct="1">
              <a:defRPr/>
            </a:pPr>
            <a:endParaRPr lang="de-DE" dirty="0">
              <a:latin typeface="Arial" pitchFamily="34" charset="0"/>
            </a:endParaRPr>
          </a:p>
          <a:p>
            <a:pPr eaLnBrk="1" hangingPunct="1">
              <a:defRPr/>
            </a:pPr>
            <a:r>
              <a:rPr lang="de-DE" dirty="0">
                <a:latin typeface="Arial" pitchFamily="34" charset="0"/>
              </a:rPr>
              <a:t>Gewerbe oder freiberufliche Tätigkeit anmelden</a:t>
            </a:r>
          </a:p>
          <a:p>
            <a:pPr eaLnBrk="1" hangingPunct="1">
              <a:defRPr/>
            </a:pPr>
            <a:endParaRPr lang="de-DE" dirty="0">
              <a:latin typeface="Arial" pitchFamily="34" charset="0"/>
            </a:endParaRPr>
          </a:p>
          <a:p>
            <a:pPr eaLnBrk="1" hangingPunct="1">
              <a:defRPr/>
            </a:pPr>
            <a:r>
              <a:rPr lang="de-DE" dirty="0">
                <a:latin typeface="Arial" pitchFamily="34" charset="0"/>
              </a:rPr>
              <a:t>Büro- / Geschäftseröffnung</a:t>
            </a:r>
          </a:p>
        </p:txBody>
      </p:sp>
      <p:sp>
        <p:nvSpPr>
          <p:cNvPr id="7" name="Titel 5">
            <a:extLst>
              <a:ext uri="{FF2B5EF4-FFF2-40B4-BE49-F238E27FC236}">
                <a16:creationId xmlns:a16="http://schemas.microsoft.com/office/drawing/2014/main" id="{E597B8B2-95A3-4F61-A95C-1CB10C7F3B0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9963902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Unternehmensstart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24</a:t>
            </a:fld>
            <a:endParaRPr lang="de-DE" dirty="0"/>
          </a:p>
        </p:txBody>
      </p:sp>
      <p:sp>
        <p:nvSpPr>
          <p:cNvPr id="5" name="Rechteck 4">
            <a:extLst>
              <a:ext uri="{FF2B5EF4-FFF2-40B4-BE49-F238E27FC236}">
                <a16:creationId xmlns:a16="http://schemas.microsoft.com/office/drawing/2014/main" id="{712E667E-D56B-414B-9FDD-3B99F2455F18}"/>
              </a:ext>
            </a:extLst>
          </p:cNvPr>
          <p:cNvSpPr/>
          <p:nvPr/>
        </p:nvSpPr>
        <p:spPr>
          <a:xfrm>
            <a:off x="463550" y="1884139"/>
            <a:ext cx="8216900" cy="2534027"/>
          </a:xfrm>
          <a:prstGeom prst="rect">
            <a:avLst/>
          </a:prstGeom>
        </p:spPr>
        <p:txBody>
          <a:bodyPr wrap="square">
            <a:spAutoFit/>
          </a:bodyPr>
          <a:lstStyle/>
          <a:p>
            <a:pPr eaLnBrk="1" hangingPunct="1">
              <a:lnSpc>
                <a:spcPct val="150000"/>
              </a:lnSpc>
              <a:buFontTx/>
              <a:buNone/>
            </a:pPr>
            <a:endParaRPr lang="de-DE" altLang="de-DE" dirty="0">
              <a:latin typeface="Arial" pitchFamily="34" charset="0"/>
              <a:cs typeface="Times New Roman" pitchFamily="18" charset="0"/>
            </a:endParaRPr>
          </a:p>
          <a:p>
            <a:pPr eaLnBrk="1" hangingPunct="1">
              <a:lnSpc>
                <a:spcPct val="150000"/>
              </a:lnSpc>
              <a:buFontTx/>
              <a:buNone/>
            </a:pPr>
            <a:r>
              <a:rPr lang="de-DE" altLang="de-DE" dirty="0">
                <a:latin typeface="Arial" pitchFamily="34" charset="0"/>
                <a:cs typeface="Times New Roman" pitchFamily="18" charset="0"/>
              </a:rPr>
              <a:t>Dieser Gesamtablauf wurde in einem Rahmen von 12 Monaten gestellt, um eine Orientierung für den ungefähren proportionalen Zeitbedarf zu schaffen. Wie lange Sie wirklich für Ihre Gründung anzusetzen haben, ergibt sich aus den für Sie zutreffenden Bedingungen. Planen Sie lieber etwas mehr Zeit als zu wenig ein.</a:t>
            </a:r>
            <a:r>
              <a:rPr lang="de-DE" altLang="de-DE" dirty="0"/>
              <a:t> </a:t>
            </a:r>
          </a:p>
        </p:txBody>
      </p:sp>
      <p:sp>
        <p:nvSpPr>
          <p:cNvPr id="6" name="Titel 5">
            <a:extLst>
              <a:ext uri="{FF2B5EF4-FFF2-40B4-BE49-F238E27FC236}">
                <a16:creationId xmlns:a16="http://schemas.microsoft.com/office/drawing/2014/main" id="{513B3409-110E-4A9F-9643-BD1C806414C6}"/>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716471821"/>
      </p:ext>
    </p:extLst>
  </p:cSld>
  <p:clrMapOvr>
    <a:masterClrMapping/>
  </p:clrMapOvr>
  <p:transition>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0B33048-AC7A-4317-9D21-2999B3C4E1B7}"/>
              </a:ext>
            </a:extLst>
          </p:cNvPr>
          <p:cNvSpPr>
            <a:spLocks noGrp="1"/>
          </p:cNvSpPr>
          <p:nvPr>
            <p:ph type="sldNum" sz="quarter" idx="12"/>
          </p:nvPr>
        </p:nvSpPr>
        <p:spPr/>
        <p:txBody>
          <a:bodyPr/>
          <a:lstStyle/>
          <a:p>
            <a:fld id="{EE57C6AF-C1FF-6140-89C1-E3C03D68B29C}" type="slidenum">
              <a:rPr lang="de-DE" smtClean="0"/>
              <a:pPr/>
              <a:t>25</a:t>
            </a:fld>
            <a:endParaRPr lang="de-DE" dirty="0"/>
          </a:p>
        </p:txBody>
      </p:sp>
      <p:sp>
        <p:nvSpPr>
          <p:cNvPr id="4" name="Fußzeilenplatzhalter 3">
            <a:extLst>
              <a:ext uri="{FF2B5EF4-FFF2-40B4-BE49-F238E27FC236}">
                <a16:creationId xmlns:a16="http://schemas.microsoft.com/office/drawing/2014/main" id="{79AE45F8-025A-427C-B1E1-48A81A58568C}"/>
              </a:ext>
            </a:extLst>
          </p:cNvPr>
          <p:cNvSpPr>
            <a:spLocks noGrp="1"/>
          </p:cNvSpPr>
          <p:nvPr>
            <p:ph type="ftr" sz="quarter" idx="3"/>
          </p:nvPr>
        </p:nvSpPr>
        <p:spPr/>
        <p:txBody>
          <a:bodyPr/>
          <a:lstStyle/>
          <a:p>
            <a:pPr>
              <a:defRPr/>
            </a:pPr>
            <a:r>
              <a:rPr lang="de-DE" dirty="0"/>
              <a:t>Gründen im Nebenerwerb</a:t>
            </a:r>
          </a:p>
        </p:txBody>
      </p:sp>
      <p:sp>
        <p:nvSpPr>
          <p:cNvPr id="5" name="Rectangle 2">
            <a:extLst>
              <a:ext uri="{FF2B5EF4-FFF2-40B4-BE49-F238E27FC236}">
                <a16:creationId xmlns:a16="http://schemas.microsoft.com/office/drawing/2014/main" id="{AD81219E-AC0A-4B54-AB3A-70A0056173D9}"/>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4800" b="1" u="sng">
                <a:latin typeface="Arial" pitchFamily="34" charset="0"/>
                <a:cs typeface="Times New Roman" pitchFamily="18" charset="0"/>
              </a:rPr>
              <a:t>Grundsatz </a:t>
            </a:r>
            <a:br>
              <a:rPr lang="de-DE" altLang="de-DE" sz="4800" b="1" u="sng">
                <a:latin typeface="Arial" pitchFamily="34" charset="0"/>
                <a:cs typeface="Times New Roman" pitchFamily="18" charset="0"/>
              </a:rPr>
            </a:br>
            <a:br>
              <a:rPr lang="de-DE" altLang="de-DE" sz="4800" b="1" u="sng">
                <a:latin typeface="Arial" pitchFamily="34" charset="0"/>
                <a:cs typeface="Times New Roman" pitchFamily="18" charset="0"/>
              </a:rPr>
            </a:br>
            <a:r>
              <a:rPr lang="de-DE" altLang="de-DE" sz="4800" b="1" u="sng">
                <a:latin typeface="Arial" pitchFamily="34" charset="0"/>
                <a:cs typeface="Times New Roman" pitchFamily="18" charset="0"/>
              </a:rPr>
              <a:t>Gewerbefreiheit</a:t>
            </a:r>
            <a:r>
              <a:rPr lang="de-DE" altLang="de-DE"/>
              <a:t> </a:t>
            </a:r>
            <a:endParaRPr lang="de-DE" altLang="de-DE" dirty="0"/>
          </a:p>
        </p:txBody>
      </p:sp>
      <p:sp>
        <p:nvSpPr>
          <p:cNvPr id="6" name="Titel 5">
            <a:extLst>
              <a:ext uri="{FF2B5EF4-FFF2-40B4-BE49-F238E27FC236}">
                <a16:creationId xmlns:a16="http://schemas.microsoft.com/office/drawing/2014/main" id="{2104A7D6-78F8-474D-B5DD-5F1EF93F5691}"/>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34703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marL="457200" indent="-457200">
              <a:lnSpc>
                <a:spcPct val="90000"/>
              </a:lnSpc>
            </a:pPr>
            <a:r>
              <a:rPr lang="de-DE" altLang="de-DE" sz="1800" b="1" u="sng" dirty="0">
                <a:latin typeface="Arial" pitchFamily="34" charset="0"/>
                <a:cs typeface="Times New Roman" pitchFamily="18" charset="0"/>
              </a:rPr>
              <a:t>1. Freier Beruf </a:t>
            </a:r>
            <a:endParaRPr lang="de-DE" altLang="de-DE" sz="1800" dirty="0">
              <a:latin typeface="Arial" pitchFamily="34" charset="0"/>
              <a:cs typeface="Times New Roman" pitchFamily="18" charset="0"/>
            </a:endParaRPr>
          </a:p>
          <a:p>
            <a:pPr marL="457200" indent="-457200">
              <a:lnSpc>
                <a:spcPct val="90000"/>
              </a:lnSpc>
            </a:pPr>
            <a:r>
              <a:rPr lang="de-DE" altLang="de-DE" sz="1800" dirty="0">
                <a:latin typeface="Arial" pitchFamily="34" charset="0"/>
                <a:cs typeface="Times New Roman" pitchFamily="18" charset="0"/>
              </a:rPr>
              <a:t> </a:t>
            </a:r>
          </a:p>
          <a:p>
            <a:pPr marL="457200" indent="-457200">
              <a:lnSpc>
                <a:spcPct val="90000"/>
              </a:lnSpc>
              <a:spcBef>
                <a:spcPct val="0"/>
              </a:spcBef>
            </a:pPr>
            <a:r>
              <a:rPr lang="de-DE" altLang="de-DE" sz="1800" dirty="0">
                <a:latin typeface="Arial" pitchFamily="34" charset="0"/>
                <a:cs typeface="Times New Roman" pitchFamily="18" charset="0"/>
              </a:rPr>
              <a:t>Ärzte, Rechtsanwälte und</a:t>
            </a:r>
          </a:p>
          <a:p>
            <a:pPr marL="457200" indent="-457200">
              <a:lnSpc>
                <a:spcPct val="90000"/>
              </a:lnSpc>
              <a:spcBef>
                <a:spcPct val="0"/>
              </a:spcBef>
            </a:pPr>
            <a:r>
              <a:rPr lang="de-DE" altLang="de-DE" sz="1800" dirty="0">
                <a:latin typeface="Arial" pitchFamily="34" charset="0"/>
                <a:cs typeface="Times New Roman" pitchFamily="18" charset="0"/>
              </a:rPr>
              <a:t>Architekten sind typisch</a:t>
            </a:r>
          </a:p>
          <a:p>
            <a:pPr marL="457200" indent="-457200">
              <a:lnSpc>
                <a:spcPct val="90000"/>
              </a:lnSpc>
              <a:spcBef>
                <a:spcPct val="0"/>
              </a:spcBef>
            </a:pPr>
            <a:r>
              <a:rPr lang="de-DE" altLang="de-DE" sz="1800" dirty="0">
                <a:latin typeface="Arial" pitchFamily="34" charset="0"/>
                <a:cs typeface="Times New Roman" pitchFamily="18" charset="0"/>
              </a:rPr>
              <a:t>Vertreter der „Freien Berufe“. </a:t>
            </a:r>
          </a:p>
          <a:p>
            <a:pPr marL="457200" indent="-457200">
              <a:lnSpc>
                <a:spcPct val="90000"/>
              </a:lnSpc>
              <a:spcBef>
                <a:spcPct val="0"/>
              </a:spcBef>
            </a:pPr>
            <a:r>
              <a:rPr lang="de-DE" altLang="de-DE" sz="1800" dirty="0">
                <a:latin typeface="Arial" pitchFamily="34" charset="0"/>
                <a:cs typeface="Times New Roman" pitchFamily="18" charset="0"/>
              </a:rPr>
              <a:t>Bei diesen Tätigkeiten steht eine</a:t>
            </a:r>
          </a:p>
          <a:p>
            <a:pPr marL="457200" indent="-457200">
              <a:lnSpc>
                <a:spcPct val="90000"/>
              </a:lnSpc>
              <a:spcBef>
                <a:spcPct val="0"/>
              </a:spcBef>
            </a:pPr>
            <a:r>
              <a:rPr lang="de-DE" altLang="de-DE" sz="1800" dirty="0">
                <a:latin typeface="Arial" pitchFamily="34" charset="0"/>
                <a:cs typeface="Times New Roman" pitchFamily="18" charset="0"/>
              </a:rPr>
              <a:t>geistige, künstlerische oder </a:t>
            </a:r>
          </a:p>
          <a:p>
            <a:pPr marL="457200" indent="-457200">
              <a:lnSpc>
                <a:spcPct val="90000"/>
              </a:lnSpc>
              <a:spcBef>
                <a:spcPct val="0"/>
              </a:spcBef>
            </a:pPr>
            <a:r>
              <a:rPr lang="de-DE" altLang="de-DE" sz="1800" dirty="0">
                <a:latin typeface="Arial" pitchFamily="34" charset="0"/>
                <a:cs typeface="Times New Roman" pitchFamily="18" charset="0"/>
              </a:rPr>
              <a:t>wissenschaftliche Tätigkeit </a:t>
            </a:r>
          </a:p>
          <a:p>
            <a:pPr marL="457200" indent="-457200">
              <a:lnSpc>
                <a:spcPct val="90000"/>
              </a:lnSpc>
              <a:spcBef>
                <a:spcPct val="0"/>
              </a:spcBef>
            </a:pPr>
            <a:r>
              <a:rPr lang="de-DE" altLang="de-DE" sz="1800" dirty="0">
                <a:latin typeface="Arial" pitchFamily="34" charset="0"/>
                <a:cs typeface="Times New Roman" pitchFamily="18" charset="0"/>
              </a:rPr>
              <a:t>im Vordergrund. Über die jeweils</a:t>
            </a:r>
          </a:p>
          <a:p>
            <a:pPr marL="457200" indent="-457200">
              <a:lnSpc>
                <a:spcPct val="90000"/>
              </a:lnSpc>
              <a:spcBef>
                <a:spcPct val="0"/>
              </a:spcBef>
            </a:pPr>
            <a:r>
              <a:rPr lang="de-DE" altLang="de-DE" sz="1800" dirty="0">
                <a:latin typeface="Arial" pitchFamily="34" charset="0"/>
                <a:cs typeface="Times New Roman" pitchFamily="18" charset="0"/>
              </a:rPr>
              <a:t>geltenden Zulassungs- und </a:t>
            </a:r>
          </a:p>
          <a:p>
            <a:pPr marL="457200" indent="-457200">
              <a:lnSpc>
                <a:spcPct val="90000"/>
              </a:lnSpc>
              <a:spcBef>
                <a:spcPct val="0"/>
              </a:spcBef>
            </a:pPr>
            <a:r>
              <a:rPr lang="de-DE" altLang="de-DE" sz="1800" dirty="0">
                <a:latin typeface="Arial" pitchFamily="34" charset="0"/>
                <a:cs typeface="Times New Roman" pitchFamily="18" charset="0"/>
              </a:rPr>
              <a:t>Berufsausübungsbestimmungen</a:t>
            </a:r>
          </a:p>
          <a:p>
            <a:pPr marL="457200" indent="-457200">
              <a:lnSpc>
                <a:spcPct val="90000"/>
              </a:lnSpc>
              <a:spcBef>
                <a:spcPct val="0"/>
              </a:spcBef>
            </a:pPr>
            <a:r>
              <a:rPr lang="de-DE" altLang="de-DE" sz="1800" dirty="0">
                <a:latin typeface="Arial" pitchFamily="34" charset="0"/>
                <a:cs typeface="Times New Roman" pitchFamily="18" charset="0"/>
              </a:rPr>
              <a:t>informieren die jeweils </a:t>
            </a:r>
          </a:p>
          <a:p>
            <a:pPr marL="457200" indent="-457200">
              <a:lnSpc>
                <a:spcPct val="90000"/>
              </a:lnSpc>
              <a:spcBef>
                <a:spcPct val="0"/>
              </a:spcBef>
            </a:pPr>
            <a:r>
              <a:rPr lang="de-DE" altLang="de-DE" sz="1800" dirty="0">
                <a:latin typeface="Arial" pitchFamily="34" charset="0"/>
                <a:cs typeface="Times New Roman" pitchFamily="18" charset="0"/>
              </a:rPr>
              <a:t>zuständigen berufsständischen </a:t>
            </a:r>
          </a:p>
          <a:p>
            <a:pPr marL="457200" indent="-457200">
              <a:lnSpc>
                <a:spcPct val="90000"/>
              </a:lnSpc>
              <a:spcBef>
                <a:spcPct val="0"/>
              </a:spcBef>
            </a:pPr>
            <a:r>
              <a:rPr lang="de-DE" altLang="de-DE" sz="1800" dirty="0">
                <a:latin typeface="Arial" pitchFamily="34" charset="0"/>
                <a:cs typeface="Times New Roman" pitchFamily="18" charset="0"/>
              </a:rPr>
              <a:t>Vertretungen wie Ärztekammer,</a:t>
            </a:r>
          </a:p>
          <a:p>
            <a:pPr marL="457200" indent="-457200">
              <a:lnSpc>
                <a:spcPct val="90000"/>
              </a:lnSpc>
              <a:spcBef>
                <a:spcPct val="0"/>
              </a:spcBef>
            </a:pPr>
            <a:r>
              <a:rPr lang="de-DE" altLang="de-DE" sz="1800" dirty="0">
                <a:latin typeface="Arial" pitchFamily="34" charset="0"/>
                <a:cs typeface="Times New Roman" pitchFamily="18" charset="0"/>
              </a:rPr>
              <a:t>Anwaltskammer und </a:t>
            </a:r>
          </a:p>
          <a:p>
            <a:pPr marL="457200" indent="-457200">
              <a:lnSpc>
                <a:spcPct val="90000"/>
              </a:lnSpc>
              <a:spcBef>
                <a:spcPct val="0"/>
              </a:spcBef>
            </a:pPr>
            <a:r>
              <a:rPr lang="de-DE" altLang="de-DE" sz="1800" dirty="0">
                <a:latin typeface="Arial" pitchFamily="34" charset="0"/>
                <a:cs typeface="Times New Roman" pitchFamily="18" charset="0"/>
              </a:rPr>
              <a:t>Architektenkammer.</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pPr>
              <a:lnSpc>
                <a:spcPct val="90000"/>
              </a:lnSpc>
            </a:pPr>
            <a:r>
              <a:rPr lang="de-DE" sz="1800" dirty="0"/>
              <a:t>Selbstvertrauen und -bewusstsein</a:t>
            </a:r>
            <a:br>
              <a:rPr lang="de-DE" sz="1800" dirty="0"/>
            </a:br>
            <a:br>
              <a:rPr lang="de-DE" sz="1800" dirty="0"/>
            </a:br>
            <a:r>
              <a:rPr lang="de-DE" altLang="de-DE" sz="1800" b="1" u="sng" dirty="0">
                <a:latin typeface="Arial" pitchFamily="34" charset="0"/>
                <a:cs typeface="Times New Roman" pitchFamily="18" charset="0"/>
              </a:rPr>
              <a:t>2a. Gewerbebetrieb</a:t>
            </a:r>
          </a:p>
          <a:p>
            <a:pPr>
              <a:lnSpc>
                <a:spcPct val="90000"/>
              </a:lnSpc>
            </a:pPr>
            <a:r>
              <a:rPr lang="de-DE" altLang="de-DE" sz="1800" b="1" u="sng" dirty="0">
                <a:latin typeface="Arial" pitchFamily="34" charset="0"/>
                <a:cs typeface="Times New Roman" pitchFamily="18" charset="0"/>
              </a:rPr>
              <a:t>(Handel, Dienstleistung):</a:t>
            </a:r>
            <a:endParaRPr lang="de-DE" altLang="de-DE" sz="1800" dirty="0">
              <a:latin typeface="Arial" pitchFamily="34" charset="0"/>
              <a:cs typeface="Times New Roman" pitchFamily="18" charset="0"/>
            </a:endParaRP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Merkmale eines Gewerbebetriebs:</a:t>
            </a: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Selbstständigkeit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Nachhaltigkeit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Gewinnerzielungsabsicht</a:t>
            </a:r>
          </a:p>
          <a:p>
            <a:pPr>
              <a:lnSpc>
                <a:spcPct val="90000"/>
              </a:lnSpc>
            </a:pPr>
            <a:r>
              <a:rPr lang="de-DE" altLang="de-DE" sz="1800" dirty="0">
                <a:latin typeface="Arial" pitchFamily="34" charset="0"/>
                <a:cs typeface="Times New Roman" pitchFamily="18" charset="0"/>
              </a:rPr>
              <a:t> </a:t>
            </a:r>
          </a:p>
          <a:p>
            <a:pPr>
              <a:lnSpc>
                <a:spcPct val="90000"/>
              </a:lnSpc>
            </a:pPr>
            <a:r>
              <a:rPr lang="de-DE" altLang="de-DE" sz="1800" b="1" u="sng" dirty="0">
                <a:latin typeface="Arial" pitchFamily="34" charset="0"/>
                <a:cs typeface="Times New Roman" pitchFamily="18" charset="0"/>
              </a:rPr>
              <a:t>2b. Gewerbebetrieb</a:t>
            </a:r>
          </a:p>
          <a:p>
            <a:pPr>
              <a:lnSpc>
                <a:spcPct val="90000"/>
              </a:lnSpc>
            </a:pPr>
            <a:r>
              <a:rPr lang="de-DE" altLang="de-DE" sz="1800" b="1" u="sng" dirty="0">
                <a:latin typeface="Arial" pitchFamily="34" charset="0"/>
                <a:cs typeface="Times New Roman" pitchFamily="18" charset="0"/>
              </a:rPr>
              <a:t>(Handwerk):</a:t>
            </a:r>
          </a:p>
          <a:p>
            <a:pPr>
              <a:lnSpc>
                <a:spcPct val="90000"/>
              </a:lnSpc>
            </a:pPr>
            <a:r>
              <a:rPr lang="de-DE" altLang="de-DE" sz="1800" dirty="0">
                <a:latin typeface="Arial" pitchFamily="34" charset="0"/>
                <a:cs typeface="Times New Roman" pitchFamily="18" charset="0"/>
              </a:rPr>
              <a:t>Änderungen seit 01.01.2020</a:t>
            </a:r>
          </a:p>
          <a:p>
            <a:endParaRPr lang="de-DE" sz="1800" dirty="0"/>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Arten der Selbständigkeit</a:t>
            </a:r>
          </a:p>
        </p:txBody>
      </p:sp>
      <p:sp>
        <p:nvSpPr>
          <p:cNvPr id="6" name="Fußzeilenplatzhalter 3">
            <a:extLst>
              <a:ext uri="{FF2B5EF4-FFF2-40B4-BE49-F238E27FC236}">
                <a16:creationId xmlns:a16="http://schemas.microsoft.com/office/drawing/2014/main" id="{DD3D4522-F4C4-44B5-BBA1-7CDBA382A8D5}"/>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Nebenerwerb</a:t>
            </a:r>
          </a:p>
        </p:txBody>
      </p:sp>
      <p:sp>
        <p:nvSpPr>
          <p:cNvPr id="7" name="Foliennummernplatzhalter 2">
            <a:extLst>
              <a:ext uri="{FF2B5EF4-FFF2-40B4-BE49-F238E27FC236}">
                <a16:creationId xmlns:a16="http://schemas.microsoft.com/office/drawing/2014/main" id="{C5BEEF0E-A6EE-4137-8B0A-9A65A989915C}"/>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EE57C6AF-C1FF-6140-89C1-E3C03D68B29C}" type="slidenum">
              <a:rPr lang="de-DE" sz="900" smtClean="0">
                <a:solidFill>
                  <a:srgbClr val="C0C0C0"/>
                </a:solidFill>
                <a:latin typeface="Calibri" panose="020F0502020204030204" pitchFamily="34" charset="0"/>
                <a:cs typeface="Calibri" panose="020F0502020204030204" pitchFamily="34" charset="0"/>
              </a:rPr>
              <a:pPr algn="r"/>
              <a:t>26</a:t>
            </a:fld>
            <a:endParaRPr lang="de-DE" sz="900" dirty="0">
              <a:solidFill>
                <a:srgbClr val="C0C0C0"/>
              </a:solidFill>
              <a:latin typeface="Calibri" panose="020F0502020204030204" pitchFamily="34" charset="0"/>
              <a:cs typeface="Calibri" panose="020F0502020204030204" pitchFamily="34" charset="0"/>
            </a:endParaRPr>
          </a:p>
        </p:txBody>
      </p:sp>
      <p:sp>
        <p:nvSpPr>
          <p:cNvPr id="8" name="Titel 5">
            <a:extLst>
              <a:ext uri="{FF2B5EF4-FFF2-40B4-BE49-F238E27FC236}">
                <a16:creationId xmlns:a16="http://schemas.microsoft.com/office/drawing/2014/main" id="{9A3F7BD8-4773-45EC-B4F2-7047BC19B5C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80637944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Vorüberlegungen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27</a:t>
            </a:fld>
            <a:endParaRPr lang="de-DE" dirty="0"/>
          </a:p>
        </p:txBody>
      </p:sp>
      <p:sp>
        <p:nvSpPr>
          <p:cNvPr id="5" name="Rechteck 4">
            <a:extLst>
              <a:ext uri="{FF2B5EF4-FFF2-40B4-BE49-F238E27FC236}">
                <a16:creationId xmlns:a16="http://schemas.microsoft.com/office/drawing/2014/main" id="{F2A69EDD-D69A-4EE9-8A41-B376D10EAB0D}"/>
              </a:ext>
            </a:extLst>
          </p:cNvPr>
          <p:cNvSpPr/>
          <p:nvPr/>
        </p:nvSpPr>
        <p:spPr>
          <a:xfrm>
            <a:off x="444500" y="1884139"/>
            <a:ext cx="8235950" cy="3970318"/>
          </a:xfrm>
          <a:prstGeom prst="rect">
            <a:avLst/>
          </a:prstGeom>
        </p:spPr>
        <p:txBody>
          <a:bodyPr wrap="square">
            <a:spAutoFit/>
          </a:bodyPr>
          <a:lstStyle/>
          <a:p>
            <a:pPr eaLnBrk="1" hangingPunct="1">
              <a:buFontTx/>
              <a:buNone/>
            </a:pPr>
            <a:endParaRPr lang="de-DE" altLang="de-DE" dirty="0">
              <a:latin typeface="Arial" pitchFamily="34" charset="0"/>
              <a:cs typeface="Times New Roman" pitchFamily="18" charset="0"/>
            </a:endParaRPr>
          </a:p>
          <a:p>
            <a:pPr>
              <a:buNone/>
            </a:pPr>
            <a:r>
              <a:rPr lang="de-DE" altLang="de-DE" dirty="0">
                <a:latin typeface="Arial" pitchFamily="34" charset="0"/>
                <a:cs typeface="Times New Roman" pitchFamily="18" charset="0"/>
              </a:rPr>
              <a:t>1. Wie soll die Selbständigkeit erfolgen?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(vorerst) Nebenberuflich</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kurz-, mittel-, langfristig Hauptberuflich </a:t>
            </a:r>
          </a:p>
          <a:p>
            <a:pPr>
              <a:buNone/>
            </a:pPr>
            <a:r>
              <a:rPr lang="de-DE" altLang="de-DE" dirty="0">
                <a:latin typeface="Arial" pitchFamily="34" charset="0"/>
                <a:cs typeface="Times New Roman" pitchFamily="18" charset="0"/>
              </a:rPr>
              <a:t> </a:t>
            </a:r>
          </a:p>
          <a:p>
            <a:pPr>
              <a:buNone/>
            </a:pPr>
            <a:r>
              <a:rPr lang="de-DE" altLang="de-DE" dirty="0">
                <a:latin typeface="Arial" pitchFamily="34" charset="0"/>
                <a:cs typeface="Times New Roman" pitchFamily="18" charset="0"/>
              </a:rPr>
              <a:t>2. Wer sollte davon informiert werden?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Arbeitgeber (bei Nebentätigkeit) </a:t>
            </a:r>
            <a:r>
              <a:rPr lang="de-DE" altLang="de-DE" dirty="0">
                <a:latin typeface="Arial" pitchFamily="34" charset="0"/>
                <a:cs typeface="Times New Roman" pitchFamily="18" charset="0"/>
                <a:sym typeface="Wingdings" pitchFamily="2" charset="2"/>
              </a:rPr>
              <a:t></a:t>
            </a:r>
            <a:r>
              <a:rPr lang="de-DE" altLang="de-DE" dirty="0">
                <a:latin typeface="Arial" pitchFamily="34" charset="0"/>
                <a:cs typeface="Times New Roman" pitchFamily="18" charset="0"/>
              </a:rPr>
              <a:t> „Arbeitsvertrag!“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u. U. ArbZG (z. B. Ruhezeit, Urlaub)</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Vermieter </a:t>
            </a:r>
            <a:r>
              <a:rPr lang="de-DE" altLang="de-DE" dirty="0">
                <a:latin typeface="Arial" pitchFamily="34" charset="0"/>
                <a:cs typeface="Times New Roman" pitchFamily="18" charset="0"/>
                <a:sym typeface="Wingdings" pitchFamily="2" charset="2"/>
              </a:rPr>
              <a:t></a:t>
            </a:r>
            <a:r>
              <a:rPr lang="de-DE" altLang="de-DE" dirty="0">
                <a:latin typeface="Arial" pitchFamily="34" charset="0"/>
                <a:cs typeface="Times New Roman" pitchFamily="18" charset="0"/>
              </a:rPr>
              <a:t> „Mietvertrag“;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Kommune </a:t>
            </a:r>
            <a:r>
              <a:rPr lang="de-DE" altLang="de-DE" dirty="0">
                <a:latin typeface="Arial" pitchFamily="34" charset="0"/>
                <a:cs typeface="Times New Roman" pitchFamily="18" charset="0"/>
                <a:sym typeface="Wingdings" pitchFamily="2" charset="2"/>
              </a:rPr>
              <a:t> „Gewerbe-, Wohn-, Mischgebiet“</a:t>
            </a:r>
            <a:endParaRPr lang="de-DE" altLang="de-DE" dirty="0">
              <a:latin typeface="Arial" pitchFamily="34" charset="0"/>
              <a:cs typeface="Times New Roman" pitchFamily="18" charset="0"/>
            </a:endParaRPr>
          </a:p>
          <a:p>
            <a:pPr>
              <a:buNone/>
            </a:pPr>
            <a:r>
              <a:rPr lang="de-DE" altLang="de-DE" dirty="0">
                <a:latin typeface="Arial" pitchFamily="34" charset="0"/>
                <a:cs typeface="Times New Roman" pitchFamily="18" charset="0"/>
              </a:rPr>
              <a:t> </a:t>
            </a:r>
          </a:p>
          <a:p>
            <a:pPr>
              <a:buNone/>
            </a:pPr>
            <a:r>
              <a:rPr lang="de-DE" altLang="de-DE" dirty="0">
                <a:latin typeface="Arial" pitchFamily="34" charset="0"/>
                <a:cs typeface="Times New Roman" pitchFamily="18" charset="0"/>
              </a:rPr>
              <a:t>3. Spielt das familiäre Umfeld mit?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was sagen Frau / Mann, Freunde, Bekannte dazu?</a:t>
            </a:r>
            <a:endParaRPr lang="de-DE" altLang="de-DE" dirty="0">
              <a:latin typeface="Arial" pitchFamily="34" charset="0"/>
            </a:endParaRPr>
          </a:p>
          <a:p>
            <a:pPr eaLnBrk="1" hangingPunct="1"/>
            <a:endParaRPr lang="de-DE" dirty="0"/>
          </a:p>
        </p:txBody>
      </p:sp>
      <p:sp>
        <p:nvSpPr>
          <p:cNvPr id="6" name="Titel 5">
            <a:extLst>
              <a:ext uri="{FF2B5EF4-FFF2-40B4-BE49-F238E27FC236}">
                <a16:creationId xmlns:a16="http://schemas.microsoft.com/office/drawing/2014/main" id="{82E31766-EDAB-4250-B204-1A28353881C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55993399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28</a:t>
            </a:fld>
            <a:endParaRPr lang="de-DE" dirty="0"/>
          </a:p>
        </p:txBody>
      </p:sp>
      <p:sp>
        <p:nvSpPr>
          <p:cNvPr id="7" name="Rechteck 6">
            <a:extLst>
              <a:ext uri="{FF2B5EF4-FFF2-40B4-BE49-F238E27FC236}">
                <a16:creationId xmlns:a16="http://schemas.microsoft.com/office/drawing/2014/main" id="{8525F2F2-3E73-42C2-A5A1-276544B42B27}"/>
              </a:ext>
            </a:extLst>
          </p:cNvPr>
          <p:cNvSpPr/>
          <p:nvPr/>
        </p:nvSpPr>
        <p:spPr>
          <a:xfrm>
            <a:off x="441100" y="1884139"/>
            <a:ext cx="8235950" cy="3416320"/>
          </a:xfrm>
          <a:prstGeom prst="rect">
            <a:avLst/>
          </a:prstGeom>
        </p:spPr>
        <p:txBody>
          <a:bodyPr wrap="square">
            <a:spAutoFit/>
          </a:bodyPr>
          <a:lstStyle/>
          <a:p>
            <a:pPr eaLnBrk="1" hangingPunct="1">
              <a:buFontTx/>
              <a:buNone/>
            </a:pPr>
            <a:endParaRPr lang="de-DE" altLang="de-DE" b="1" u="sng" dirty="0">
              <a:latin typeface="Arial" pitchFamily="34" charset="0"/>
              <a:cs typeface="Times New Roman" pitchFamily="18" charset="0"/>
            </a:endParaRPr>
          </a:p>
          <a:p>
            <a:pPr eaLnBrk="1" hangingPunct="1">
              <a:buFontTx/>
              <a:buNone/>
            </a:pPr>
            <a:r>
              <a:rPr lang="de-DE" altLang="de-DE" b="1" u="sng" dirty="0">
                <a:latin typeface="Arial" pitchFamily="34" charset="0"/>
                <a:cs typeface="Times New Roman" pitchFamily="18" charset="0"/>
              </a:rPr>
              <a:t>1. Überwachungsbedürftige Gewerbe:</a:t>
            </a:r>
            <a:br>
              <a:rPr lang="de-DE" altLang="de-DE" b="1" u="sng" dirty="0">
                <a:latin typeface="Arial" pitchFamily="34" charset="0"/>
                <a:cs typeface="Times New Roman" pitchFamily="18" charset="0"/>
              </a:rPr>
            </a:b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Gebrauchtwarenhändler</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Auskunfteien</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Detektivbüros</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Ehe- und Partnervermittlungsinstitute</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Reisebüros</a:t>
            </a:r>
            <a:r>
              <a:rPr lang="de-DE" altLang="de-DE" dirty="0">
                <a:latin typeface="Arial" pitchFamily="34" charset="0"/>
              </a:rPr>
              <a:t> </a:t>
            </a:r>
            <a:endParaRPr lang="de-DE" dirty="0"/>
          </a:p>
        </p:txBody>
      </p:sp>
      <p:sp>
        <p:nvSpPr>
          <p:cNvPr id="6" name="Titel 5">
            <a:extLst>
              <a:ext uri="{FF2B5EF4-FFF2-40B4-BE49-F238E27FC236}">
                <a16:creationId xmlns:a16="http://schemas.microsoft.com/office/drawing/2014/main" id="{253E6C9E-CFA7-430F-9230-D501909A037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017333822"/>
      </p:ext>
    </p:extLst>
  </p:cSld>
  <p:clrMapOvr>
    <a:masterClrMapping/>
  </p:clrMapOvr>
  <p:transition>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29</a:t>
            </a:fld>
            <a:endParaRPr lang="de-DE" dirty="0"/>
          </a:p>
        </p:txBody>
      </p:sp>
      <p:sp>
        <p:nvSpPr>
          <p:cNvPr id="6" name="Rechteck 5">
            <a:extLst>
              <a:ext uri="{FF2B5EF4-FFF2-40B4-BE49-F238E27FC236}">
                <a16:creationId xmlns:a16="http://schemas.microsoft.com/office/drawing/2014/main" id="{EB134B0B-2328-4186-A87A-A154878284A0}"/>
              </a:ext>
            </a:extLst>
          </p:cNvPr>
          <p:cNvSpPr/>
          <p:nvPr/>
        </p:nvSpPr>
        <p:spPr>
          <a:xfrm>
            <a:off x="444500" y="1884139"/>
            <a:ext cx="8235950" cy="4247317"/>
          </a:xfrm>
          <a:prstGeom prst="rect">
            <a:avLst/>
          </a:prstGeom>
        </p:spPr>
        <p:txBody>
          <a:bodyPr wrap="square">
            <a:spAutoFit/>
          </a:bodyPr>
          <a:lstStyle/>
          <a:p>
            <a:pPr eaLnBrk="1" hangingPunct="1">
              <a:lnSpc>
                <a:spcPct val="80000"/>
              </a:lnSpc>
              <a:buFontTx/>
              <a:buNone/>
            </a:pPr>
            <a:endParaRPr lang="de-DE" altLang="de-DE" b="1" u="sng" dirty="0">
              <a:latin typeface="Arial" pitchFamily="34" charset="0"/>
              <a:cs typeface="Times New Roman" pitchFamily="18" charset="0"/>
            </a:endParaRPr>
          </a:p>
          <a:p>
            <a:pPr eaLnBrk="1" hangingPunct="1">
              <a:lnSpc>
                <a:spcPct val="80000"/>
              </a:lnSpc>
              <a:buFontTx/>
              <a:buNone/>
            </a:pPr>
            <a:r>
              <a:rPr lang="de-DE" altLang="de-DE" sz="1600" b="1" u="sng" dirty="0">
                <a:latin typeface="Arial" pitchFamily="34" charset="0"/>
                <a:cs typeface="Times New Roman" pitchFamily="18" charset="0"/>
              </a:rPr>
              <a:t>2. Erlaubnispflichtige Gewerbe:</a:t>
            </a:r>
            <a:endParaRPr lang="de-DE" altLang="de-DE" sz="1600" dirty="0">
              <a:latin typeface="Arial" pitchFamily="34" charset="0"/>
              <a:cs typeface="Times New Roman" pitchFamily="18" charset="0"/>
            </a:endParaRPr>
          </a:p>
          <a:p>
            <a:pPr eaLnBrk="1" hangingPunct="1">
              <a:lnSpc>
                <a:spcPct val="80000"/>
              </a:lnSpc>
              <a:buFontTx/>
              <a:buNone/>
            </a:pPr>
            <a:endParaRPr lang="de-DE" altLang="de-DE" sz="1600" dirty="0">
              <a:latin typeface="Arial" pitchFamily="34" charset="0"/>
              <a:cs typeface="Times New Roman" pitchFamily="18" charset="0"/>
            </a:endParaRPr>
          </a:p>
          <a:p>
            <a:pPr marL="171450" indent="-171450">
              <a:buClr>
                <a:srgbClr val="FFC000"/>
              </a:buClr>
              <a:buFont typeface="Arial" panose="020B0604020202020204" pitchFamily="34" charset="0"/>
              <a:buChar char="•"/>
            </a:pPr>
            <a:r>
              <a:rPr lang="de-DE" sz="1150" dirty="0"/>
              <a:t>Arbeitnehmerüberlassung</a:t>
            </a:r>
          </a:p>
          <a:p>
            <a:pPr marL="171450" indent="-171450">
              <a:buClr>
                <a:srgbClr val="FFC000"/>
              </a:buClr>
              <a:buFont typeface="Arial" panose="020B0604020202020204" pitchFamily="34" charset="0"/>
              <a:buChar char="•"/>
            </a:pPr>
            <a:r>
              <a:rPr lang="de-DE" sz="1150" dirty="0"/>
              <a:t>Arzneimittel (Großhandel, Im- / Export, Herstellung)</a:t>
            </a:r>
          </a:p>
          <a:p>
            <a:pPr marL="171450" indent="-171450">
              <a:buClr>
                <a:srgbClr val="FFC000"/>
              </a:buClr>
              <a:buFont typeface="Arial" panose="020B0604020202020204" pitchFamily="34" charset="0"/>
              <a:buChar char="•"/>
            </a:pPr>
            <a:r>
              <a:rPr lang="de-DE" sz="1150" dirty="0"/>
              <a:t>Betreiben von Bankgeschäften nach Kreditwesengesetz (KWG)</a:t>
            </a:r>
          </a:p>
          <a:p>
            <a:pPr marL="171450" indent="-171450">
              <a:buClr>
                <a:srgbClr val="FFC000"/>
              </a:buClr>
              <a:buFont typeface="Arial" panose="020B0604020202020204" pitchFamily="34" charset="0"/>
              <a:buChar char="•"/>
            </a:pPr>
            <a:r>
              <a:rPr lang="de-DE" sz="1150" dirty="0"/>
              <a:t>Betrieb von Gaststätten mit Alkoholausschank</a:t>
            </a:r>
          </a:p>
          <a:p>
            <a:pPr marL="171450" indent="-171450">
              <a:buClr>
                <a:srgbClr val="FFC000"/>
              </a:buClr>
              <a:buFont typeface="Arial" panose="020B0604020202020204" pitchFamily="34" charset="0"/>
              <a:buChar char="•"/>
            </a:pPr>
            <a:r>
              <a:rPr lang="de-DE" sz="1150" dirty="0"/>
              <a:t>Bewachungsgewerbe</a:t>
            </a:r>
          </a:p>
          <a:p>
            <a:pPr marL="171450" indent="-171450">
              <a:buClr>
                <a:srgbClr val="FFC000"/>
              </a:buClr>
              <a:buFont typeface="Arial" panose="020B0604020202020204" pitchFamily="34" charset="0"/>
              <a:buChar char="•"/>
            </a:pPr>
            <a:r>
              <a:rPr lang="de-DE" sz="1150" dirty="0"/>
              <a:t>Erbringen von Finanzdienstleistungen nach Kreditwesengesetz (KWG)</a:t>
            </a:r>
          </a:p>
          <a:p>
            <a:pPr marL="171450" indent="-171450">
              <a:buClr>
                <a:srgbClr val="FFC000"/>
              </a:buClr>
              <a:buFont typeface="Arial" panose="020B0604020202020204" pitchFamily="34" charset="0"/>
              <a:buChar char="•"/>
            </a:pPr>
            <a:r>
              <a:rPr lang="de-DE" sz="1150" dirty="0"/>
              <a:t>Fahrschulen</a:t>
            </a:r>
          </a:p>
          <a:p>
            <a:pPr marL="171450" indent="-171450">
              <a:buClr>
                <a:srgbClr val="FFC000"/>
              </a:buClr>
              <a:buFont typeface="Arial" panose="020B0604020202020204" pitchFamily="34" charset="0"/>
              <a:buChar char="•"/>
            </a:pPr>
            <a:r>
              <a:rPr lang="de-DE" sz="1150" dirty="0"/>
              <a:t>Finanzanlagenvermittlung und Honorar-Finanzanlagenberatung</a:t>
            </a:r>
          </a:p>
          <a:p>
            <a:pPr marL="171450" indent="-171450">
              <a:buClr>
                <a:srgbClr val="FFC000"/>
              </a:buClr>
              <a:buFont typeface="Arial" panose="020B0604020202020204" pitchFamily="34" charset="0"/>
              <a:buChar char="•"/>
            </a:pPr>
            <a:r>
              <a:rPr lang="de-DE" sz="1150" dirty="0"/>
              <a:t>Güterkraftverkehr mit Kraftfahrzeugen, die mit Anhänger ein zulässiges Gesamtgewicht von mehr als 3,5 Tonnen haben</a:t>
            </a:r>
          </a:p>
          <a:p>
            <a:pPr marL="171450" indent="-171450">
              <a:buClr>
                <a:srgbClr val="FFC000"/>
              </a:buClr>
              <a:buFont typeface="Arial" panose="020B0604020202020204" pitchFamily="34" charset="0"/>
              <a:buChar char="•"/>
            </a:pPr>
            <a:r>
              <a:rPr lang="de-DE" sz="1150" dirty="0"/>
              <a:t>Spielhallen und ähnliche Unternehmen</a:t>
            </a:r>
          </a:p>
          <a:p>
            <a:pPr marL="171450" indent="-171450">
              <a:buClr>
                <a:srgbClr val="FFC000"/>
              </a:buClr>
              <a:buFont typeface="Arial" panose="020B0604020202020204" pitchFamily="34" charset="0"/>
              <a:buChar char="•"/>
            </a:pPr>
            <a:r>
              <a:rPr lang="de-DE" sz="1150" dirty="0"/>
              <a:t>Personenbeförderung</a:t>
            </a:r>
          </a:p>
          <a:p>
            <a:pPr marL="171450" indent="-171450">
              <a:buClr>
                <a:srgbClr val="FFC000"/>
              </a:buClr>
              <a:buFont typeface="Arial" panose="020B0604020202020204" pitchFamily="34" charset="0"/>
              <a:buChar char="•"/>
            </a:pPr>
            <a:r>
              <a:rPr lang="de-DE" sz="1150" dirty="0"/>
              <a:t>Pfandleihgewerbe</a:t>
            </a:r>
          </a:p>
          <a:p>
            <a:pPr marL="171450" indent="-171450">
              <a:buClr>
                <a:srgbClr val="FFC000"/>
              </a:buClr>
              <a:buFont typeface="Arial" panose="020B0604020202020204" pitchFamily="34" charset="0"/>
              <a:buChar char="•"/>
            </a:pPr>
            <a:r>
              <a:rPr lang="de-DE" sz="1150" dirty="0"/>
              <a:t>Privatkrankenanstalten</a:t>
            </a:r>
          </a:p>
          <a:p>
            <a:pPr marL="171450" indent="-171450">
              <a:buClr>
                <a:srgbClr val="FFC000"/>
              </a:buClr>
              <a:buFont typeface="Arial" panose="020B0604020202020204" pitchFamily="34" charset="0"/>
              <a:buChar char="•"/>
            </a:pPr>
            <a:r>
              <a:rPr lang="de-DE" sz="1150" dirty="0"/>
              <a:t>Tätigkeit als Immobilienmakler</a:t>
            </a:r>
          </a:p>
          <a:p>
            <a:pPr marL="171450" indent="-171450">
              <a:buClr>
                <a:srgbClr val="FFC000"/>
              </a:buClr>
              <a:buFont typeface="Arial" panose="020B0604020202020204" pitchFamily="34" charset="0"/>
              <a:buChar char="•"/>
            </a:pPr>
            <a:r>
              <a:rPr lang="de-DE" sz="1150" dirty="0"/>
              <a:t>Tätigkeit als Bauträger und / oder Baubetreuer</a:t>
            </a:r>
          </a:p>
          <a:p>
            <a:pPr marL="171450" indent="-171450">
              <a:buClr>
                <a:srgbClr val="FFC000"/>
              </a:buClr>
              <a:buFont typeface="Arial" panose="020B0604020202020204" pitchFamily="34" charset="0"/>
              <a:buChar char="•"/>
            </a:pPr>
            <a:r>
              <a:rPr lang="de-DE" sz="1150" dirty="0"/>
              <a:t>Tätigkeit als Darlehensvermittler i.S. § 34c GewO</a:t>
            </a:r>
          </a:p>
          <a:p>
            <a:pPr marL="171450" indent="-171450">
              <a:buClr>
                <a:srgbClr val="FFC000"/>
              </a:buClr>
              <a:buFont typeface="Arial" panose="020B0604020202020204" pitchFamily="34" charset="0"/>
              <a:buChar char="•"/>
            </a:pPr>
            <a:r>
              <a:rPr lang="de-DE" sz="1150" dirty="0"/>
              <a:t>Tätigkeit als </a:t>
            </a:r>
            <a:r>
              <a:rPr lang="de-DE" sz="1150" dirty="0" err="1"/>
              <a:t>Immobiliardarlehensvermittler</a:t>
            </a:r>
            <a:r>
              <a:rPr lang="de-DE" sz="1150" dirty="0"/>
              <a:t> i.S. § 34i GewO</a:t>
            </a:r>
          </a:p>
          <a:p>
            <a:pPr marL="171450" indent="-171450">
              <a:buClr>
                <a:srgbClr val="FFC000"/>
              </a:buClr>
              <a:buFont typeface="Arial" panose="020B0604020202020204" pitchFamily="34" charset="0"/>
              <a:buChar char="•"/>
            </a:pPr>
            <a:r>
              <a:rPr lang="de-DE" sz="1150" dirty="0"/>
              <a:t>Versicherungsvermittlung und –</a:t>
            </a:r>
            <a:r>
              <a:rPr lang="de-DE" sz="1150" dirty="0" err="1"/>
              <a:t>beratung</a:t>
            </a:r>
            <a:endParaRPr lang="de-DE" sz="1150" dirty="0"/>
          </a:p>
          <a:p>
            <a:pPr marL="171450" indent="-171450">
              <a:buClr>
                <a:srgbClr val="FFC000"/>
              </a:buClr>
              <a:buFont typeface="Arial" panose="020B0604020202020204" pitchFamily="34" charset="0"/>
              <a:buChar char="•"/>
            </a:pPr>
            <a:r>
              <a:rPr lang="de-DE" sz="1150" dirty="0" err="1"/>
              <a:t>Versteigerergewerbe</a:t>
            </a:r>
            <a:endParaRPr lang="de-DE" sz="1150" dirty="0"/>
          </a:p>
          <a:p>
            <a:pPr marL="171450" indent="-171450">
              <a:buClr>
                <a:srgbClr val="FFC000"/>
              </a:buClr>
              <a:buFont typeface="Arial" panose="020B0604020202020204" pitchFamily="34" charset="0"/>
              <a:buChar char="•"/>
            </a:pPr>
            <a:r>
              <a:rPr lang="de-DE" sz="1150" dirty="0"/>
              <a:t>Waffenherstellung und -handel</a:t>
            </a:r>
            <a:endParaRPr lang="de-DE" altLang="de-DE" sz="1150" dirty="0">
              <a:latin typeface="Arial" pitchFamily="34" charset="0"/>
              <a:cs typeface="Times New Roman" pitchFamily="18" charset="0"/>
            </a:endParaRPr>
          </a:p>
        </p:txBody>
      </p:sp>
      <p:sp>
        <p:nvSpPr>
          <p:cNvPr id="7" name="Titel 5">
            <a:extLst>
              <a:ext uri="{FF2B5EF4-FFF2-40B4-BE49-F238E27FC236}">
                <a16:creationId xmlns:a16="http://schemas.microsoft.com/office/drawing/2014/main" id="{24514F7F-10D6-4DCD-A5F7-F5FF07E81B6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380038869"/>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3</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Nebenerwerb</a:t>
            </a: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a:t>
            </a:r>
          </a:p>
        </p:txBody>
      </p:sp>
      <p:pic>
        <p:nvPicPr>
          <p:cNvPr id="7" name="Picture 3" descr="uli1302">
            <a:extLst>
              <a:ext uri="{FF2B5EF4-FFF2-40B4-BE49-F238E27FC236}">
                <a16:creationId xmlns:a16="http://schemas.microsoft.com/office/drawing/2014/main" id="{E84F70A8-47E0-43AA-9744-EE5E26F9BD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r="-2715" b="49457"/>
          <a:stretch>
            <a:fillRect/>
          </a:stretch>
        </p:blipFill>
        <p:spPr bwMode="auto">
          <a:xfrm>
            <a:off x="1863505" y="2077016"/>
            <a:ext cx="48529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6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9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      … eine Frage der Strategie!</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Anzahl der Gründer</a:t>
            </a:r>
          </a:p>
          <a:p>
            <a:endParaRPr lang="de-DE" altLang="de-DE" sz="1800" dirty="0"/>
          </a:p>
          <a:p>
            <a:pPr>
              <a:buFont typeface="Wingdings" pitchFamily="2" charset="2"/>
              <a:buChar char="ý"/>
            </a:pPr>
            <a:r>
              <a:rPr lang="de-DE" altLang="de-DE" sz="1800" dirty="0"/>
              <a:t> Haftung</a:t>
            </a:r>
          </a:p>
          <a:p>
            <a:endParaRPr lang="de-DE" altLang="de-DE" sz="1800" dirty="0"/>
          </a:p>
          <a:p>
            <a:pPr>
              <a:buFont typeface="Wingdings" pitchFamily="2" charset="2"/>
              <a:buChar char="ý"/>
            </a:pPr>
            <a:r>
              <a:rPr lang="de-DE" altLang="de-DE" sz="1800" dirty="0"/>
              <a:t> Gründeraufwand</a:t>
            </a:r>
          </a:p>
          <a:p>
            <a:endParaRPr lang="de-DE" altLang="de-DE" sz="1800" dirty="0"/>
          </a:p>
          <a:p>
            <a:pPr>
              <a:buFont typeface="Wingdings" pitchFamily="2" charset="2"/>
              <a:buChar char="ý"/>
            </a:pPr>
            <a:r>
              <a:rPr lang="de-DE" altLang="de-DE" sz="1800" dirty="0"/>
              <a:t> Laufender Aufwand </a:t>
            </a:r>
          </a:p>
          <a:p>
            <a:r>
              <a:rPr lang="de-DE" altLang="de-DE" sz="1800" dirty="0"/>
              <a:t>    Rechnungswesen</a:t>
            </a:r>
          </a:p>
          <a:p>
            <a:endParaRPr lang="de-DE" altLang="de-DE" sz="1800" dirty="0"/>
          </a:p>
          <a:p>
            <a:pPr>
              <a:buFont typeface="Wingdings" pitchFamily="2" charset="2"/>
              <a:buChar char="ý"/>
            </a:pPr>
            <a:r>
              <a:rPr lang="de-DE" altLang="de-DE" sz="1800" dirty="0"/>
              <a:t> Steuerbelastung</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pPr>
              <a:buFont typeface="Wingdings" pitchFamily="2" charset="2"/>
              <a:buChar char="ý"/>
            </a:pPr>
            <a:endParaRPr lang="de-DE" sz="1800" dirty="0"/>
          </a:p>
          <a:p>
            <a:endParaRPr lang="de-DE" sz="1000" dirty="0"/>
          </a:p>
          <a:p>
            <a:endParaRPr lang="de-DE" sz="1600" dirty="0"/>
          </a:p>
          <a:p>
            <a:pPr>
              <a:buFont typeface="Wingdings" pitchFamily="2" charset="2"/>
              <a:buChar char="ý"/>
            </a:pPr>
            <a:r>
              <a:rPr lang="de-DE" sz="1800" dirty="0"/>
              <a:t> </a:t>
            </a:r>
            <a:r>
              <a:rPr lang="de-DE" altLang="de-DE" sz="1800" dirty="0"/>
              <a:t>Leitung und Vertretermacht</a:t>
            </a:r>
          </a:p>
          <a:p>
            <a:endParaRPr lang="de-DE" altLang="de-DE" sz="1800" dirty="0"/>
          </a:p>
          <a:p>
            <a:pPr>
              <a:buFont typeface="Wingdings" pitchFamily="2" charset="2"/>
              <a:buChar char="ý"/>
            </a:pPr>
            <a:r>
              <a:rPr lang="de-DE" altLang="de-DE" sz="1800" dirty="0"/>
              <a:t> Finanzierung, </a:t>
            </a:r>
            <a:br>
              <a:rPr lang="de-DE" altLang="de-DE" sz="1800" dirty="0"/>
            </a:br>
            <a:r>
              <a:rPr lang="de-DE" altLang="de-DE" sz="1800" dirty="0"/>
              <a:t>    Beteiligungsmöglichkeit</a:t>
            </a:r>
          </a:p>
          <a:p>
            <a:endParaRPr lang="de-DE" altLang="de-DE" sz="1800" dirty="0"/>
          </a:p>
          <a:p>
            <a:pPr>
              <a:buFont typeface="Wingdings" pitchFamily="2" charset="2"/>
              <a:buChar char="ý"/>
            </a:pPr>
            <a:r>
              <a:rPr lang="de-DE" altLang="de-DE" sz="1800" dirty="0"/>
              <a:t> Image</a:t>
            </a:r>
          </a:p>
          <a:p>
            <a:endParaRPr lang="de-DE" altLang="de-DE" sz="1800" dirty="0"/>
          </a:p>
          <a:p>
            <a:pPr>
              <a:buFont typeface="Wingdings" pitchFamily="2" charset="2"/>
              <a:buChar char="ý"/>
            </a:pPr>
            <a:r>
              <a:rPr lang="de-DE" altLang="de-DE" sz="1800" dirty="0"/>
              <a:t> Namensrecht</a:t>
            </a:r>
          </a:p>
          <a:p>
            <a:r>
              <a:rPr lang="de-DE" altLang="de-DE" sz="1800" dirty="0"/>
              <a:t>     (z.B. www.dpma.de)</a:t>
            </a:r>
          </a:p>
          <a:p>
            <a:endParaRPr lang="de-DE" sz="900" dirty="0">
              <a:solidFill>
                <a:srgbClr val="898989"/>
              </a:solidFill>
              <a:latin typeface="Calibri" charset="0"/>
              <a:cs typeface="+mn-cs"/>
            </a:endParaRP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Kriterien der Rechtsformwahl</a:t>
            </a:r>
          </a:p>
        </p:txBody>
      </p:sp>
      <p:sp>
        <p:nvSpPr>
          <p:cNvPr id="8" name="Fußzeilenplatzhalter 1">
            <a:extLst>
              <a:ext uri="{FF2B5EF4-FFF2-40B4-BE49-F238E27FC236}">
                <a16:creationId xmlns:a16="http://schemas.microsoft.com/office/drawing/2014/main" id="{51C695B7-C1DE-4F59-8CBA-81C9F387D787}"/>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898989"/>
                </a:solidFill>
                <a:latin typeface="Calibri" charset="0"/>
              </a:rPr>
              <a:t>Gründen im Nebenerwerb </a:t>
            </a:r>
          </a:p>
        </p:txBody>
      </p:sp>
      <p:sp>
        <p:nvSpPr>
          <p:cNvPr id="9" name="Foliennummernplatzhalter 3">
            <a:extLst>
              <a:ext uri="{FF2B5EF4-FFF2-40B4-BE49-F238E27FC236}">
                <a16:creationId xmlns:a16="http://schemas.microsoft.com/office/drawing/2014/main" id="{84E7E02D-B60A-4F4F-BAF6-5414AE3B0BA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solidFill>
                  <a:schemeClr val="bg1">
                    <a:lumMod val="50000"/>
                  </a:schemeClr>
                </a:solidFill>
                <a:latin typeface="Calibri" panose="020F0502020204030204" pitchFamily="34" charset="0"/>
                <a:cs typeface="Calibri" panose="020F0502020204030204" pitchFamily="34" charset="0"/>
              </a:rPr>
              <a:pPr algn="r"/>
              <a:t>30</a:t>
            </a:fld>
            <a:endParaRPr lang="de-DE" sz="900" dirty="0">
              <a:solidFill>
                <a:schemeClr val="bg1">
                  <a:lumMod val="50000"/>
                </a:schemeClr>
              </a:solidFill>
              <a:latin typeface="Calibri" panose="020F0502020204030204" pitchFamily="34" charset="0"/>
              <a:cs typeface="Calibri" panose="020F0502020204030204" pitchFamily="34" charset="0"/>
            </a:endParaRPr>
          </a:p>
        </p:txBody>
      </p:sp>
      <p:sp>
        <p:nvSpPr>
          <p:cNvPr id="10" name="Titel 6">
            <a:extLst>
              <a:ext uri="{FF2B5EF4-FFF2-40B4-BE49-F238E27FC236}">
                <a16:creationId xmlns:a16="http://schemas.microsoft.com/office/drawing/2014/main" id="{3F5E1FD7-8B79-46F6-8C5B-36F1AA512EAE}"/>
              </a:ext>
            </a:extLst>
          </p:cNvPr>
          <p:cNvSpPr>
            <a:spLocks noGrp="1"/>
          </p:cNvSpPr>
          <p:nvPr>
            <p:ph type="title"/>
          </p:nvPr>
        </p:nvSpPr>
        <p:spPr>
          <a:xfrm>
            <a:off x="457200" y="290280"/>
            <a:ext cx="7007797" cy="582380"/>
          </a:xfrm>
        </p:spPr>
        <p:txBody>
          <a:bodyPr/>
          <a:lstStyle/>
          <a:p>
            <a:r>
              <a:rPr lang="de-DE" sz="1600" dirty="0"/>
              <a:t>III.1 Rechtsformwahl</a:t>
            </a:r>
          </a:p>
        </p:txBody>
      </p:sp>
    </p:spTree>
    <p:extLst>
      <p:ext uri="{BB962C8B-B14F-4D97-AF65-F5344CB8AC3E}">
        <p14:creationId xmlns:p14="http://schemas.microsoft.com/office/powerpoint/2010/main" val="4164289053"/>
      </p:ext>
    </p:extLst>
  </p:cSld>
  <p:clrMapOvr>
    <a:masterClrMapping/>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31</a:t>
            </a:fld>
            <a:endParaRPr lang="de-DE" dirty="0"/>
          </a:p>
        </p:txBody>
      </p:sp>
      <p:sp>
        <p:nvSpPr>
          <p:cNvPr id="9" name="Titel 6">
            <a:extLst>
              <a:ext uri="{FF2B5EF4-FFF2-40B4-BE49-F238E27FC236}">
                <a16:creationId xmlns:a16="http://schemas.microsoft.com/office/drawing/2014/main" id="{98A56073-4526-4106-B2CD-FE5C49F1E86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pic>
        <p:nvPicPr>
          <p:cNvPr id="5" name="Grafik 4">
            <a:extLst>
              <a:ext uri="{FF2B5EF4-FFF2-40B4-BE49-F238E27FC236}">
                <a16:creationId xmlns:a16="http://schemas.microsoft.com/office/drawing/2014/main" id="{12E67E44-A763-D28D-5D4E-593AEB33DF2F}"/>
              </a:ext>
            </a:extLst>
          </p:cNvPr>
          <p:cNvPicPr>
            <a:picLocks noChangeAspect="1"/>
          </p:cNvPicPr>
          <p:nvPr/>
        </p:nvPicPr>
        <p:blipFill>
          <a:blip r:embed="rId2"/>
          <a:stretch>
            <a:fillRect/>
          </a:stretch>
        </p:blipFill>
        <p:spPr>
          <a:xfrm>
            <a:off x="444500" y="2276872"/>
            <a:ext cx="8310523" cy="1872208"/>
          </a:xfrm>
          <a:prstGeom prst="rect">
            <a:avLst/>
          </a:prstGeom>
        </p:spPr>
      </p:pic>
    </p:spTree>
    <p:extLst>
      <p:ext uri="{BB962C8B-B14F-4D97-AF65-F5344CB8AC3E}">
        <p14:creationId xmlns:p14="http://schemas.microsoft.com/office/powerpoint/2010/main" val="3496434428"/>
      </p:ext>
    </p:extLst>
  </p:cSld>
  <p:clrMapOvr>
    <a:masterClrMapping/>
  </p:clrMapOvr>
  <p:transition>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32</a:t>
            </a:fld>
            <a:endParaRPr lang="de-DE" dirty="0"/>
          </a:p>
        </p:txBody>
      </p:sp>
      <p:sp>
        <p:nvSpPr>
          <p:cNvPr id="8" name="Titel 6">
            <a:extLst>
              <a:ext uri="{FF2B5EF4-FFF2-40B4-BE49-F238E27FC236}">
                <a16:creationId xmlns:a16="http://schemas.microsoft.com/office/drawing/2014/main" id="{31E037A9-DC3C-4773-8740-FD8CD78431D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pic>
        <p:nvPicPr>
          <p:cNvPr id="5" name="Grafik 4">
            <a:extLst>
              <a:ext uri="{FF2B5EF4-FFF2-40B4-BE49-F238E27FC236}">
                <a16:creationId xmlns:a16="http://schemas.microsoft.com/office/drawing/2014/main" id="{6B6C7617-9537-8EF4-0B35-5B3B713BC7E1}"/>
              </a:ext>
            </a:extLst>
          </p:cNvPr>
          <p:cNvPicPr>
            <a:picLocks noChangeAspect="1"/>
          </p:cNvPicPr>
          <p:nvPr/>
        </p:nvPicPr>
        <p:blipFill rotWithShape="1">
          <a:blip r:embed="rId2"/>
          <a:srcRect l="6218" t="30258" r="6543" b="30258"/>
          <a:stretch/>
        </p:blipFill>
        <p:spPr>
          <a:xfrm>
            <a:off x="417153" y="2132856"/>
            <a:ext cx="8337353" cy="2664296"/>
          </a:xfrm>
          <a:prstGeom prst="rect">
            <a:avLst/>
          </a:prstGeom>
        </p:spPr>
      </p:pic>
    </p:spTree>
    <p:extLst>
      <p:ext uri="{BB962C8B-B14F-4D97-AF65-F5344CB8AC3E}">
        <p14:creationId xmlns:p14="http://schemas.microsoft.com/office/powerpoint/2010/main" val="2327353581"/>
      </p:ext>
    </p:extLst>
  </p:cSld>
  <p:clrMapOvr>
    <a:masterClrMapping/>
  </p:clrMapOvr>
  <p:transition>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33</a:t>
            </a:fld>
            <a:endParaRPr lang="de-DE" dirty="0"/>
          </a:p>
        </p:txBody>
      </p:sp>
      <p:sp>
        <p:nvSpPr>
          <p:cNvPr id="8" name="Titel 6">
            <a:extLst>
              <a:ext uri="{FF2B5EF4-FFF2-40B4-BE49-F238E27FC236}">
                <a16:creationId xmlns:a16="http://schemas.microsoft.com/office/drawing/2014/main" id="{E5335A39-6952-4DD7-AE0C-56C1860A96D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pic>
        <p:nvPicPr>
          <p:cNvPr id="5" name="Grafik 4">
            <a:extLst>
              <a:ext uri="{FF2B5EF4-FFF2-40B4-BE49-F238E27FC236}">
                <a16:creationId xmlns:a16="http://schemas.microsoft.com/office/drawing/2014/main" id="{EB091AE7-61C5-7CA8-6A86-B4E21FB21B54}"/>
              </a:ext>
            </a:extLst>
          </p:cNvPr>
          <p:cNvPicPr>
            <a:picLocks noChangeAspect="1"/>
          </p:cNvPicPr>
          <p:nvPr/>
        </p:nvPicPr>
        <p:blipFill rotWithShape="1">
          <a:blip r:embed="rId2"/>
          <a:srcRect l="6542" t="30258" r="6543" b="30258"/>
          <a:stretch/>
        </p:blipFill>
        <p:spPr>
          <a:xfrm>
            <a:off x="395536" y="2132856"/>
            <a:ext cx="8306336" cy="2664296"/>
          </a:xfrm>
          <a:prstGeom prst="rect">
            <a:avLst/>
          </a:prstGeom>
        </p:spPr>
      </p:pic>
    </p:spTree>
    <p:extLst>
      <p:ext uri="{BB962C8B-B14F-4D97-AF65-F5344CB8AC3E}">
        <p14:creationId xmlns:p14="http://schemas.microsoft.com/office/powerpoint/2010/main" val="2826024106"/>
      </p:ext>
    </p:extLst>
  </p:cSld>
  <p:clrMapOvr>
    <a:masterClrMapping/>
  </p:clrMapOvr>
  <p:transition>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34</a:t>
            </a:fld>
            <a:endParaRPr lang="de-DE" dirty="0"/>
          </a:p>
        </p:txBody>
      </p:sp>
      <p:sp>
        <p:nvSpPr>
          <p:cNvPr id="8" name="Titel 6">
            <a:extLst>
              <a:ext uri="{FF2B5EF4-FFF2-40B4-BE49-F238E27FC236}">
                <a16:creationId xmlns:a16="http://schemas.microsoft.com/office/drawing/2014/main" id="{B4E36289-3728-43B3-AB60-AC138CD723B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pic>
        <p:nvPicPr>
          <p:cNvPr id="5" name="Grafik 4">
            <a:extLst>
              <a:ext uri="{FF2B5EF4-FFF2-40B4-BE49-F238E27FC236}">
                <a16:creationId xmlns:a16="http://schemas.microsoft.com/office/drawing/2014/main" id="{CBE37E73-B38F-E967-2C78-94B2538F7DC5}"/>
              </a:ext>
            </a:extLst>
          </p:cNvPr>
          <p:cNvPicPr>
            <a:picLocks noChangeAspect="1"/>
          </p:cNvPicPr>
          <p:nvPr/>
        </p:nvPicPr>
        <p:blipFill rotWithShape="1">
          <a:blip r:embed="rId2"/>
          <a:srcRect l="6542" t="32581" r="6543" b="32581"/>
          <a:stretch/>
        </p:blipFill>
        <p:spPr>
          <a:xfrm>
            <a:off x="413004" y="2132856"/>
            <a:ext cx="8273796" cy="2341640"/>
          </a:xfrm>
          <a:prstGeom prst="rect">
            <a:avLst/>
          </a:prstGeom>
        </p:spPr>
      </p:pic>
    </p:spTree>
    <p:extLst>
      <p:ext uri="{BB962C8B-B14F-4D97-AF65-F5344CB8AC3E}">
        <p14:creationId xmlns:p14="http://schemas.microsoft.com/office/powerpoint/2010/main" val="2922057507"/>
      </p:ext>
    </p:extLst>
  </p:cSld>
  <p:clrMapOvr>
    <a:masterClrMapping/>
  </p:clrMapOvr>
  <p:transition>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35</a:t>
            </a:fld>
            <a:endParaRPr lang="de-DE" dirty="0"/>
          </a:p>
        </p:txBody>
      </p:sp>
      <p:sp>
        <p:nvSpPr>
          <p:cNvPr id="8" name="Titel 6">
            <a:extLst>
              <a:ext uri="{FF2B5EF4-FFF2-40B4-BE49-F238E27FC236}">
                <a16:creationId xmlns:a16="http://schemas.microsoft.com/office/drawing/2014/main" id="{3656F117-3C56-4EAC-8A0E-ED6895C556E5}"/>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pic>
        <p:nvPicPr>
          <p:cNvPr id="7" name="Grafik 6">
            <a:extLst>
              <a:ext uri="{FF2B5EF4-FFF2-40B4-BE49-F238E27FC236}">
                <a16:creationId xmlns:a16="http://schemas.microsoft.com/office/drawing/2014/main" id="{1822616A-AF1A-17EF-4BAB-D02FDF27A968}"/>
              </a:ext>
            </a:extLst>
          </p:cNvPr>
          <p:cNvPicPr>
            <a:picLocks noChangeAspect="1"/>
          </p:cNvPicPr>
          <p:nvPr/>
        </p:nvPicPr>
        <p:blipFill rotWithShape="1">
          <a:blip r:embed="rId2"/>
          <a:srcRect l="6542" t="26774" r="6543" b="26774"/>
          <a:stretch/>
        </p:blipFill>
        <p:spPr>
          <a:xfrm>
            <a:off x="444500" y="2127806"/>
            <a:ext cx="8235950" cy="3107905"/>
          </a:xfrm>
          <a:prstGeom prst="rect">
            <a:avLst/>
          </a:prstGeom>
        </p:spPr>
      </p:pic>
    </p:spTree>
    <p:extLst>
      <p:ext uri="{BB962C8B-B14F-4D97-AF65-F5344CB8AC3E}">
        <p14:creationId xmlns:p14="http://schemas.microsoft.com/office/powerpoint/2010/main" val="768239179"/>
      </p:ext>
    </p:extLst>
  </p:cSld>
  <p:clrMapOvr>
    <a:masterClrMapping/>
  </p:clrMapOvr>
  <p:transition>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36</a:t>
            </a:fld>
            <a:endParaRPr lang="de-DE" dirty="0"/>
          </a:p>
        </p:txBody>
      </p:sp>
      <p:sp>
        <p:nvSpPr>
          <p:cNvPr id="5" name="Rechteck 4">
            <a:extLst>
              <a:ext uri="{FF2B5EF4-FFF2-40B4-BE49-F238E27FC236}">
                <a16:creationId xmlns:a16="http://schemas.microsoft.com/office/drawing/2014/main" id="{B3B44F78-24DD-42B7-8B74-B7FDADC74D85}"/>
              </a:ext>
            </a:extLst>
          </p:cNvPr>
          <p:cNvSpPr/>
          <p:nvPr/>
        </p:nvSpPr>
        <p:spPr>
          <a:xfrm>
            <a:off x="444500" y="1884139"/>
            <a:ext cx="8216900" cy="4062651"/>
          </a:xfrm>
          <a:prstGeom prst="rect">
            <a:avLst/>
          </a:prstGeom>
        </p:spPr>
        <p:txBody>
          <a:bodyPr wrap="square">
            <a:spAutoFit/>
          </a:bodyPr>
          <a:lstStyle/>
          <a:p>
            <a:pPr eaLnBrk="1" hangingPunct="1">
              <a:buFontTx/>
              <a:buNone/>
            </a:pPr>
            <a:endParaRPr lang="de-DE" altLang="de-DE" b="1" dirty="0">
              <a:latin typeface="Arial" pitchFamily="34" charset="0"/>
              <a:cs typeface="Times New Roman" pitchFamily="18" charset="0"/>
            </a:endParaRPr>
          </a:p>
          <a:p>
            <a:pPr eaLnBrk="1" hangingPunct="1">
              <a:buFontTx/>
              <a:buNone/>
            </a:pPr>
            <a:r>
              <a:rPr lang="de-DE" altLang="de-DE" sz="1600" b="1" dirty="0">
                <a:latin typeface="Arial" pitchFamily="34" charset="0"/>
                <a:cs typeface="Times New Roman" pitchFamily="18" charset="0"/>
              </a:rPr>
              <a:t>Partnerschaft</a:t>
            </a:r>
            <a:endParaRPr lang="de-DE" altLang="de-DE" sz="1600" dirty="0">
              <a:latin typeface="Arial" pitchFamily="34" charset="0"/>
              <a:cs typeface="Times New Roman" pitchFamily="18" charset="0"/>
            </a:endParaRPr>
          </a:p>
          <a:p>
            <a:pPr eaLnBrk="1" hangingPunct="1">
              <a:buFontTx/>
              <a:buNone/>
            </a:pPr>
            <a:r>
              <a:rPr lang="de-DE" altLang="de-DE" sz="1600" dirty="0">
                <a:latin typeface="Arial" pitchFamily="34" charset="0"/>
                <a:cs typeface="Times New Roman" pitchFamily="18" charset="0"/>
              </a:rPr>
              <a:t>Die Gründung einer Gesellschaft mit der Rechtsform der „Partnerschaft“ ist seit Inkrafttreten des Partnerschaftsgesellschaftsgesetzes im Jahre 1995 möglich. Die Partnerschaft entspricht in etwa der offenen Handelsgesellschaft, kann allerdings nur von Freiberuflern wie Ärzten oder Rechtsanwälten gewählt werden. Für Verbindlichkeiten der Partnerschaft haften den Gläubigern gegenüber neben dem Vermögen der Partnerschaft die Gesellschafter persönlich. Diese können ihre Haftung allerdings für Ansprüche aus Schäden wegen fehlerhafter Berufsausübung (auch unter Verwendung von AGBs) auf denjenigen von ihnen beschränken, der innerhalb der Partnerschaft die berufliche Leistung zu erbringen oder verantwortlich zu leiten und zu überwachen hat. </a:t>
            </a:r>
          </a:p>
          <a:p>
            <a:pPr eaLnBrk="1" hangingPunct="1">
              <a:buFontTx/>
              <a:buNone/>
            </a:pPr>
            <a:r>
              <a:rPr lang="de-DE" altLang="de-DE" sz="1600" dirty="0">
                <a:latin typeface="Arial" pitchFamily="34" charset="0"/>
                <a:cs typeface="Times New Roman" pitchFamily="18" charset="0"/>
              </a:rPr>
              <a:t> </a:t>
            </a:r>
          </a:p>
          <a:p>
            <a:pPr eaLnBrk="1" hangingPunct="1">
              <a:buFontTx/>
              <a:buNone/>
            </a:pPr>
            <a:r>
              <a:rPr lang="de-DE" altLang="de-DE" sz="1600" dirty="0">
                <a:latin typeface="Arial" pitchFamily="34" charset="0"/>
                <a:cs typeface="Times New Roman" pitchFamily="18" charset="0"/>
              </a:rPr>
              <a:t>Das Recht der Partnerschaften ist im Gesetz nur sehr knapp geregelt. Durch die erfolgte </a:t>
            </a:r>
          </a:p>
          <a:p>
            <a:pPr eaLnBrk="1" hangingPunct="1">
              <a:buFontTx/>
              <a:buNone/>
            </a:pPr>
            <a:r>
              <a:rPr lang="de-DE" altLang="de-DE" sz="1600" dirty="0">
                <a:latin typeface="Arial" pitchFamily="34" charset="0"/>
                <a:cs typeface="Times New Roman" pitchFamily="18" charset="0"/>
              </a:rPr>
              <a:t>Zulassung der GmbH-Gründung für einige Freiberufler ist das Interesse an dieser </a:t>
            </a:r>
          </a:p>
          <a:p>
            <a:pPr eaLnBrk="1" hangingPunct="1">
              <a:buFontTx/>
              <a:buNone/>
            </a:pPr>
            <a:r>
              <a:rPr lang="de-DE" altLang="de-DE" sz="1600" dirty="0">
                <a:latin typeface="Arial" pitchFamily="34" charset="0"/>
                <a:cs typeface="Times New Roman" pitchFamily="18" charset="0"/>
              </a:rPr>
              <a:t>Rechtsform zurückgegangen. Partnerschaftsgesellschaften sind in das Partnerschaftsregister beim Amtsgericht einzutragen.</a:t>
            </a:r>
            <a:r>
              <a:rPr lang="de-DE" altLang="de-DE" sz="1600" dirty="0">
                <a:latin typeface="Arial" pitchFamily="34" charset="0"/>
              </a:rPr>
              <a:t> </a:t>
            </a:r>
          </a:p>
        </p:txBody>
      </p:sp>
      <p:sp>
        <p:nvSpPr>
          <p:cNvPr id="8" name="Titel 6">
            <a:extLst>
              <a:ext uri="{FF2B5EF4-FFF2-40B4-BE49-F238E27FC236}">
                <a16:creationId xmlns:a16="http://schemas.microsoft.com/office/drawing/2014/main" id="{D801E606-7E03-4831-A60F-03BB1BCA2C4D}"/>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3677779095"/>
      </p:ext>
    </p:extLst>
  </p:cSld>
  <p:clrMapOvr>
    <a:masterClrMapping/>
  </p:clrMapOvr>
  <p:transition>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28A3BB2-9782-47F4-9CF8-B664C6B26AF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9450" r="48425" b="15223"/>
          <a:stretch/>
        </p:blipFill>
        <p:spPr>
          <a:xfrm>
            <a:off x="0" y="5421417"/>
            <a:ext cx="2339752" cy="575133"/>
          </a:xfrm>
          <a:prstGeom prst="rect">
            <a:avLst/>
          </a:prstGeom>
        </p:spPr>
      </p:pic>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37</a:t>
            </a:fld>
            <a:endParaRPr lang="de-DE" dirty="0"/>
          </a:p>
        </p:txBody>
      </p:sp>
      <p:sp>
        <p:nvSpPr>
          <p:cNvPr id="7" name="Rectangle 2">
            <a:extLst>
              <a:ext uri="{FF2B5EF4-FFF2-40B4-BE49-F238E27FC236}">
                <a16:creationId xmlns:a16="http://schemas.microsoft.com/office/drawing/2014/main" id="{19CA0B8E-89DC-4641-8D37-809C3C1424AA}"/>
              </a:ext>
            </a:extLst>
          </p:cNvPr>
          <p:cNvSpPr txBox="1">
            <a:spLocks noChangeArrowheads="1"/>
          </p:cNvSpPr>
          <p:nvPr/>
        </p:nvSpPr>
        <p:spPr bwMode="auto">
          <a:xfrm>
            <a:off x="444500" y="1884139"/>
            <a:ext cx="82073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eaLnBrk="1" hangingPunct="1">
              <a:lnSpc>
                <a:spcPct val="90000"/>
              </a:lnSpc>
              <a:spcBef>
                <a:spcPct val="20000"/>
              </a:spcBef>
              <a:buFontTx/>
              <a:buChar char="•"/>
            </a:pPr>
            <a:endParaRPr lang="de-DE" altLang="de-DE" sz="1900" b="1" u="sng" dirty="0">
              <a:cs typeface="Times New Roman" pitchFamily="18" charset="0"/>
            </a:endParaRPr>
          </a:p>
          <a:p>
            <a:pPr algn="l" eaLnBrk="1" hangingPunct="1">
              <a:lnSpc>
                <a:spcPct val="90000"/>
              </a:lnSpc>
              <a:spcBef>
                <a:spcPct val="20000"/>
              </a:spcBef>
              <a:buClr>
                <a:srgbClr val="FFC000"/>
              </a:buClr>
              <a:buFontTx/>
              <a:buChar char="•"/>
            </a:pPr>
            <a:r>
              <a:rPr lang="de-DE" altLang="de-DE" sz="1800" b="1" u="sng" dirty="0">
                <a:cs typeface="Times New Roman" pitchFamily="18" charset="0"/>
              </a:rPr>
              <a:t>Freier Beruf:</a:t>
            </a:r>
            <a:br>
              <a:rPr lang="de-DE" altLang="de-DE" sz="1800" b="1" u="sng" dirty="0">
                <a:cs typeface="Times New Roman" pitchFamily="18" charset="0"/>
              </a:rPr>
            </a:br>
            <a:br>
              <a:rPr lang="de-DE" altLang="de-DE" sz="1800" dirty="0">
                <a:cs typeface="Times New Roman" pitchFamily="18" charset="0"/>
              </a:rPr>
            </a:br>
            <a:r>
              <a:rPr lang="de-DE" altLang="de-DE" sz="1800" dirty="0">
                <a:cs typeface="Times New Roman" pitchFamily="18" charset="0"/>
              </a:rPr>
              <a:t>- Mitteilung ans Finanzamt</a:t>
            </a:r>
          </a:p>
          <a:p>
            <a:pPr algn="l" eaLnBrk="1" hangingPunct="1">
              <a:lnSpc>
                <a:spcPct val="90000"/>
              </a:lnSpc>
              <a:spcBef>
                <a:spcPct val="20000"/>
              </a:spcBef>
            </a:pPr>
            <a:r>
              <a:rPr lang="de-DE" altLang="de-DE" sz="1800" dirty="0">
                <a:cs typeface="Times New Roman" pitchFamily="18" charset="0"/>
              </a:rPr>
              <a:t>  </a:t>
            </a:r>
          </a:p>
          <a:p>
            <a:pPr algn="l" eaLnBrk="1" hangingPunct="1">
              <a:lnSpc>
                <a:spcPct val="90000"/>
              </a:lnSpc>
              <a:spcBef>
                <a:spcPct val="20000"/>
              </a:spcBef>
              <a:buClr>
                <a:srgbClr val="FFC000"/>
              </a:buClr>
              <a:buFontTx/>
              <a:buChar char="•"/>
            </a:pPr>
            <a:r>
              <a:rPr lang="de-DE" altLang="de-DE" sz="1800" b="1" u="sng" dirty="0">
                <a:cs typeface="Times New Roman" pitchFamily="18" charset="0"/>
              </a:rPr>
              <a:t>Gewerbebetrieb:</a:t>
            </a:r>
            <a:br>
              <a:rPr lang="de-DE" altLang="de-DE" sz="1800" b="1" u="sng" dirty="0">
                <a:cs typeface="Times New Roman" pitchFamily="18" charset="0"/>
              </a:rPr>
            </a:br>
            <a:br>
              <a:rPr lang="de-DE" altLang="de-DE" sz="1800" dirty="0">
                <a:cs typeface="Times New Roman" pitchFamily="18" charset="0"/>
              </a:rPr>
            </a:br>
            <a:r>
              <a:rPr lang="de-DE" altLang="de-DE" sz="1800" dirty="0">
                <a:cs typeface="Times New Roman" pitchFamily="18" charset="0"/>
              </a:rPr>
              <a:t>- Anmeldung beim zuständigen Gewerbeamt</a:t>
            </a:r>
            <a:br>
              <a:rPr lang="de-DE" altLang="de-DE" sz="1800" dirty="0">
                <a:cs typeface="Times New Roman" pitchFamily="18" charset="0"/>
              </a:rPr>
            </a:br>
            <a:r>
              <a:rPr lang="de-DE" altLang="de-DE" sz="1800" dirty="0">
                <a:cs typeface="Times New Roman" pitchFamily="18" charset="0"/>
              </a:rPr>
              <a:t>  (stehendes Gewerbe / Reisegewerbe)</a:t>
            </a:r>
            <a:br>
              <a:rPr lang="de-DE" altLang="de-DE" sz="1800" dirty="0">
                <a:cs typeface="Times New Roman" pitchFamily="18" charset="0"/>
              </a:rPr>
            </a:br>
            <a:r>
              <a:rPr lang="de-DE" altLang="de-DE" sz="1800" dirty="0">
                <a:cs typeface="Times New Roman" pitchFamily="18" charset="0"/>
              </a:rPr>
              <a:t>  </a:t>
            </a:r>
            <a:r>
              <a:rPr lang="de-DE" altLang="de-DE" sz="1800" dirty="0">
                <a:cs typeface="Times New Roman" pitchFamily="18" charset="0"/>
                <a:sym typeface="Wingdings" pitchFamily="2" charset="2"/>
              </a:rPr>
              <a:t></a:t>
            </a:r>
            <a:r>
              <a:rPr lang="de-DE" altLang="de-DE" sz="1800" dirty="0">
                <a:cs typeface="Times New Roman" pitchFamily="18" charset="0"/>
              </a:rPr>
              <a:t> kostenpflichtig</a:t>
            </a:r>
            <a:br>
              <a:rPr lang="de-DE" altLang="de-DE" sz="1800" dirty="0">
                <a:cs typeface="Times New Roman" pitchFamily="18" charset="0"/>
              </a:rPr>
            </a:br>
            <a:r>
              <a:rPr lang="de-DE" altLang="de-DE" sz="1800" dirty="0">
                <a:cs typeface="Times New Roman" pitchFamily="18" charset="0"/>
              </a:rPr>
              <a:t>- min. erforderliche Unterlage:  Personalausweis</a:t>
            </a:r>
            <a:br>
              <a:rPr lang="de-DE" altLang="de-DE" sz="1800" dirty="0">
                <a:cs typeface="Times New Roman" pitchFamily="18" charset="0"/>
              </a:rPr>
            </a:br>
            <a:r>
              <a:rPr lang="de-DE" altLang="de-DE" sz="1800" dirty="0">
                <a:cs typeface="Times New Roman" pitchFamily="18" charset="0"/>
              </a:rPr>
              <a:t>                                                  Ausländer zusätzlich:</a:t>
            </a:r>
            <a:br>
              <a:rPr lang="de-DE" altLang="de-DE" sz="1800" dirty="0">
                <a:cs typeface="Times New Roman" pitchFamily="18" charset="0"/>
              </a:rPr>
            </a:br>
            <a:r>
              <a:rPr lang="de-DE" altLang="de-DE" sz="1800" dirty="0">
                <a:cs typeface="Times New Roman" pitchFamily="18" charset="0"/>
              </a:rPr>
              <a:t>                                                  Aufenthalts- (EU), Arbeitserlaubnis (EU)</a:t>
            </a:r>
            <a:br>
              <a:rPr lang="de-DE" altLang="de-DE" sz="1800" dirty="0">
                <a:cs typeface="Times New Roman" pitchFamily="18" charset="0"/>
              </a:rPr>
            </a:br>
            <a:endParaRPr lang="de-DE" altLang="de-DE" sz="1800" dirty="0">
              <a:cs typeface="Times New Roman" pitchFamily="18" charset="0"/>
            </a:endParaRPr>
          </a:p>
          <a:p>
            <a:pPr algn="ctr" eaLnBrk="1" hangingPunct="1">
              <a:lnSpc>
                <a:spcPct val="90000"/>
              </a:lnSpc>
              <a:spcBef>
                <a:spcPct val="20000"/>
              </a:spcBef>
            </a:pPr>
            <a:r>
              <a:rPr lang="de-DE" altLang="de-DE" sz="1800" b="1" dirty="0">
                <a:cs typeface="Times New Roman" pitchFamily="18" charset="0"/>
              </a:rPr>
              <a:t>! Jede Änderung ist anzeigepflichtig !</a:t>
            </a:r>
            <a:endParaRPr lang="de-DE" altLang="de-DE" sz="1800" dirty="0">
              <a:cs typeface="Times New Roman" pitchFamily="18" charset="0"/>
            </a:endParaRPr>
          </a:p>
          <a:p>
            <a:pPr algn="ctr" eaLnBrk="1" hangingPunct="1">
              <a:lnSpc>
                <a:spcPct val="90000"/>
              </a:lnSpc>
              <a:spcBef>
                <a:spcPct val="20000"/>
              </a:spcBef>
            </a:pPr>
            <a:r>
              <a:rPr lang="de-DE" altLang="de-DE" sz="1800" b="1" dirty="0">
                <a:cs typeface="Times New Roman" pitchFamily="18" charset="0"/>
              </a:rPr>
              <a:t>(z.B. zusätzliche Branche, Ummeldung, Abmeldung)</a:t>
            </a:r>
            <a:endParaRPr lang="de-DE" altLang="de-DE" sz="1800" dirty="0">
              <a:cs typeface="Times New Roman" pitchFamily="18" charset="0"/>
            </a:endParaRPr>
          </a:p>
          <a:p>
            <a:pPr algn="l" eaLnBrk="1" hangingPunct="1">
              <a:lnSpc>
                <a:spcPct val="90000"/>
              </a:lnSpc>
              <a:spcBef>
                <a:spcPct val="20000"/>
              </a:spcBef>
            </a:pPr>
            <a:r>
              <a:rPr lang="de-DE" altLang="de-DE" sz="1900" dirty="0">
                <a:cs typeface="Times New Roman" pitchFamily="18" charset="0"/>
              </a:rPr>
              <a:t> </a:t>
            </a:r>
          </a:p>
          <a:p>
            <a:pPr algn="l" eaLnBrk="1" hangingPunct="1">
              <a:lnSpc>
                <a:spcPct val="90000"/>
              </a:lnSpc>
              <a:spcBef>
                <a:spcPct val="20000"/>
              </a:spcBef>
            </a:pPr>
            <a:endParaRPr lang="de-DE" altLang="de-DE" sz="1900" dirty="0"/>
          </a:p>
        </p:txBody>
      </p:sp>
      <p:sp>
        <p:nvSpPr>
          <p:cNvPr id="8" name="Titel 6">
            <a:extLst>
              <a:ext uri="{FF2B5EF4-FFF2-40B4-BE49-F238E27FC236}">
                <a16:creationId xmlns:a16="http://schemas.microsoft.com/office/drawing/2014/main" id="{883924F4-8B60-42E8-AC7A-EA380F5DEEF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III.2 Anmeldung</a:t>
            </a:r>
          </a:p>
        </p:txBody>
      </p:sp>
    </p:spTree>
    <p:extLst>
      <p:ext uri="{BB962C8B-B14F-4D97-AF65-F5344CB8AC3E}">
        <p14:creationId xmlns:p14="http://schemas.microsoft.com/office/powerpoint/2010/main" val="2460298171"/>
      </p:ext>
    </p:extLst>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38</a:t>
            </a:fld>
            <a:endParaRPr lang="de-DE" dirty="0"/>
          </a:p>
        </p:txBody>
      </p:sp>
      <p:sp>
        <p:nvSpPr>
          <p:cNvPr id="5" name="Rechteck 4">
            <a:extLst>
              <a:ext uri="{FF2B5EF4-FFF2-40B4-BE49-F238E27FC236}">
                <a16:creationId xmlns:a16="http://schemas.microsoft.com/office/drawing/2014/main" id="{2C7A23C9-725F-45B5-A5E0-29676823A5BB}"/>
              </a:ext>
            </a:extLst>
          </p:cNvPr>
          <p:cNvSpPr/>
          <p:nvPr/>
        </p:nvSpPr>
        <p:spPr>
          <a:xfrm>
            <a:off x="443036" y="1884139"/>
            <a:ext cx="8235949" cy="3139321"/>
          </a:xfrm>
          <a:prstGeom prst="rect">
            <a:avLst/>
          </a:prstGeom>
        </p:spPr>
        <p:txBody>
          <a:bodyPr wrap="square">
            <a:spAutoFit/>
          </a:bodyPr>
          <a:lstStyle/>
          <a:p>
            <a:pPr eaLnBrk="1" hangingPunct="1">
              <a:buFontTx/>
              <a:buNone/>
            </a:pPr>
            <a:endParaRPr lang="de-DE" altLang="de-DE" b="1" u="sng" dirty="0">
              <a:latin typeface="Arial" pitchFamily="34" charset="0"/>
              <a:cs typeface="Times New Roman" pitchFamily="18" charset="0"/>
            </a:endParaRPr>
          </a:p>
          <a:p>
            <a:pPr eaLnBrk="1" hangingPunct="1">
              <a:buFontTx/>
              <a:buNone/>
            </a:pPr>
            <a:r>
              <a:rPr lang="de-DE" altLang="de-DE" b="1" u="sng" dirty="0">
                <a:latin typeface="Arial" pitchFamily="34" charset="0"/>
                <a:cs typeface="Times New Roman" pitchFamily="18" charset="0"/>
              </a:rPr>
              <a:t>Eintragung ins Handelsregister:</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Notarieller Antrag ans Registergericht</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Eintragung ins Handelsregister</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t>
            </a:r>
            <a:r>
              <a:rPr lang="de-DE" altLang="de-DE" b="1" dirty="0">
                <a:latin typeface="Arial" pitchFamily="34" charset="0"/>
                <a:cs typeface="Times New Roman" pitchFamily="18" charset="0"/>
              </a:rPr>
              <a:t>=&gt;</a:t>
            </a:r>
            <a:r>
              <a:rPr lang="de-DE" altLang="de-DE" dirty="0">
                <a:latin typeface="Arial" pitchFamily="34" charset="0"/>
                <a:cs typeface="Times New Roman" pitchFamily="18" charset="0"/>
              </a:rPr>
              <a:t> doppelte Buchführungspflicht</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Geschäftsführervertrag (abhängig von der Rechtsform)</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Gesellschaftervertrag (abhängig von der Rechtsform)</a:t>
            </a:r>
            <a:r>
              <a:rPr lang="de-DE" altLang="de-DE" dirty="0">
                <a:latin typeface="Arial" pitchFamily="34" charset="0"/>
              </a:rPr>
              <a:t> </a:t>
            </a:r>
          </a:p>
        </p:txBody>
      </p:sp>
      <p:sp>
        <p:nvSpPr>
          <p:cNvPr id="6" name="Titel 6">
            <a:extLst>
              <a:ext uri="{FF2B5EF4-FFF2-40B4-BE49-F238E27FC236}">
                <a16:creationId xmlns:a16="http://schemas.microsoft.com/office/drawing/2014/main" id="{209EE862-13C6-4AA0-8F5F-B8CD9356B2C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III.2 Anmeldung</a:t>
            </a:r>
          </a:p>
        </p:txBody>
      </p:sp>
    </p:spTree>
    <p:extLst>
      <p:ext uri="{BB962C8B-B14F-4D97-AF65-F5344CB8AC3E}">
        <p14:creationId xmlns:p14="http://schemas.microsoft.com/office/powerpoint/2010/main" val="3921391570"/>
      </p:ext>
    </p:extLst>
  </p:cSld>
  <p:clrMapOvr>
    <a:masterClrMapping/>
  </p:clrMapOvr>
  <p:transition>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2AAFBA5-394D-4D75-B5FA-678497BF550E}"/>
              </a:ext>
            </a:extLst>
          </p:cNvPr>
          <p:cNvSpPr>
            <a:spLocks noGrp="1"/>
          </p:cNvSpPr>
          <p:nvPr>
            <p:ph type="body" idx="10"/>
          </p:nvPr>
        </p:nvSpPr>
        <p:spPr/>
        <p:txBody>
          <a:bodyPr/>
          <a:lstStyle/>
          <a:p>
            <a:r>
              <a:rPr lang="de-DE" dirty="0"/>
              <a:t>Durch die Gewerbeanmeldung werden informiert:</a:t>
            </a:r>
          </a:p>
        </p:txBody>
      </p:sp>
      <p:sp>
        <p:nvSpPr>
          <p:cNvPr id="6" name="Fußzeilenplatzhalter 1">
            <a:extLst>
              <a:ext uri="{FF2B5EF4-FFF2-40B4-BE49-F238E27FC236}">
                <a16:creationId xmlns:a16="http://schemas.microsoft.com/office/drawing/2014/main" id="{5F701666-3A98-42EB-A0F4-797FB2C523A4}"/>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Nebenerwerb </a:t>
            </a:r>
          </a:p>
        </p:txBody>
      </p:sp>
      <p:sp>
        <p:nvSpPr>
          <p:cNvPr id="7" name="Foliennummernplatzhalter 3">
            <a:extLst>
              <a:ext uri="{FF2B5EF4-FFF2-40B4-BE49-F238E27FC236}">
                <a16:creationId xmlns:a16="http://schemas.microsoft.com/office/drawing/2014/main" id="{854D00E9-EF60-49DF-9230-1F0074BD273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latin typeface="Calibri" panose="020F0502020204030204" pitchFamily="34" charset="0"/>
                <a:cs typeface="Calibri" panose="020F0502020204030204" pitchFamily="34" charset="0"/>
              </a:rPr>
              <a:pPr algn="r"/>
              <a:t>39</a:t>
            </a:fld>
            <a:endParaRPr lang="de-DE" sz="900" dirty="0">
              <a:latin typeface="Calibri" panose="020F0502020204030204" pitchFamily="34" charset="0"/>
              <a:cs typeface="Calibri" panose="020F0502020204030204" pitchFamily="34" charset="0"/>
            </a:endParaRPr>
          </a:p>
        </p:txBody>
      </p:sp>
      <p:sp>
        <p:nvSpPr>
          <p:cNvPr id="13" name="Inhaltsplatzhalter 2">
            <a:extLst>
              <a:ext uri="{FF2B5EF4-FFF2-40B4-BE49-F238E27FC236}">
                <a16:creationId xmlns:a16="http://schemas.microsoft.com/office/drawing/2014/main" id="{3BC59A57-2436-4E10-BAFD-E443135D9DE9}"/>
              </a:ext>
            </a:extLst>
          </p:cNvPr>
          <p:cNvSpPr>
            <a:spLocks noGrp="1"/>
          </p:cNvSpPr>
          <p:nvPr>
            <p:ph sz="half" idx="1"/>
          </p:nvPr>
        </p:nvSpPr>
        <p:spPr>
          <a:xfrm>
            <a:off x="457200" y="1890431"/>
            <a:ext cx="5194920" cy="4525963"/>
          </a:xfrm>
        </p:spPr>
        <p:txBody>
          <a:bodyPr/>
          <a:lstStyle/>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Bayerisches Statistisches Landesamt</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Finanzamt (Gewerbesteuernummer, </a:t>
            </a:r>
            <a:r>
              <a:rPr lang="de-DE" altLang="de-DE" sz="1600" dirty="0" err="1">
                <a:latin typeface="Arial" pitchFamily="34" charset="0"/>
                <a:cs typeface="Times New Roman" pitchFamily="18" charset="0"/>
              </a:rPr>
              <a:t>USt</a:t>
            </a:r>
            <a:r>
              <a:rPr lang="de-DE" altLang="de-DE" sz="1600" dirty="0">
                <a:latin typeface="Arial" pitchFamily="34" charset="0"/>
                <a:cs typeface="Times New Roman" pitchFamily="18" charset="0"/>
              </a:rPr>
              <a:t>-ID)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Gewerbeaufsichtsamt bei den Bezirksregierungen</a:t>
            </a:r>
          </a:p>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Industrie- und Handelskammer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Handwerkskammer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Bundesagentur für Arbeit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(AOK) wegen KV, </a:t>
            </a:r>
            <a:r>
              <a:rPr lang="de-DE" altLang="de-DE" sz="1600" dirty="0" err="1">
                <a:latin typeface="Arial" pitchFamily="34" charset="0"/>
                <a:cs typeface="Times New Roman" pitchFamily="18" charset="0"/>
              </a:rPr>
              <a:t>PfV</a:t>
            </a:r>
            <a:r>
              <a:rPr lang="de-DE" altLang="de-DE" sz="1600" dirty="0">
                <a:latin typeface="Arial" pitchFamily="34" charset="0"/>
                <a:cs typeface="Times New Roman" pitchFamily="18" charset="0"/>
              </a:rPr>
              <a:t>, RV</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Behörden der Zollverwaltung</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Deutsche Gesetzliche Unfallversicherung e.V. zur Weiterleitung an die zuständige Berufsgenossenschaft</a:t>
            </a:r>
          </a:p>
          <a:p>
            <a:pPr>
              <a:lnSpc>
                <a:spcPct val="70000"/>
              </a:lnSpc>
            </a:pPr>
            <a:endParaRPr lang="de-DE" altLang="de-DE" sz="1000" dirty="0">
              <a:latin typeface="Arial" pitchFamily="34" charset="0"/>
              <a:cs typeface="Times New Roman" pitchFamily="18" charset="0"/>
            </a:endParaRPr>
          </a:p>
          <a:p>
            <a:pPr>
              <a:lnSpc>
                <a:spcPct val="70000"/>
              </a:lnSpc>
            </a:pPr>
            <a:r>
              <a:rPr lang="de-DE" sz="1600" dirty="0"/>
              <a:t>Bayerisches Landesamt für Gesundheit und Lebensmittelsicherheit</a:t>
            </a:r>
          </a:p>
          <a:p>
            <a:endParaRPr lang="de-DE" dirty="0"/>
          </a:p>
        </p:txBody>
      </p:sp>
      <p:sp>
        <p:nvSpPr>
          <p:cNvPr id="14" name="Inhaltsplatzhalter 3">
            <a:extLst>
              <a:ext uri="{FF2B5EF4-FFF2-40B4-BE49-F238E27FC236}">
                <a16:creationId xmlns:a16="http://schemas.microsoft.com/office/drawing/2014/main" id="{5192D7A3-DCF5-487A-AB71-5BF19CAFEDFB}"/>
              </a:ext>
            </a:extLst>
          </p:cNvPr>
          <p:cNvSpPr>
            <a:spLocks noGrp="1"/>
          </p:cNvSpPr>
          <p:nvPr>
            <p:ph sz="half" idx="2"/>
          </p:nvPr>
        </p:nvSpPr>
        <p:spPr>
          <a:xfrm>
            <a:off x="5576118" y="1890431"/>
            <a:ext cx="3100338" cy="4525963"/>
          </a:xfrm>
        </p:spPr>
        <p:txBody>
          <a:bodyPr/>
          <a:lstStyle/>
          <a:p>
            <a:pPr>
              <a:lnSpc>
                <a:spcPct val="90000"/>
              </a:lnSpc>
            </a:pPr>
            <a:endParaRPr lang="de-DE" altLang="de-DE" sz="900" dirty="0"/>
          </a:p>
          <a:p>
            <a:pPr>
              <a:lnSpc>
                <a:spcPct val="90000"/>
              </a:lnSpc>
            </a:pPr>
            <a:r>
              <a:rPr lang="de-DE" altLang="de-DE" sz="1600" dirty="0"/>
              <a:t>auch freier Beruf </a:t>
            </a:r>
          </a:p>
          <a:p>
            <a:pPr>
              <a:lnSpc>
                <a:spcPct val="90000"/>
              </a:lnSpc>
            </a:pPr>
            <a:endParaRPr lang="de-DE" altLang="de-DE" sz="1000" dirty="0"/>
          </a:p>
          <a:p>
            <a:pPr>
              <a:lnSpc>
                <a:spcPct val="90000"/>
              </a:lnSpc>
            </a:pPr>
            <a:r>
              <a:rPr lang="de-DE" altLang="de-DE" sz="1600" dirty="0" err="1"/>
              <a:t>el</a:t>
            </a:r>
            <a:r>
              <a:rPr lang="de-DE" altLang="de-DE" sz="1600" dirty="0"/>
              <a:t>. „Elster“ auch im freien Beruf</a:t>
            </a:r>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br>
              <a:rPr lang="de-DE" altLang="de-DE" sz="500" dirty="0"/>
            </a:br>
            <a:br>
              <a:rPr lang="de-DE" altLang="de-DE" sz="500" dirty="0"/>
            </a:br>
            <a:r>
              <a:rPr lang="de-DE" altLang="de-DE" sz="1600" dirty="0"/>
              <a:t>auch im freien Beruf</a:t>
            </a:r>
          </a:p>
          <a:p>
            <a:pPr>
              <a:lnSpc>
                <a:spcPct val="90000"/>
              </a:lnSpc>
            </a:pPr>
            <a:endParaRPr lang="de-DE" altLang="de-DE" sz="8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endParaRPr lang="de-DE" altLang="de-DE" sz="500" dirty="0"/>
          </a:p>
          <a:p>
            <a:pPr>
              <a:lnSpc>
                <a:spcPct val="70000"/>
              </a:lnSpc>
            </a:pPr>
            <a:endParaRPr lang="de-DE" altLang="de-DE" sz="500" dirty="0"/>
          </a:p>
          <a:p>
            <a:pPr>
              <a:lnSpc>
                <a:spcPct val="70000"/>
              </a:lnSpc>
            </a:pPr>
            <a:r>
              <a:rPr lang="de-DE" altLang="de-DE" sz="1600" dirty="0"/>
              <a:t>evtl. auch im freien Beruf</a:t>
            </a:r>
          </a:p>
          <a:p>
            <a:endParaRPr lang="de-DE" dirty="0"/>
          </a:p>
        </p:txBody>
      </p:sp>
      <p:sp>
        <p:nvSpPr>
          <p:cNvPr id="8" name="Titel 6">
            <a:extLst>
              <a:ext uri="{FF2B5EF4-FFF2-40B4-BE49-F238E27FC236}">
                <a16:creationId xmlns:a16="http://schemas.microsoft.com/office/drawing/2014/main" id="{1BFDA015-7447-4676-9836-BC75C394779F}"/>
              </a:ext>
            </a:extLst>
          </p:cNvPr>
          <p:cNvSpPr>
            <a:spLocks noGrp="1"/>
          </p:cNvSpPr>
          <p:nvPr>
            <p:ph type="title"/>
          </p:nvPr>
        </p:nvSpPr>
        <p:spPr>
          <a:xfrm>
            <a:off x="457200" y="290280"/>
            <a:ext cx="7007797" cy="582380"/>
          </a:xfrm>
        </p:spPr>
        <p:txBody>
          <a:bodyPr/>
          <a:lstStyle/>
          <a:p>
            <a:r>
              <a:rPr lang="de-DE" sz="1600" dirty="0"/>
              <a:t>III.2 Anmeldung</a:t>
            </a:r>
          </a:p>
        </p:txBody>
      </p:sp>
    </p:spTree>
    <p:extLst>
      <p:ext uri="{BB962C8B-B14F-4D97-AF65-F5344CB8AC3E}">
        <p14:creationId xmlns:p14="http://schemas.microsoft.com/office/powerpoint/2010/main" val="395412541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4</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Nebenerwerb</a:t>
            </a: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a:t>
            </a:r>
          </a:p>
        </p:txBody>
      </p:sp>
      <p:graphicFrame>
        <p:nvGraphicFramePr>
          <p:cNvPr id="7" name="Objekt 6">
            <a:extLst>
              <a:ext uri="{FF2B5EF4-FFF2-40B4-BE49-F238E27FC236}">
                <a16:creationId xmlns:a16="http://schemas.microsoft.com/office/drawing/2014/main" id="{ABDA52D7-FDFA-439E-9FEE-CF72EE5D5142}"/>
              </a:ext>
            </a:extLst>
          </p:cNvPr>
          <p:cNvGraphicFramePr>
            <a:graphicFrameLocks noChangeAspect="1"/>
          </p:cNvGraphicFramePr>
          <p:nvPr/>
        </p:nvGraphicFramePr>
        <p:xfrm>
          <a:off x="1905000" y="1752600"/>
          <a:ext cx="4686300" cy="3810000"/>
        </p:xfrm>
        <a:graphic>
          <a:graphicData uri="http://schemas.openxmlformats.org/presentationml/2006/ole">
            <mc:AlternateContent xmlns:mc="http://schemas.openxmlformats.org/markup-compatibility/2006">
              <mc:Choice xmlns:v="urn:schemas-microsoft-com:vml" Requires="v">
                <p:oleObj name="Bild" r:id="rId2" imgW="4686300" imgH="7200900" progId="Word.Picture.8">
                  <p:embed/>
                </p:oleObj>
              </mc:Choice>
              <mc:Fallback>
                <p:oleObj name="Bild" r:id="rId2" imgW="4686300" imgH="7200900" progId="Word.Picture.8">
                  <p:embed/>
                  <p:pic>
                    <p:nvPicPr>
                      <p:cNvPr id="7" name="Objekt 6"/>
                      <p:cNvPicPr>
                        <a:picLocks noChangeAspect="1" noChangeArrowheads="1"/>
                      </p:cNvPicPr>
                      <p:nvPr/>
                    </p:nvPicPr>
                    <p:blipFill>
                      <a:blip r:embed="rId3">
                        <a:extLst>
                          <a:ext uri="{28A0092B-C50C-407E-A947-70E740481C1C}">
                            <a14:useLocalDpi xmlns:a14="http://schemas.microsoft.com/office/drawing/2010/main" val="0"/>
                          </a:ext>
                        </a:extLst>
                      </a:blip>
                      <a:srcRect t="48914" r="807" b="-2718"/>
                      <a:stretch>
                        <a:fillRect/>
                      </a:stretch>
                    </p:blipFill>
                    <p:spPr bwMode="auto">
                      <a:xfrm>
                        <a:off x="1905000" y="1752600"/>
                        <a:ext cx="46863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85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Steuern für den Unternehmer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40</a:t>
            </a:fld>
            <a:endParaRPr lang="de-DE" dirty="0"/>
          </a:p>
        </p:txBody>
      </p:sp>
      <p:sp>
        <p:nvSpPr>
          <p:cNvPr id="7" name="Rechteck 6">
            <a:extLst>
              <a:ext uri="{FF2B5EF4-FFF2-40B4-BE49-F238E27FC236}">
                <a16:creationId xmlns:a16="http://schemas.microsoft.com/office/drawing/2014/main" id="{A1DD2587-019E-494E-B371-4D99AE73060D}"/>
              </a:ext>
            </a:extLst>
          </p:cNvPr>
          <p:cNvSpPr/>
          <p:nvPr/>
        </p:nvSpPr>
        <p:spPr>
          <a:xfrm>
            <a:off x="438826" y="1884139"/>
            <a:ext cx="8235949" cy="2862322"/>
          </a:xfrm>
          <a:prstGeom prst="rect">
            <a:avLst/>
          </a:prstGeom>
        </p:spPr>
        <p:txBody>
          <a:bodyPr wrap="square">
            <a:spAutoFit/>
          </a:bodyPr>
          <a:lstStyle/>
          <a:p>
            <a:pPr eaLnBrk="1" hangingPunct="1"/>
            <a:endParaRPr lang="de-DE" altLang="de-DE" b="1" dirty="0">
              <a:latin typeface="Arial" pitchFamily="34" charset="0"/>
            </a:endParaRPr>
          </a:p>
          <a:p>
            <a:pPr eaLnBrk="1" hangingPunct="1"/>
            <a:r>
              <a:rPr lang="de-DE" altLang="de-DE" b="1" dirty="0">
                <a:latin typeface="Arial" pitchFamily="34" charset="0"/>
              </a:rPr>
              <a:t>Umsatzsteuer</a:t>
            </a:r>
            <a:br>
              <a:rPr lang="de-DE" altLang="de-DE" b="1" dirty="0">
                <a:solidFill>
                  <a:srgbClr val="92D050"/>
                </a:solidFill>
                <a:latin typeface="Arial" pitchFamily="34" charset="0"/>
              </a:rPr>
            </a:br>
            <a:br>
              <a:rPr lang="de-DE" altLang="de-DE" b="1" dirty="0">
                <a:solidFill>
                  <a:srgbClr val="92D050"/>
                </a:solidFill>
                <a:latin typeface="Arial" pitchFamily="34" charset="0"/>
              </a:rPr>
            </a:br>
            <a:endParaRPr lang="de-DE" altLang="de-DE" dirty="0">
              <a:solidFill>
                <a:srgbClr val="92D050"/>
              </a:solidFill>
              <a:latin typeface="Arial" pitchFamily="34" charset="0"/>
            </a:endParaRPr>
          </a:p>
          <a:p>
            <a:pPr eaLnBrk="1" hangingPunct="1"/>
            <a:r>
              <a:rPr lang="de-DE" altLang="de-DE" b="1" dirty="0">
                <a:latin typeface="Arial" pitchFamily="34" charset="0"/>
              </a:rPr>
              <a:t>Einkommen- und Körperschaftssteuer </a:t>
            </a:r>
          </a:p>
          <a:p>
            <a:pPr eaLnBrk="1" hangingPunct="1">
              <a:buFontTx/>
              <a:buNone/>
            </a:pPr>
            <a:r>
              <a:rPr lang="de-DE" altLang="de-DE" dirty="0">
                <a:latin typeface="Arial" pitchFamily="34" charset="0"/>
              </a:rPr>
              <a:t>(Personengesellschaft / Kapitalgesellschaft)</a:t>
            </a:r>
            <a:br>
              <a:rPr lang="de-DE" altLang="de-DE" dirty="0">
                <a:latin typeface="Arial" pitchFamily="34" charset="0"/>
              </a:rPr>
            </a:br>
            <a:br>
              <a:rPr lang="de-DE" altLang="de-DE" dirty="0">
                <a:latin typeface="Arial" pitchFamily="34" charset="0"/>
              </a:rPr>
            </a:br>
            <a:endParaRPr lang="de-DE" altLang="de-DE" dirty="0">
              <a:latin typeface="Arial" pitchFamily="34" charset="0"/>
            </a:endParaRPr>
          </a:p>
          <a:p>
            <a:pPr eaLnBrk="1" hangingPunct="1"/>
            <a:r>
              <a:rPr lang="de-DE" altLang="de-DE" b="1" dirty="0">
                <a:latin typeface="Arial" pitchFamily="34" charset="0"/>
              </a:rPr>
              <a:t>Gewerbesteuer</a:t>
            </a:r>
            <a:r>
              <a:rPr lang="de-DE" altLang="de-DE" b="1" dirty="0">
                <a:solidFill>
                  <a:srgbClr val="92D050"/>
                </a:solidFill>
                <a:latin typeface="Arial" pitchFamily="34" charset="0"/>
              </a:rPr>
              <a:t> </a:t>
            </a:r>
          </a:p>
          <a:p>
            <a:pPr eaLnBrk="1" hangingPunct="1">
              <a:buFontTx/>
              <a:buNone/>
            </a:pPr>
            <a:r>
              <a:rPr lang="de-DE" altLang="de-DE" dirty="0">
                <a:latin typeface="Arial" pitchFamily="34" charset="0"/>
              </a:rPr>
              <a:t>(Unterschiede bei Personengesellschaft, Kapitalgesellschaft)</a:t>
            </a:r>
          </a:p>
        </p:txBody>
      </p:sp>
      <p:sp>
        <p:nvSpPr>
          <p:cNvPr id="6" name="Titel 6">
            <a:extLst>
              <a:ext uri="{FF2B5EF4-FFF2-40B4-BE49-F238E27FC236}">
                <a16:creationId xmlns:a16="http://schemas.microsoft.com/office/drawing/2014/main" id="{0A9155B1-E73F-4B7E-B5E1-8FFA016B300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III.3 Steuern</a:t>
            </a:r>
          </a:p>
        </p:txBody>
      </p:sp>
    </p:spTree>
    <p:extLst>
      <p:ext uri="{BB962C8B-B14F-4D97-AF65-F5344CB8AC3E}">
        <p14:creationId xmlns:p14="http://schemas.microsoft.com/office/powerpoint/2010/main" val="4114348106"/>
      </p:ext>
    </p:extLst>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Versicherungen für den Unternehmer, z. B.</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41</a:t>
            </a:fld>
            <a:endParaRPr lang="de-DE" dirty="0"/>
          </a:p>
        </p:txBody>
      </p:sp>
      <p:sp>
        <p:nvSpPr>
          <p:cNvPr id="6" name="Rechteck 5">
            <a:extLst>
              <a:ext uri="{FF2B5EF4-FFF2-40B4-BE49-F238E27FC236}">
                <a16:creationId xmlns:a16="http://schemas.microsoft.com/office/drawing/2014/main" id="{057D2FC3-68E5-4113-AF62-0F811C9B9F42}"/>
              </a:ext>
            </a:extLst>
          </p:cNvPr>
          <p:cNvSpPr/>
          <p:nvPr/>
        </p:nvSpPr>
        <p:spPr>
          <a:xfrm>
            <a:off x="445126" y="1884139"/>
            <a:ext cx="8235323" cy="4081117"/>
          </a:xfrm>
          <a:prstGeom prst="rect">
            <a:avLst/>
          </a:prstGeom>
        </p:spPr>
        <p:txBody>
          <a:bodyPr wrap="square">
            <a:spAutoFit/>
          </a:bodyPr>
          <a:lstStyle/>
          <a:p>
            <a:pPr eaLnBrk="1" hangingPunct="1">
              <a:lnSpc>
                <a:spcPct val="90000"/>
              </a:lnSpc>
              <a:buFontTx/>
              <a:buNone/>
            </a:pPr>
            <a:endParaRPr lang="de-DE" altLang="de-DE" b="1" i="1" u="sng" dirty="0">
              <a:latin typeface="Arial" pitchFamily="34" charset="0"/>
            </a:endParaRPr>
          </a:p>
          <a:p>
            <a:pPr eaLnBrk="1" hangingPunct="1">
              <a:lnSpc>
                <a:spcPct val="90000"/>
              </a:lnSpc>
              <a:buFontTx/>
              <a:buNone/>
            </a:pPr>
            <a:r>
              <a:rPr lang="de-DE" altLang="de-DE" i="1" u="sng" dirty="0">
                <a:latin typeface="Arial" pitchFamily="34" charset="0"/>
              </a:rPr>
              <a:t>Sachversicherungen</a:t>
            </a:r>
            <a:endParaRPr lang="de-DE" altLang="de-DE" u="sng" dirty="0">
              <a:latin typeface="Arial" pitchFamily="34" charset="0"/>
            </a:endParaRP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pPr>
            <a:r>
              <a:rPr lang="de-DE" altLang="de-DE" dirty="0">
                <a:latin typeface="Arial" pitchFamily="34" charset="0"/>
              </a:rPr>
              <a:t>Feuerversicherung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Einbruchdiebstahlversicherung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Versicherung gegen Leitungswasserschäden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Glasversicherung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Transportversicherung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i="1" u="sng" dirty="0">
                <a:latin typeface="Arial" pitchFamily="34" charset="0"/>
              </a:rPr>
              <a:t>Vermögensversicherung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dirty="0">
                <a:latin typeface="Arial" pitchFamily="34" charset="0"/>
                <a:cs typeface="Times New Roman" pitchFamily="18" charset="0"/>
              </a:rPr>
              <a:t> Betriebshaftpflichtversicherung</a:t>
            </a:r>
            <a:r>
              <a:rPr lang="de-DE" altLang="de-DE" sz="1000" dirty="0">
                <a:latin typeface="Arial" pitchFamily="34" charset="0"/>
              </a:rPr>
              <a:t> </a:t>
            </a:r>
            <a:endParaRPr lang="de-DE" dirty="0"/>
          </a:p>
        </p:txBody>
      </p:sp>
      <p:sp>
        <p:nvSpPr>
          <p:cNvPr id="7" name="Titel 6">
            <a:extLst>
              <a:ext uri="{FF2B5EF4-FFF2-40B4-BE49-F238E27FC236}">
                <a16:creationId xmlns:a16="http://schemas.microsoft.com/office/drawing/2014/main" id="{442A3C18-5DF3-41E2-8C61-BB4A0CB084C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III.4 Versicherungen</a:t>
            </a:r>
          </a:p>
        </p:txBody>
      </p:sp>
    </p:spTree>
    <p:extLst>
      <p:ext uri="{BB962C8B-B14F-4D97-AF65-F5344CB8AC3E}">
        <p14:creationId xmlns:p14="http://schemas.microsoft.com/office/powerpoint/2010/main" val="3847579410"/>
      </p:ext>
    </p:extLst>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Wichtig: Rücklagenbildung!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42</a:t>
            </a:fld>
            <a:endParaRPr lang="de-DE" dirty="0"/>
          </a:p>
        </p:txBody>
      </p:sp>
      <p:sp>
        <p:nvSpPr>
          <p:cNvPr id="5" name="Rechteck 4">
            <a:extLst>
              <a:ext uri="{FF2B5EF4-FFF2-40B4-BE49-F238E27FC236}">
                <a16:creationId xmlns:a16="http://schemas.microsoft.com/office/drawing/2014/main" id="{C2FBE255-A85E-4624-9C35-7BEF13E74E4A}"/>
              </a:ext>
            </a:extLst>
          </p:cNvPr>
          <p:cNvSpPr/>
          <p:nvPr/>
        </p:nvSpPr>
        <p:spPr>
          <a:xfrm>
            <a:off x="444500" y="1884139"/>
            <a:ext cx="8235950" cy="4247317"/>
          </a:xfrm>
          <a:prstGeom prst="rect">
            <a:avLst/>
          </a:prstGeom>
        </p:spPr>
        <p:txBody>
          <a:bodyPr wrap="square">
            <a:spAutoFit/>
          </a:bodyPr>
          <a:lstStyle/>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Puffer für die laufenden Kosten (2 - 3 x die mtl. Ausgaben)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Urlaub, Krankheit und unvorhergesehene Ereignisse</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Steuer(nach)</a:t>
            </a:r>
            <a:r>
              <a:rPr lang="de-DE" altLang="de-DE" dirty="0" err="1">
                <a:latin typeface="Arial" pitchFamily="34" charset="0"/>
              </a:rPr>
              <a:t>zahlung</a:t>
            </a:r>
            <a:r>
              <a:rPr lang="de-DE" altLang="de-DE" dirty="0">
                <a:latin typeface="Arial" pitchFamily="34" charset="0"/>
              </a:rPr>
              <a:t>(en)</a:t>
            </a:r>
            <a:br>
              <a:rPr lang="de-DE" altLang="de-DE" dirty="0">
                <a:latin typeface="Arial" pitchFamily="34" charset="0"/>
              </a:rPr>
            </a:br>
            <a:r>
              <a:rPr lang="de-DE" altLang="de-DE" dirty="0">
                <a:latin typeface="Arial" pitchFamily="34" charset="0"/>
                <a:cs typeface="Times New Roman" pitchFamily="18" charset="0"/>
              </a:rPr>
              <a:t> </a:t>
            </a: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buFontTx/>
              <a:buNone/>
            </a:pPr>
            <a:r>
              <a:rPr lang="de-DE" altLang="de-DE" dirty="0">
                <a:latin typeface="Arial" pitchFamily="34" charset="0"/>
                <a:cs typeface="Times New Roman" pitchFamily="18" charset="0"/>
              </a:rPr>
              <a:t>Evtl. Einbeziehung eines Steuerberaters für die: </a:t>
            </a:r>
          </a:p>
          <a:p>
            <a:pPr eaLnBrk="1" hangingPunct="1">
              <a:lnSpc>
                <a:spcPct val="90000"/>
              </a:lnSpc>
              <a:spcBef>
                <a:spcPct val="50000"/>
              </a:spcBef>
            </a:pPr>
            <a:r>
              <a:rPr lang="de-DE" altLang="de-DE" dirty="0">
                <a:latin typeface="Arial" pitchFamily="34" charset="0"/>
              </a:rPr>
              <a:t>Buchführung</a:t>
            </a:r>
          </a:p>
          <a:p>
            <a:pPr eaLnBrk="1" hangingPunct="1">
              <a:lnSpc>
                <a:spcPct val="90000"/>
              </a:lnSpc>
              <a:spcBef>
                <a:spcPct val="50000"/>
              </a:spcBef>
            </a:pPr>
            <a:r>
              <a:rPr lang="de-DE" altLang="de-DE" dirty="0">
                <a:latin typeface="Arial" pitchFamily="34" charset="0"/>
              </a:rPr>
              <a:t>Lohn- und Gehaltsbuchhaltung</a:t>
            </a:r>
          </a:p>
          <a:p>
            <a:pPr eaLnBrk="1" hangingPunct="1">
              <a:lnSpc>
                <a:spcPct val="90000"/>
              </a:lnSpc>
              <a:spcBef>
                <a:spcPct val="50000"/>
              </a:spcBef>
            </a:pPr>
            <a:r>
              <a:rPr lang="de-DE" altLang="de-DE" dirty="0">
                <a:latin typeface="Arial" pitchFamily="34" charset="0"/>
                <a:cs typeface="Times New Roman" pitchFamily="18" charset="0"/>
              </a:rPr>
              <a:t>Steuerliche Beratung (Abschreibung </a:t>
            </a:r>
            <a:r>
              <a:rPr lang="de-DE" altLang="de-DE" dirty="0" err="1">
                <a:latin typeface="Arial" pitchFamily="34" charset="0"/>
                <a:cs typeface="Times New Roman" pitchFamily="18" charset="0"/>
              </a:rPr>
              <a:t>udgl</a:t>
            </a:r>
            <a:r>
              <a:rPr lang="de-DE" altLang="de-DE" dirty="0">
                <a:latin typeface="Arial" pitchFamily="34" charset="0"/>
                <a:cs typeface="Times New Roman" pitchFamily="18" charset="0"/>
              </a:rPr>
              <a:t>.)</a:t>
            </a:r>
            <a:r>
              <a:rPr lang="de-DE" altLang="de-DE" dirty="0">
                <a:latin typeface="Arial" pitchFamily="34" charset="0"/>
              </a:rPr>
              <a:t> </a:t>
            </a:r>
            <a:endParaRPr lang="de-DE" dirty="0"/>
          </a:p>
        </p:txBody>
      </p:sp>
      <p:sp>
        <p:nvSpPr>
          <p:cNvPr id="6" name="Titel 6">
            <a:extLst>
              <a:ext uri="{FF2B5EF4-FFF2-40B4-BE49-F238E27FC236}">
                <a16:creationId xmlns:a16="http://schemas.microsoft.com/office/drawing/2014/main" id="{E3747572-0530-49FE-9BAF-52DAB1C541F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III.5 Rücklagen</a:t>
            </a:r>
          </a:p>
        </p:txBody>
      </p:sp>
    </p:spTree>
    <p:extLst>
      <p:ext uri="{BB962C8B-B14F-4D97-AF65-F5344CB8AC3E}">
        <p14:creationId xmlns:p14="http://schemas.microsoft.com/office/powerpoint/2010/main" val="1644730789"/>
      </p:ext>
    </p:extLst>
  </p:cSld>
  <p:clrMapOvr>
    <a:masterClrMapping/>
  </p:clrMapOvr>
  <p:transition>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43</a:t>
            </a:fld>
            <a:endParaRPr lang="de-DE" dirty="0"/>
          </a:p>
        </p:txBody>
      </p:sp>
      <p:sp>
        <p:nvSpPr>
          <p:cNvPr id="8" name="Rechteck 7">
            <a:extLst>
              <a:ext uri="{FF2B5EF4-FFF2-40B4-BE49-F238E27FC236}">
                <a16:creationId xmlns:a16="http://schemas.microsoft.com/office/drawing/2014/main" id="{71B840F8-CDD4-45BF-8EED-4F47FB229E04}"/>
              </a:ext>
            </a:extLst>
          </p:cNvPr>
          <p:cNvSpPr/>
          <p:nvPr/>
        </p:nvSpPr>
        <p:spPr>
          <a:xfrm>
            <a:off x="444499" y="1884139"/>
            <a:ext cx="8044601" cy="3582519"/>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      Geschäftsidee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2.      Persönliche Voraussetzungen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3.      Markteinschätzung</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4.      Wettbewerbssituation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5.      Produktions- / Dienstleistungsfaktoren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6.      Standortwahl</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7.	Zukunftsaussichten</a:t>
            </a:r>
            <a:endParaRPr lang="de-DE" dirty="0"/>
          </a:p>
        </p:txBody>
      </p:sp>
      <p:sp>
        <p:nvSpPr>
          <p:cNvPr id="7" name="Titel 6">
            <a:extLst>
              <a:ext uri="{FF2B5EF4-FFF2-40B4-BE49-F238E27FC236}">
                <a16:creationId xmlns:a16="http://schemas.microsoft.com/office/drawing/2014/main" id="{46B46F81-EBDE-44D0-990D-FDB93AEDE16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4064641177"/>
      </p:ext>
    </p:extLst>
  </p:cSld>
  <p:clrMapOvr>
    <a:masterClrMapping/>
  </p:clrMapOvr>
  <p:transition>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44</a:t>
            </a:fld>
            <a:endParaRPr lang="de-DE" dirty="0"/>
          </a:p>
        </p:txBody>
      </p:sp>
      <p:sp>
        <p:nvSpPr>
          <p:cNvPr id="5" name="Rechteck 4">
            <a:extLst>
              <a:ext uri="{FF2B5EF4-FFF2-40B4-BE49-F238E27FC236}">
                <a16:creationId xmlns:a16="http://schemas.microsoft.com/office/drawing/2014/main" id="{A748EDA3-A1F9-4CFF-AB44-A710134B6D02}"/>
              </a:ext>
            </a:extLst>
          </p:cNvPr>
          <p:cNvSpPr/>
          <p:nvPr/>
        </p:nvSpPr>
        <p:spPr>
          <a:xfrm>
            <a:off x="463549" y="1884139"/>
            <a:ext cx="8025551" cy="4081117"/>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8. 	Weitere wichtige Aspekte, wie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Rechtsform</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Genehmigungen</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Fläche / Räume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Versicherungen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9.      Investitionsplan (Sach- und Betriebsmittel)</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10.      Rentabilitätsplan für drei Jahre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11.      Liquiditätsplan für die ersten 24 Monate</a:t>
            </a:r>
          </a:p>
        </p:txBody>
      </p:sp>
      <p:sp>
        <p:nvSpPr>
          <p:cNvPr id="7" name="Titel 6">
            <a:extLst>
              <a:ext uri="{FF2B5EF4-FFF2-40B4-BE49-F238E27FC236}">
                <a16:creationId xmlns:a16="http://schemas.microsoft.com/office/drawing/2014/main" id="{F2BF6A8C-D581-4F5D-96FA-EF3372925AB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385763552"/>
      </p:ext>
    </p:extLst>
  </p:cSld>
  <p:clrMapOvr>
    <a:masterClrMapping/>
  </p:clrMapOvr>
  <p:transition>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Vorteil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45</a:t>
            </a:fld>
            <a:endParaRPr lang="de-DE" dirty="0"/>
          </a:p>
        </p:txBody>
      </p:sp>
      <p:sp>
        <p:nvSpPr>
          <p:cNvPr id="5" name="Rechteck 4">
            <a:extLst>
              <a:ext uri="{FF2B5EF4-FFF2-40B4-BE49-F238E27FC236}">
                <a16:creationId xmlns:a16="http://schemas.microsoft.com/office/drawing/2014/main" id="{87F75B8F-0DC8-4AE2-A7AC-EBCE58CEF786}"/>
              </a:ext>
            </a:extLst>
          </p:cNvPr>
          <p:cNvSpPr/>
          <p:nvPr/>
        </p:nvSpPr>
        <p:spPr>
          <a:xfrm>
            <a:off x="463550" y="1884139"/>
            <a:ext cx="8216900"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gewinnen Kompetenz</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Typische Zusammenhänge und die Abhängigkeiten einzelner Positionen voneinander werden Ihnen bewusst</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erkennen besonders wichtige Details als Schlüsselpositionen Ihres wirtschaftlichen Erfolgs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Variantenvergleiche machen Sie flexibel für spätere Situationen nach Eröffnung Ihres Geschäfts.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bekommen ein Gefühl für die finanziellen Auswirkungen Ihrer Entscheidung</a:t>
            </a:r>
          </a:p>
        </p:txBody>
      </p:sp>
      <p:sp>
        <p:nvSpPr>
          <p:cNvPr id="7" name="Titel 6">
            <a:extLst>
              <a:ext uri="{FF2B5EF4-FFF2-40B4-BE49-F238E27FC236}">
                <a16:creationId xmlns:a16="http://schemas.microsoft.com/office/drawing/2014/main" id="{A6308250-7F5B-4017-B506-3925D65F9209}"/>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1909108578"/>
      </p:ext>
    </p:extLst>
  </p:cSld>
  <p:clrMapOvr>
    <a:masterClrMapping/>
  </p:clrMapOvr>
  <p:transition>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46</a:t>
            </a:fld>
            <a:endParaRPr lang="de-DE" dirty="0"/>
          </a:p>
        </p:txBody>
      </p:sp>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1169183201"/>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6">
            <a:extLst>
              <a:ext uri="{FF2B5EF4-FFF2-40B4-BE49-F238E27FC236}">
                <a16:creationId xmlns:a16="http://schemas.microsoft.com/office/drawing/2014/main" id="{541CF6C2-85B8-4030-B089-FAD2E1A01CF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 Förderung</a:t>
            </a:r>
          </a:p>
        </p:txBody>
      </p:sp>
    </p:spTree>
    <p:extLst>
      <p:ext uri="{BB962C8B-B14F-4D97-AF65-F5344CB8AC3E}">
        <p14:creationId xmlns:p14="http://schemas.microsoft.com/office/powerpoint/2010/main" val="205516376"/>
      </p:ext>
    </p:extLst>
  </p:cSld>
  <p:clrMapOvr>
    <a:masterClrMapping/>
  </p:clrMapOvr>
  <p:transition>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AVGS</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47</a:t>
            </a:fld>
            <a:endParaRPr lang="de-DE" dirty="0"/>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88332"/>
            <a:ext cx="2008582" cy="523220"/>
          </a:xfrm>
          <a:prstGeom prst="rect">
            <a:avLst/>
          </a:prstGeom>
          <a:solidFill>
            <a:srgbClr val="FFC000"/>
          </a:solidFill>
        </p:spPr>
        <p:txBody>
          <a:bodyPr wrap="square" rtlCol="0">
            <a:spAutoFit/>
          </a:bodyPr>
          <a:lstStyle/>
          <a:p>
            <a:pPr algn="ctr"/>
            <a:r>
              <a:rPr lang="de-DE" sz="1400" dirty="0">
                <a:solidFill>
                  <a:schemeClr val="bg1"/>
                </a:solidFill>
              </a:rPr>
              <a:t>Aktivierungs- und Vermittlungsgutschein</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FFC000"/>
          </a:solidFill>
        </p:spPr>
        <p:txBody>
          <a:bodyPr wrap="square" rtlCol="0">
            <a:spAutoFit/>
          </a:bodyPr>
          <a:lstStyle/>
          <a:p>
            <a:pPr algn="ctr"/>
            <a:r>
              <a:rPr lang="de-DE" dirty="0">
                <a:solidFill>
                  <a:schemeClr val="bg1"/>
                </a:solidFill>
              </a:rPr>
              <a:t>Schritte</a:t>
            </a:r>
          </a:p>
        </p:txBody>
      </p:sp>
      <p:sp>
        <p:nvSpPr>
          <p:cNvPr id="11" name="Titel 6">
            <a:extLst>
              <a:ext uri="{FF2B5EF4-FFF2-40B4-BE49-F238E27FC236}">
                <a16:creationId xmlns:a16="http://schemas.microsoft.com/office/drawing/2014/main" id="{3DFA32C0-9EF9-4B4F-B713-5A03200D191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 Förderung</a:t>
            </a:r>
          </a:p>
        </p:txBody>
      </p:sp>
      <p:pic>
        <p:nvPicPr>
          <p:cNvPr id="10" name="Grafik 9">
            <a:extLst>
              <a:ext uri="{FF2B5EF4-FFF2-40B4-BE49-F238E27FC236}">
                <a16:creationId xmlns:a16="http://schemas.microsoft.com/office/drawing/2014/main" id="{6F90AE98-FF3D-DA59-3A00-0B7F90957BBD}"/>
              </a:ext>
            </a:extLst>
          </p:cNvPr>
          <p:cNvPicPr>
            <a:picLocks noChangeAspect="1"/>
          </p:cNvPicPr>
          <p:nvPr/>
        </p:nvPicPr>
        <p:blipFill>
          <a:blip r:embed="rId2"/>
          <a:stretch>
            <a:fillRect/>
          </a:stretch>
        </p:blipFill>
        <p:spPr>
          <a:xfrm>
            <a:off x="6072510" y="1361842"/>
            <a:ext cx="2607940" cy="529373"/>
          </a:xfrm>
          <a:prstGeom prst="rect">
            <a:avLst/>
          </a:prstGeom>
        </p:spPr>
      </p:pic>
      <p:sp>
        <p:nvSpPr>
          <p:cNvPr id="12" name="Rectangle 7">
            <a:extLst>
              <a:ext uri="{FF2B5EF4-FFF2-40B4-BE49-F238E27FC236}">
                <a16:creationId xmlns:a16="http://schemas.microsoft.com/office/drawing/2014/main" id="{A4A4EF47-233D-59E7-66BD-481C6F6DEF95}"/>
              </a:ext>
            </a:extLst>
          </p:cNvPr>
          <p:cNvSpPr>
            <a:spLocks noChangeArrowheads="1"/>
          </p:cNvSpPr>
          <p:nvPr/>
        </p:nvSpPr>
        <p:spPr bwMode="auto">
          <a:xfrm>
            <a:off x="2883192" y="2089535"/>
            <a:ext cx="5803608" cy="20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600" dirty="0"/>
              <a:t> Existenzgründer, die aus der Arbeitslosigkeit heraus ein </a:t>
            </a:r>
            <a:br>
              <a:rPr lang="de-DE" altLang="de-DE" sz="1600" dirty="0"/>
            </a:br>
            <a:r>
              <a:rPr lang="de-DE" altLang="de-DE" sz="1600" dirty="0"/>
              <a:t>    Unternehmen gründen wollen</a:t>
            </a:r>
          </a:p>
          <a:p>
            <a:pPr>
              <a:buFont typeface="Wingdings" pitchFamily="2" charset="2"/>
              <a:buChar char="ý"/>
            </a:pPr>
            <a:r>
              <a:rPr lang="de-DE" altLang="de-DE" sz="1600" dirty="0"/>
              <a:t> Sozialversicherungspflichtig Beschäftigte, die von Arbeits-</a:t>
            </a:r>
            <a:br>
              <a:rPr lang="de-DE" altLang="de-DE" sz="1600" dirty="0"/>
            </a:br>
            <a:r>
              <a:rPr lang="de-DE" altLang="de-DE" sz="1600" dirty="0"/>
              <a:t>    </a:t>
            </a:r>
            <a:r>
              <a:rPr lang="de-DE" altLang="de-DE" sz="1600" dirty="0" err="1"/>
              <a:t>losigkeit</a:t>
            </a:r>
            <a:r>
              <a:rPr lang="de-DE" altLang="de-DE" sz="1600" dirty="0"/>
              <a:t> bedroht sind und sich selbständig machen wollen</a:t>
            </a:r>
          </a:p>
          <a:p>
            <a:pPr>
              <a:buFont typeface="Wingdings" pitchFamily="2" charset="2"/>
              <a:buChar char="ý"/>
            </a:pPr>
            <a:r>
              <a:rPr lang="de-DE" altLang="de-DE" sz="1600" dirty="0"/>
              <a:t> </a:t>
            </a:r>
            <a:r>
              <a:rPr lang="de-DE" altLang="de-DE" sz="1600" dirty="0" err="1"/>
              <a:t>Maßnahmedauer</a:t>
            </a:r>
            <a:r>
              <a:rPr lang="de-DE" altLang="de-DE" sz="1600" dirty="0"/>
              <a:t> je nach Umfang und individueller Termin-</a:t>
            </a:r>
            <a:br>
              <a:rPr lang="de-DE" altLang="de-DE" sz="1600" dirty="0"/>
            </a:br>
            <a:r>
              <a:rPr lang="de-DE" altLang="de-DE" sz="1600" dirty="0"/>
              <a:t>    </a:t>
            </a:r>
            <a:r>
              <a:rPr lang="de-DE" altLang="de-DE" sz="1600" dirty="0" err="1"/>
              <a:t>planung</a:t>
            </a:r>
            <a:r>
              <a:rPr lang="de-DE" altLang="de-DE" sz="1600" dirty="0"/>
              <a:t>, ca. 2 bis 8 Wochen (min. 2 Termine pro Woche)</a:t>
            </a:r>
          </a:p>
          <a:p>
            <a:pPr>
              <a:buFont typeface="Wingdings" pitchFamily="2" charset="2"/>
              <a:buChar char="ý"/>
            </a:pPr>
            <a:r>
              <a:rPr lang="de-DE" altLang="de-DE" sz="1600" dirty="0"/>
              <a:t> bis zu 100 Coaching-Einheiten á 45 Minuten</a:t>
            </a:r>
          </a:p>
          <a:p>
            <a:pPr>
              <a:buFont typeface="Wingdings" pitchFamily="2" charset="2"/>
              <a:buChar char="ý"/>
            </a:pPr>
            <a:r>
              <a:rPr lang="de-DE" altLang="de-DE" sz="1600" dirty="0"/>
              <a:t> bezuschusst zu 100 %</a:t>
            </a:r>
            <a:endParaRPr lang="de-DE" altLang="de-DE" sz="1600" b="1" dirty="0">
              <a:solidFill>
                <a:srgbClr val="CC0000"/>
              </a:solidFill>
            </a:endParaRPr>
          </a:p>
        </p:txBody>
      </p:sp>
      <p:sp>
        <p:nvSpPr>
          <p:cNvPr id="13" name="Rechteck 12">
            <a:extLst>
              <a:ext uri="{FF2B5EF4-FFF2-40B4-BE49-F238E27FC236}">
                <a16:creationId xmlns:a16="http://schemas.microsoft.com/office/drawing/2014/main" id="{CFEF1B5A-855C-5F47-8B28-21491DA6B18A}"/>
              </a:ext>
            </a:extLst>
          </p:cNvPr>
          <p:cNvSpPr/>
          <p:nvPr/>
        </p:nvSpPr>
        <p:spPr>
          <a:xfrm>
            <a:off x="2883192" y="4391019"/>
            <a:ext cx="6074946" cy="1865126"/>
          </a:xfrm>
          <a:prstGeom prst="rect">
            <a:avLst/>
          </a:prstGeom>
        </p:spPr>
        <p:txBody>
          <a:bodyPr wrap="square">
            <a:spAutoFit/>
          </a:bodyPr>
          <a:lstStyle/>
          <a:p>
            <a:pPr>
              <a:lnSpc>
                <a:spcPct val="90000"/>
              </a:lnSpc>
              <a:buFont typeface="Wingdings" pitchFamily="2" charset="2"/>
              <a:buChar char="ý"/>
            </a:pPr>
            <a:r>
              <a:rPr lang="de-DE" altLang="de-DE" sz="1600" dirty="0"/>
              <a:t> 1. </a:t>
            </a:r>
            <a:r>
              <a:rPr lang="de-DE" sz="1600" dirty="0"/>
              <a:t>Persönliches Gespräch in der Agentur für Arbeit oder im </a:t>
            </a:r>
            <a:br>
              <a:rPr lang="de-DE" sz="1600" dirty="0"/>
            </a:br>
            <a:r>
              <a:rPr lang="de-DE" sz="1600" dirty="0"/>
              <a:t>        Jobcenter</a:t>
            </a:r>
          </a:p>
          <a:p>
            <a:pPr>
              <a:lnSpc>
                <a:spcPct val="90000"/>
              </a:lnSpc>
              <a:buFont typeface="Wingdings" pitchFamily="2" charset="2"/>
              <a:buChar char="ý"/>
            </a:pPr>
            <a:r>
              <a:rPr lang="de-DE" altLang="de-DE" sz="1600" dirty="0"/>
              <a:t> 2. </a:t>
            </a:r>
            <a:r>
              <a:rPr lang="de-DE" sz="1600" dirty="0"/>
              <a:t>Erhalt Aktivierungs- und Vermittlungsgutschein</a:t>
            </a:r>
          </a:p>
          <a:p>
            <a:pPr>
              <a:lnSpc>
                <a:spcPct val="90000"/>
              </a:lnSpc>
              <a:buFont typeface="Wingdings" pitchFamily="2" charset="2"/>
              <a:buChar char="ý"/>
            </a:pPr>
            <a:r>
              <a:rPr lang="de-DE" sz="1600" dirty="0"/>
              <a:t> 3. Passende Maßnahme finden</a:t>
            </a:r>
          </a:p>
          <a:p>
            <a:pPr>
              <a:lnSpc>
                <a:spcPct val="90000"/>
              </a:lnSpc>
              <a:buFont typeface="Wingdings" pitchFamily="2" charset="2"/>
              <a:buChar char="ý"/>
            </a:pPr>
            <a:r>
              <a:rPr lang="de-DE" sz="1600" dirty="0"/>
              <a:t> 4. Kontaktaufnahme mit </a:t>
            </a:r>
            <a:r>
              <a:rPr lang="de-DE" sz="1600" dirty="0" err="1"/>
              <a:t>Maßnahmeträger</a:t>
            </a:r>
            <a:endParaRPr lang="de-DE" sz="1600" dirty="0"/>
          </a:p>
          <a:p>
            <a:pPr>
              <a:lnSpc>
                <a:spcPct val="90000"/>
              </a:lnSpc>
              <a:buFont typeface="Wingdings" pitchFamily="2" charset="2"/>
              <a:buChar char="ý"/>
            </a:pPr>
            <a:r>
              <a:rPr lang="de-DE" sz="1600" dirty="0"/>
              <a:t> 5. Bewilligung durch Agentur für Arbeit bzw. Jobcenter</a:t>
            </a:r>
          </a:p>
          <a:p>
            <a:pPr>
              <a:lnSpc>
                <a:spcPct val="90000"/>
              </a:lnSpc>
              <a:buFont typeface="Wingdings" pitchFamily="2" charset="2"/>
              <a:buChar char="ý"/>
            </a:pPr>
            <a:r>
              <a:rPr lang="de-DE" sz="1600" dirty="0"/>
              <a:t> 6. </a:t>
            </a:r>
            <a:r>
              <a:rPr lang="de-DE" sz="1600" dirty="0" err="1"/>
              <a:t>Maßnahmeteilnahme</a:t>
            </a:r>
            <a:r>
              <a:rPr lang="de-DE" sz="1600" dirty="0"/>
              <a:t> Qualifizierung</a:t>
            </a:r>
          </a:p>
          <a:p>
            <a:pPr>
              <a:lnSpc>
                <a:spcPct val="90000"/>
              </a:lnSpc>
              <a:buFont typeface="Wingdings" pitchFamily="2" charset="2"/>
              <a:buChar char="ý"/>
            </a:pPr>
            <a:r>
              <a:rPr lang="de-DE" sz="1600" dirty="0"/>
              <a:t> 7. Erhalt Teilnahme- und Qualifizierungszertifikat</a:t>
            </a:r>
            <a:endParaRPr lang="de-DE" altLang="de-DE" sz="1600" dirty="0"/>
          </a:p>
        </p:txBody>
      </p:sp>
    </p:spTree>
    <p:extLst>
      <p:ext uri="{BB962C8B-B14F-4D97-AF65-F5344CB8AC3E}">
        <p14:creationId xmlns:p14="http://schemas.microsoft.com/office/powerpoint/2010/main" val="1253214001"/>
      </p:ext>
    </p:extLst>
  </p:cSld>
  <p:clrMapOvr>
    <a:masterClrMapping/>
  </p:clrMapOvr>
  <p:transition>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Bund (01.01.2023 bis 31.12.2026)</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48</a:t>
            </a:fld>
            <a:endParaRPr lang="de-DE" dirty="0"/>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34444"/>
            <a:ext cx="2008582" cy="830997"/>
          </a:xfrm>
          <a:prstGeom prst="rect">
            <a:avLst/>
          </a:prstGeom>
          <a:solidFill>
            <a:srgbClr val="FFC000"/>
          </a:solidFill>
        </p:spPr>
        <p:txBody>
          <a:bodyPr wrap="square" rtlCol="0">
            <a:spAutoFit/>
          </a:bodyPr>
          <a:lstStyle/>
          <a:p>
            <a:pPr algn="ctr"/>
            <a:r>
              <a:rPr lang="de-DE" sz="1600" dirty="0">
                <a:solidFill>
                  <a:schemeClr val="bg1"/>
                </a:solidFill>
              </a:rPr>
              <a:t>BAFA-Förderung unternehmerischen Know-hows</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FFC000"/>
          </a:solidFill>
        </p:spPr>
        <p:txBody>
          <a:bodyPr wrap="square" rtlCol="0">
            <a:spAutoFit/>
          </a:bodyPr>
          <a:lstStyle/>
          <a:p>
            <a:pPr algn="ctr"/>
            <a:r>
              <a:rPr lang="de-DE" dirty="0">
                <a:solidFill>
                  <a:schemeClr val="bg1"/>
                </a:solidFill>
              </a:rPr>
              <a:t>Voraussetzungen</a:t>
            </a:r>
          </a:p>
        </p:txBody>
      </p:sp>
      <p:sp>
        <p:nvSpPr>
          <p:cNvPr id="13" name="Rechteck 12">
            <a:extLst>
              <a:ext uri="{FF2B5EF4-FFF2-40B4-BE49-F238E27FC236}">
                <a16:creationId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r>
              <a:rPr lang="de-DE" altLang="de-DE" sz="1600" dirty="0">
                <a:solidFill>
                  <a:prstClr val="black"/>
                </a:solidFill>
                <a:hlinkClick r:id="rId2"/>
              </a:rPr>
              <a:t>www.bafa.de</a:t>
            </a:r>
            <a:r>
              <a:rPr lang="de-DE" altLang="de-DE" sz="1600" dirty="0">
                <a:solidFill>
                  <a:prstClr val="black"/>
                </a:solidFill>
              </a:rPr>
              <a:t> </a:t>
            </a:r>
            <a:endParaRPr lang="de-DE" sz="1600" dirty="0"/>
          </a:p>
        </p:txBody>
      </p:sp>
      <p:sp>
        <p:nvSpPr>
          <p:cNvPr id="14" name="Titel 6">
            <a:extLst>
              <a:ext uri="{FF2B5EF4-FFF2-40B4-BE49-F238E27FC236}">
                <a16:creationId xmlns:a16="http://schemas.microsoft.com/office/drawing/2014/main" id="{0CC9E122-4575-4DAB-AB4B-D8AC7F6AF26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 Förderung</a:t>
            </a:r>
          </a:p>
        </p:txBody>
      </p:sp>
      <p:sp>
        <p:nvSpPr>
          <p:cNvPr id="15" name="Textfeld 14">
            <a:extLst>
              <a:ext uri="{FF2B5EF4-FFF2-40B4-BE49-F238E27FC236}">
                <a16:creationId xmlns:a16="http://schemas.microsoft.com/office/drawing/2014/main" id="{4EB62922-88A6-4B21-826A-BA2CC45B0F18}"/>
              </a:ext>
            </a:extLst>
          </p:cNvPr>
          <p:cNvSpPr txBox="1"/>
          <p:nvPr/>
        </p:nvSpPr>
        <p:spPr>
          <a:xfrm>
            <a:off x="7383160" y="856829"/>
            <a:ext cx="1493141" cy="276999"/>
          </a:xfrm>
          <a:prstGeom prst="rect">
            <a:avLst/>
          </a:prstGeom>
          <a:noFill/>
        </p:spPr>
        <p:txBody>
          <a:bodyPr wrap="square" rtlCol="0">
            <a:spAutoFit/>
          </a:bodyPr>
          <a:lstStyle/>
          <a:p>
            <a:r>
              <a:rPr lang="de-DE" sz="1200" dirty="0">
                <a:solidFill>
                  <a:schemeClr val="bg1"/>
                </a:solidFill>
              </a:rPr>
              <a:t>Berater-ID: 160980</a:t>
            </a:r>
          </a:p>
        </p:txBody>
      </p:sp>
      <p:pic>
        <p:nvPicPr>
          <p:cNvPr id="7" name="Grafik 6">
            <a:extLst>
              <a:ext uri="{FF2B5EF4-FFF2-40B4-BE49-F238E27FC236}">
                <a16:creationId xmlns:a16="http://schemas.microsoft.com/office/drawing/2014/main" id="{FD8F2A9A-7FA8-109C-6073-CD2AC6E32E6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7096" t="35622" r="14615" b="28622"/>
          <a:stretch/>
        </p:blipFill>
        <p:spPr>
          <a:xfrm>
            <a:off x="7468624" y="1345727"/>
            <a:ext cx="669278" cy="553970"/>
          </a:xfrm>
          <a:prstGeom prst="rect">
            <a:avLst/>
          </a:prstGeom>
        </p:spPr>
      </p:pic>
      <p:pic>
        <p:nvPicPr>
          <p:cNvPr id="16" name="Grafik 15">
            <a:extLst>
              <a:ext uri="{FF2B5EF4-FFF2-40B4-BE49-F238E27FC236}">
                <a16:creationId xmlns:a16="http://schemas.microsoft.com/office/drawing/2014/main" id="{C5E90A89-D69A-7D10-503F-AD47826F7239}"/>
              </a:ext>
            </a:extLst>
          </p:cNvPr>
          <p:cNvPicPr>
            <a:picLocks noChangeAspect="1"/>
          </p:cNvPicPr>
          <p:nvPr/>
        </p:nvPicPr>
        <p:blipFill>
          <a:blip r:embed="rId4"/>
          <a:stretch>
            <a:fillRect/>
          </a:stretch>
        </p:blipFill>
        <p:spPr>
          <a:xfrm>
            <a:off x="8161133" y="1357827"/>
            <a:ext cx="519317" cy="522850"/>
          </a:xfrm>
          <a:prstGeom prst="rect">
            <a:avLst/>
          </a:prstGeom>
        </p:spPr>
      </p:pic>
      <p:sp>
        <p:nvSpPr>
          <p:cNvPr id="17" name="Rectangle 7">
            <a:extLst>
              <a:ext uri="{FF2B5EF4-FFF2-40B4-BE49-F238E27FC236}">
                <a16:creationId xmlns:a16="http://schemas.microsoft.com/office/drawing/2014/main" id="{AB0EE20E-C028-950B-2394-D266C21756C1}"/>
              </a:ext>
            </a:extLst>
          </p:cNvPr>
          <p:cNvSpPr>
            <a:spLocks noChangeArrowheads="1"/>
          </p:cNvSpPr>
          <p:nvPr/>
        </p:nvSpPr>
        <p:spPr bwMode="auto">
          <a:xfrm>
            <a:off x="2876842" y="1989053"/>
            <a:ext cx="5803608" cy="26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0" dirty="0">
              <a:solidFill>
                <a:srgbClr val="92D050"/>
              </a:solidFill>
            </a:endParaRPr>
          </a:p>
          <a:p>
            <a:pPr>
              <a:lnSpc>
                <a:spcPts val="1200"/>
              </a:lnSpc>
              <a:buFont typeface="Wingdings" pitchFamily="2" charset="2"/>
              <a:buChar char="ý"/>
            </a:pPr>
            <a:r>
              <a:rPr lang="de-DE" altLang="de-DE" sz="1200" dirty="0"/>
              <a:t> gewerblich / freiberuflich selbständig tätiges KMU</a:t>
            </a:r>
            <a:br>
              <a:rPr lang="de-DE" altLang="de-DE" sz="1200" dirty="0"/>
            </a:br>
            <a:endParaRPr lang="de-DE" altLang="de-DE" sz="1200" dirty="0"/>
          </a:p>
          <a:p>
            <a:pPr marL="171450" indent="-171450">
              <a:lnSpc>
                <a:spcPts val="1200"/>
              </a:lnSpc>
              <a:buFont typeface="Wingdings" pitchFamily="2" charset="2"/>
              <a:buChar char="ý"/>
            </a:pPr>
            <a:r>
              <a:rPr lang="de-DE" altLang="de-DE" sz="1200" dirty="0"/>
              <a:t> bezuschusst bis 50 % des Honorars (West)</a:t>
            </a:r>
            <a:br>
              <a:rPr lang="de-DE" altLang="de-DE" sz="1200" dirty="0"/>
            </a:br>
            <a:r>
              <a:rPr lang="de-DE" altLang="de-DE" sz="1200" dirty="0"/>
              <a:t>    </a:t>
            </a:r>
          </a:p>
          <a:p>
            <a:pPr marL="171450" indent="-171450">
              <a:lnSpc>
                <a:spcPts val="1200"/>
              </a:lnSpc>
              <a:buFont typeface="Wingdings" pitchFamily="2" charset="2"/>
              <a:buChar char="ý"/>
            </a:pPr>
            <a:r>
              <a:rPr lang="de-DE" altLang="de-DE" sz="1200" dirty="0"/>
              <a:t> Beratungskosten darf Bemessungsgrundlage 3.500 € nicht überschreiten</a:t>
            </a:r>
          </a:p>
          <a:p>
            <a:pPr marL="171450" indent="-171450">
              <a:lnSpc>
                <a:spcPts val="1200"/>
              </a:lnSpc>
              <a:buFont typeface="Wingdings" pitchFamily="2" charset="2"/>
              <a:buChar char="ý"/>
            </a:pPr>
            <a:endParaRPr lang="de-DE" altLang="de-DE" sz="1200" dirty="0"/>
          </a:p>
          <a:p>
            <a:pPr marL="171450" indent="-171450">
              <a:lnSpc>
                <a:spcPts val="1200"/>
              </a:lnSpc>
              <a:buFont typeface="Wingdings" pitchFamily="2" charset="2"/>
              <a:buChar char="ý"/>
            </a:pPr>
            <a:r>
              <a:rPr lang="de-DE" sz="1200" dirty="0"/>
              <a:t>Innerhalb der Geltungsdauer der Förderrichtlinie maximal fünf in sich abgeschlossene Beratungen, jedoch nicht mehr als zwei pro Jahr, möglich</a:t>
            </a:r>
          </a:p>
          <a:p>
            <a:pPr marL="171450" indent="-171450">
              <a:lnSpc>
                <a:spcPts val="1200"/>
              </a:lnSpc>
              <a:buFont typeface="Wingdings" pitchFamily="2" charset="2"/>
              <a:buChar char="ý"/>
            </a:pPr>
            <a:endParaRPr lang="de-DE" altLang="de-DE" sz="1200" dirty="0"/>
          </a:p>
          <a:p>
            <a:pPr marL="171450" indent="-171450">
              <a:lnSpc>
                <a:spcPts val="1200"/>
              </a:lnSpc>
              <a:buFont typeface="Wingdings" pitchFamily="2" charset="2"/>
              <a:buChar char="ý"/>
            </a:pPr>
            <a:r>
              <a:rPr lang="de-DE" sz="1200" dirty="0"/>
              <a:t>Bezugnahme auf die Gleichstellungsperspektive, Aspekte der Chancengleichheit und Nichtdiskriminierung sowie der ökologischen Nachhaltigkeit (SDG*)</a:t>
            </a:r>
          </a:p>
          <a:p>
            <a:pPr marL="171450" indent="-171450">
              <a:lnSpc>
                <a:spcPts val="1200"/>
              </a:lnSpc>
              <a:buFont typeface="Wingdings" pitchFamily="2" charset="2"/>
              <a:buChar char="ý"/>
            </a:pPr>
            <a:endParaRPr lang="de-DE" altLang="de-DE" sz="1200" dirty="0"/>
          </a:p>
          <a:p>
            <a:pPr marL="171450" indent="-171450">
              <a:lnSpc>
                <a:spcPts val="1200"/>
              </a:lnSpc>
              <a:buFont typeface="Wingdings" pitchFamily="2" charset="2"/>
              <a:buChar char="ý"/>
            </a:pPr>
            <a:r>
              <a:rPr lang="de-DE" altLang="de-DE" sz="1200" dirty="0"/>
              <a:t>Im ersten Jahr nach der Gründung kostenloses Informationsgespräch bei einer Leistelle erforderlich</a:t>
            </a:r>
          </a:p>
          <a:p>
            <a:pPr marL="171450" indent="-171450">
              <a:lnSpc>
                <a:spcPts val="1200"/>
              </a:lnSpc>
              <a:buFont typeface="Wingdings" pitchFamily="2" charset="2"/>
              <a:buChar char="ý"/>
            </a:pPr>
            <a:endParaRPr lang="de-DE" altLang="de-DE" sz="1200" dirty="0"/>
          </a:p>
          <a:p>
            <a:pPr marL="171450" indent="-171450">
              <a:lnSpc>
                <a:spcPts val="1200"/>
              </a:lnSpc>
              <a:buFont typeface="Wingdings" pitchFamily="2" charset="2"/>
              <a:buChar char="ý"/>
            </a:pPr>
            <a:r>
              <a:rPr lang="de-DE" altLang="de-DE" sz="1200" dirty="0"/>
              <a:t>Kein Rechtsanspruch</a:t>
            </a:r>
          </a:p>
        </p:txBody>
      </p:sp>
      <p:sp>
        <p:nvSpPr>
          <p:cNvPr id="18" name="Rechteck 17">
            <a:extLst>
              <a:ext uri="{FF2B5EF4-FFF2-40B4-BE49-F238E27FC236}">
                <a16:creationId xmlns:a16="http://schemas.microsoft.com/office/drawing/2014/main" id="{03637322-C77C-4692-B418-902546739F33}"/>
              </a:ext>
            </a:extLst>
          </p:cNvPr>
          <p:cNvSpPr/>
          <p:nvPr/>
        </p:nvSpPr>
        <p:spPr>
          <a:xfrm>
            <a:off x="2887372" y="4816062"/>
            <a:ext cx="6074946" cy="923330"/>
          </a:xfrm>
          <a:prstGeom prst="rect">
            <a:avLst/>
          </a:prstGeom>
        </p:spPr>
        <p:txBody>
          <a:bodyPr wrap="square">
            <a:spAutoFit/>
          </a:bodyPr>
          <a:lstStyle/>
          <a:p>
            <a:pPr>
              <a:lnSpc>
                <a:spcPct val="90000"/>
              </a:lnSpc>
              <a:buFont typeface="Wingdings" pitchFamily="2" charset="2"/>
              <a:buChar char="ý"/>
            </a:pPr>
            <a:r>
              <a:rPr lang="de-DE" altLang="de-DE" sz="1200" dirty="0"/>
              <a:t> Leitstellen:</a:t>
            </a:r>
          </a:p>
          <a:p>
            <a:pPr>
              <a:lnSpc>
                <a:spcPct val="90000"/>
              </a:lnSpc>
            </a:pPr>
            <a:r>
              <a:rPr lang="de-DE" altLang="de-DE" sz="1200" dirty="0"/>
              <a:t>     - Handel und Dienstleistung: DIHK - Service GmbH</a:t>
            </a:r>
          </a:p>
          <a:p>
            <a:pPr>
              <a:lnSpc>
                <a:spcPct val="90000"/>
              </a:lnSpc>
            </a:pPr>
            <a:r>
              <a:rPr lang="de-DE" altLang="de-DE" sz="1200" dirty="0"/>
              <a:t>     - Freie Berufe: Förderungsgesellschaft des BDS-DGV mbH</a:t>
            </a:r>
          </a:p>
          <a:p>
            <a:pPr>
              <a:lnSpc>
                <a:spcPct val="90000"/>
              </a:lnSpc>
            </a:pPr>
            <a:r>
              <a:rPr lang="de-DE" altLang="de-DE" sz="1200" dirty="0"/>
              <a:t>     - Handwerk: ZDH</a:t>
            </a:r>
          </a:p>
          <a:p>
            <a:pPr>
              <a:lnSpc>
                <a:spcPct val="90000"/>
              </a:lnSpc>
            </a:pPr>
            <a:r>
              <a:rPr lang="de-DE" altLang="de-DE" sz="1200" dirty="0"/>
              <a:t>     - u. a.</a:t>
            </a:r>
          </a:p>
        </p:txBody>
      </p:sp>
      <p:sp>
        <p:nvSpPr>
          <p:cNvPr id="19" name="Textfeld 18">
            <a:extLst>
              <a:ext uri="{FF2B5EF4-FFF2-40B4-BE49-F238E27FC236}">
                <a16:creationId xmlns:a16="http://schemas.microsoft.com/office/drawing/2014/main" id="{E1DAB277-CCD3-5E13-8892-5DFB53BE31E9}"/>
              </a:ext>
            </a:extLst>
          </p:cNvPr>
          <p:cNvSpPr txBox="1"/>
          <p:nvPr/>
        </p:nvSpPr>
        <p:spPr>
          <a:xfrm>
            <a:off x="2887372" y="6003333"/>
            <a:ext cx="2548724" cy="215444"/>
          </a:xfrm>
          <a:prstGeom prst="rect">
            <a:avLst/>
          </a:prstGeom>
          <a:noFill/>
        </p:spPr>
        <p:txBody>
          <a:bodyPr wrap="square" rtlCol="0">
            <a:spAutoFit/>
          </a:bodyPr>
          <a:lstStyle/>
          <a:p>
            <a:r>
              <a:rPr lang="de-DE" sz="800" dirty="0"/>
              <a:t>*= </a:t>
            </a:r>
            <a:r>
              <a:rPr lang="de-DE" sz="800" dirty="0" err="1"/>
              <a:t>Sustainable</a:t>
            </a:r>
            <a:r>
              <a:rPr lang="de-DE" sz="800" dirty="0"/>
              <a:t> Development Goals</a:t>
            </a:r>
          </a:p>
        </p:txBody>
      </p:sp>
    </p:spTree>
    <p:extLst>
      <p:ext uri="{BB962C8B-B14F-4D97-AF65-F5344CB8AC3E}">
        <p14:creationId xmlns:p14="http://schemas.microsoft.com/office/powerpoint/2010/main" val="2126160124"/>
      </p:ext>
    </p:extLst>
  </p:cSld>
  <p:clrMapOvr>
    <a:masterClrMapping/>
  </p:clrMapOvr>
  <p:transition>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Informationen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49</a:t>
            </a:fld>
            <a:endParaRPr lang="de-DE" dirty="0"/>
          </a:p>
        </p:txBody>
      </p:sp>
      <p:sp>
        <p:nvSpPr>
          <p:cNvPr id="12" name="Titel 6">
            <a:extLst>
              <a:ext uri="{FF2B5EF4-FFF2-40B4-BE49-F238E27FC236}">
                <a16:creationId xmlns:a16="http://schemas.microsoft.com/office/drawing/2014/main" id="{A306317C-F8A5-4722-9F44-977D5768674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IV. Unterstützungsangebote</a:t>
            </a:r>
          </a:p>
        </p:txBody>
      </p:sp>
      <p:sp>
        <p:nvSpPr>
          <p:cNvPr id="6" name="Textfeld 5">
            <a:extLst>
              <a:ext uri="{FF2B5EF4-FFF2-40B4-BE49-F238E27FC236}">
                <a16:creationId xmlns:a16="http://schemas.microsoft.com/office/drawing/2014/main" id="{894DB265-9C78-4614-A44E-D1072322A2EF}"/>
              </a:ext>
            </a:extLst>
          </p:cNvPr>
          <p:cNvSpPr txBox="1"/>
          <p:nvPr/>
        </p:nvSpPr>
        <p:spPr>
          <a:xfrm>
            <a:off x="457200" y="2204864"/>
            <a:ext cx="8223250" cy="2585323"/>
          </a:xfrm>
          <a:prstGeom prst="rect">
            <a:avLst/>
          </a:prstGeom>
          <a:noFill/>
        </p:spPr>
        <p:txBody>
          <a:bodyPr wrap="square" rtlCol="0">
            <a:spAutoFit/>
          </a:bodyPr>
          <a:lstStyle/>
          <a:p>
            <a:r>
              <a:rPr lang="de-DE" dirty="0"/>
              <a:t>Sie finden auf meiner Webseite </a:t>
            </a:r>
            <a:r>
              <a:rPr lang="de-DE" dirty="0">
                <a:hlinkClick r:id="rId2"/>
              </a:rPr>
              <a:t>www.harald-hof.de</a:t>
            </a:r>
            <a:r>
              <a:rPr lang="de-DE" dirty="0"/>
              <a:t> Informationen von</a:t>
            </a:r>
            <a:br>
              <a:rPr lang="de-DE" dirty="0"/>
            </a:br>
            <a:br>
              <a:rPr lang="de-DE" dirty="0"/>
            </a:br>
            <a:r>
              <a:rPr lang="de-DE" dirty="0"/>
              <a:t>- Existenzgründung bis</a:t>
            </a:r>
            <a:br>
              <a:rPr lang="de-DE" dirty="0"/>
            </a:br>
            <a:r>
              <a:rPr lang="de-DE" dirty="0"/>
              <a:t>- Unternehmensnachfolge</a:t>
            </a:r>
            <a:br>
              <a:rPr lang="de-DE" dirty="0"/>
            </a:br>
            <a:br>
              <a:rPr lang="de-DE" dirty="0"/>
            </a:br>
            <a:r>
              <a:rPr lang="de-DE" dirty="0"/>
              <a:t>- Seminar- und</a:t>
            </a:r>
            <a:br>
              <a:rPr lang="de-DE" dirty="0"/>
            </a:br>
            <a:r>
              <a:rPr lang="de-DE" dirty="0"/>
              <a:t>- Veranstaltungsangebote</a:t>
            </a:r>
          </a:p>
          <a:p>
            <a:pPr marL="285750" indent="-285750">
              <a:buFont typeface="Wingdings" panose="05000000000000000000" pitchFamily="2" charset="2"/>
              <a:buChar char="§"/>
            </a:pPr>
            <a:endParaRPr lang="de-DE" dirty="0"/>
          </a:p>
          <a:p>
            <a:r>
              <a:rPr lang="de-DE" dirty="0"/>
              <a:t>- Zertifizierungsmöglichkeiten</a:t>
            </a:r>
          </a:p>
        </p:txBody>
      </p:sp>
    </p:spTree>
    <p:extLst>
      <p:ext uri="{BB962C8B-B14F-4D97-AF65-F5344CB8AC3E}">
        <p14:creationId xmlns:p14="http://schemas.microsoft.com/office/powerpoint/2010/main" val="713114759"/>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Was ist Nebenerwerb? Ggf. zu klären</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5</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a:buClr>
                <a:srgbClr val="FFC000"/>
              </a:buClr>
              <a:buFont typeface="Wingdings" panose="05000000000000000000" pitchFamily="2" charset="2"/>
              <a:buChar char="§"/>
            </a:pPr>
            <a:r>
              <a:rPr lang="de-DE" sz="3200" dirty="0"/>
              <a:t>Neben einer abhängigen Beschäftigung?</a:t>
            </a:r>
          </a:p>
          <a:p>
            <a:pPr>
              <a:buClr>
                <a:srgbClr val="FFC000"/>
              </a:buClr>
              <a:buFont typeface="Wingdings" panose="05000000000000000000" pitchFamily="2" charset="2"/>
              <a:buChar char="§"/>
            </a:pPr>
            <a:r>
              <a:rPr lang="de-DE" sz="3200" dirty="0"/>
              <a:t>Während Elternzeit?</a:t>
            </a:r>
          </a:p>
          <a:p>
            <a:pPr>
              <a:buClr>
                <a:srgbClr val="FFC000"/>
              </a:buClr>
              <a:buFont typeface="Wingdings" panose="05000000000000000000" pitchFamily="2" charset="2"/>
              <a:buChar char="§"/>
            </a:pPr>
            <a:r>
              <a:rPr lang="de-DE" sz="3200" dirty="0"/>
              <a:t>Während Familienversicherung?</a:t>
            </a:r>
          </a:p>
          <a:p>
            <a:pPr>
              <a:buClr>
                <a:srgbClr val="FFC000"/>
              </a:buClr>
              <a:buFont typeface="Wingdings" panose="05000000000000000000" pitchFamily="2" charset="2"/>
              <a:buChar char="§"/>
            </a:pPr>
            <a:r>
              <a:rPr lang="de-DE" sz="3200" dirty="0"/>
              <a:t>Zusätzlich Mini- / </a:t>
            </a:r>
            <a:r>
              <a:rPr lang="de-DE" sz="3200" dirty="0" err="1"/>
              <a:t>Midijob</a:t>
            </a:r>
            <a:r>
              <a:rPr lang="de-DE" sz="3200" dirty="0"/>
              <a:t>?</a:t>
            </a:r>
          </a:p>
          <a:p>
            <a:pPr>
              <a:buClr>
                <a:srgbClr val="FFC000"/>
              </a:buClr>
              <a:buFont typeface="Wingdings" panose="05000000000000000000" pitchFamily="2" charset="2"/>
              <a:buChar char="§"/>
            </a:pPr>
            <a:r>
              <a:rPr lang="de-DE" sz="3200" dirty="0"/>
              <a:t>Neben ALG I / Bürgergeld?</a:t>
            </a:r>
          </a:p>
          <a:p>
            <a:pPr>
              <a:buClr>
                <a:srgbClr val="FFC000"/>
              </a:buClr>
              <a:buFont typeface="Wingdings" panose="05000000000000000000" pitchFamily="2" charset="2"/>
              <a:buChar char="§"/>
            </a:pPr>
            <a:r>
              <a:rPr lang="de-DE" sz="3200" dirty="0"/>
              <a:t>Neben Schule / Studium?</a:t>
            </a:r>
          </a:p>
          <a:p>
            <a:pPr>
              <a:buClr>
                <a:srgbClr val="FFC000"/>
              </a:buClr>
              <a:buFont typeface="Wingdings" panose="05000000000000000000" pitchFamily="2" charset="2"/>
              <a:buChar char="§"/>
            </a:pPr>
            <a:r>
              <a:rPr lang="de-DE" sz="3200" dirty="0"/>
              <a:t>Während Altersteilzeit / Rente?</a:t>
            </a:r>
          </a:p>
          <a:p>
            <a:pPr algn="l">
              <a:spcBef>
                <a:spcPct val="50000"/>
              </a:spcBef>
            </a:pPr>
            <a:endParaRPr lang="de-DE" altLang="de-DE" sz="1800"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2813151699"/>
      </p:ext>
    </p:extLst>
  </p:cSld>
  <p:clrMapOvr>
    <a:masterClrMapping/>
  </p:clrMapOvr>
  <p:transition>
    <p:cover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Nächstes Gründerseminar in Dachau</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50</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IV. Unterstützungsangebote</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369332"/>
          </a:xfrm>
          <a:prstGeom prst="rect">
            <a:avLst/>
          </a:prstGeom>
          <a:noFill/>
        </p:spPr>
        <p:txBody>
          <a:bodyPr wrap="square">
            <a:spAutoFit/>
          </a:bodyPr>
          <a:lstStyle/>
          <a:p>
            <a:pPr marL="109350" indent="0">
              <a:buNone/>
            </a:pPr>
            <a:endParaRPr lang="de-DE" altLang="de-DE" dirty="0">
              <a:latin typeface="Arial" pitchFamily="34" charset="0"/>
            </a:endParaRPr>
          </a:p>
        </p:txBody>
      </p:sp>
      <p:pic>
        <p:nvPicPr>
          <p:cNvPr id="8" name="Grafik 7">
            <a:extLst>
              <a:ext uri="{FF2B5EF4-FFF2-40B4-BE49-F238E27FC236}">
                <a16:creationId xmlns:a16="http://schemas.microsoft.com/office/drawing/2014/main" id="{80BC087C-094A-76BC-5D9A-4EE6BFFEC52E}"/>
              </a:ext>
            </a:extLst>
          </p:cNvPr>
          <p:cNvPicPr>
            <a:picLocks noChangeAspect="1"/>
          </p:cNvPicPr>
          <p:nvPr/>
        </p:nvPicPr>
        <p:blipFill>
          <a:blip r:embed="rId2"/>
          <a:stretch>
            <a:fillRect/>
          </a:stretch>
        </p:blipFill>
        <p:spPr>
          <a:xfrm>
            <a:off x="7111454" y="1954962"/>
            <a:ext cx="1559471" cy="1670121"/>
          </a:xfrm>
          <a:prstGeom prst="rect">
            <a:avLst/>
          </a:prstGeom>
        </p:spPr>
      </p:pic>
      <p:sp>
        <p:nvSpPr>
          <p:cNvPr id="6" name="Textfeld 5">
            <a:extLst>
              <a:ext uri="{FF2B5EF4-FFF2-40B4-BE49-F238E27FC236}">
                <a16:creationId xmlns:a16="http://schemas.microsoft.com/office/drawing/2014/main" id="{BC321E82-ED5E-0C5A-B6CB-872044111572}"/>
              </a:ext>
            </a:extLst>
          </p:cNvPr>
          <p:cNvSpPr txBox="1"/>
          <p:nvPr/>
        </p:nvSpPr>
        <p:spPr>
          <a:xfrm>
            <a:off x="755576" y="2852936"/>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5827EFFA-57F4-2E7D-3595-24CBA0997746}"/>
              </a:ext>
            </a:extLst>
          </p:cNvPr>
          <p:cNvSpPr txBox="1"/>
          <p:nvPr/>
        </p:nvSpPr>
        <p:spPr>
          <a:xfrm>
            <a:off x="611560" y="2492896"/>
            <a:ext cx="7651454" cy="4247317"/>
          </a:xfrm>
          <a:prstGeom prst="rect">
            <a:avLst/>
          </a:prstGeom>
          <a:noFill/>
        </p:spPr>
        <p:txBody>
          <a:bodyPr wrap="none" rtlCol="0">
            <a:spAutoFit/>
          </a:bodyPr>
          <a:lstStyle/>
          <a:p>
            <a:r>
              <a:rPr lang="de-DE" dirty="0"/>
              <a:t>Am Freitag, </a:t>
            </a:r>
            <a:r>
              <a:rPr lang="de-DE" b="1" dirty="0"/>
              <a:t>17.10.2025</a:t>
            </a:r>
            <a:br>
              <a:rPr lang="de-DE" dirty="0"/>
            </a:br>
            <a:r>
              <a:rPr lang="de-DE" dirty="0"/>
              <a:t>Gründerzentrum „</a:t>
            </a:r>
            <a:r>
              <a:rPr lang="de-DE" dirty="0" err="1"/>
              <a:t>Gründwerk</a:t>
            </a:r>
            <a:r>
              <a:rPr lang="de-DE" dirty="0"/>
              <a:t>“ Dachau</a:t>
            </a:r>
          </a:p>
          <a:p>
            <a:r>
              <a:rPr lang="de-DE" dirty="0"/>
              <a:t>08:30 bis 17:00 Uhr</a:t>
            </a:r>
          </a:p>
          <a:p>
            <a:endParaRPr lang="de-DE" dirty="0"/>
          </a:p>
          <a:p>
            <a:r>
              <a:rPr lang="de-DE" b="1" dirty="0"/>
              <a:t>Folgende Fragestellungen und Themenbereiche werden behandelt:</a:t>
            </a:r>
            <a:br>
              <a:rPr lang="de-DE" dirty="0"/>
            </a:br>
            <a:r>
              <a:rPr lang="de-DE" dirty="0"/>
              <a:t>• Kleiner Gründertest: wie weit bin ich?</a:t>
            </a:r>
            <a:br>
              <a:rPr lang="de-DE" dirty="0"/>
            </a:br>
            <a:r>
              <a:rPr lang="de-DE" dirty="0"/>
              <a:t>• Unternehmensgründung „</a:t>
            </a:r>
            <a:r>
              <a:rPr lang="de-DE" dirty="0" err="1"/>
              <a:t>step-by-step</a:t>
            </a:r>
            <a:r>
              <a:rPr lang="de-DE" dirty="0"/>
              <a:t>“</a:t>
            </a:r>
            <a:br>
              <a:rPr lang="de-DE" dirty="0"/>
            </a:br>
            <a:r>
              <a:rPr lang="de-DE" dirty="0"/>
              <a:t>• Rechtsformwahl / Steuern / soziale Absicherung / Versicherung</a:t>
            </a:r>
            <a:br>
              <a:rPr lang="de-DE" dirty="0"/>
            </a:br>
            <a:r>
              <a:rPr lang="de-DE" dirty="0"/>
              <a:t>• Markt- und Standortanalyse</a:t>
            </a:r>
            <a:br>
              <a:rPr lang="de-DE" dirty="0"/>
            </a:br>
            <a:r>
              <a:rPr lang="de-DE" dirty="0"/>
              <a:t>• Der Businessplan als Planungs- und Erfolgsinstrument</a:t>
            </a:r>
            <a:br>
              <a:rPr lang="de-DE" dirty="0"/>
            </a:br>
            <a:r>
              <a:rPr lang="de-DE" dirty="0"/>
              <a:t>• Gründungsfinanzierung und –</a:t>
            </a:r>
            <a:r>
              <a:rPr lang="de-DE" dirty="0" err="1"/>
              <a:t>förderung</a:t>
            </a:r>
            <a:br>
              <a:rPr lang="de-DE" dirty="0"/>
            </a:br>
            <a:r>
              <a:rPr lang="de-DE" dirty="0"/>
              <a:t>• Sonderformen der Gründung (Franchise, Unternehmensnachfolge, etc.)</a:t>
            </a:r>
          </a:p>
          <a:p>
            <a:endParaRPr lang="de-DE" dirty="0"/>
          </a:p>
          <a:p>
            <a:r>
              <a:rPr lang="de-DE" dirty="0"/>
              <a:t>Anmeldung bei der </a:t>
            </a:r>
            <a:r>
              <a:rPr lang="de-DE" dirty="0">
                <a:hlinkClick r:id="rId3"/>
              </a:rPr>
              <a:t>Wirtschaftsförderung des Landkreises</a:t>
            </a:r>
            <a:r>
              <a:rPr lang="de-DE" dirty="0"/>
              <a:t> </a:t>
            </a:r>
          </a:p>
          <a:p>
            <a:endParaRPr lang="de-DE" dirty="0"/>
          </a:p>
        </p:txBody>
      </p:sp>
      <p:pic>
        <p:nvPicPr>
          <p:cNvPr id="14" name="Grafik 13">
            <a:extLst>
              <a:ext uri="{FF2B5EF4-FFF2-40B4-BE49-F238E27FC236}">
                <a16:creationId xmlns:a16="http://schemas.microsoft.com/office/drawing/2014/main" id="{5CC4E2A0-320C-8FD9-02FE-DEB8CC1A9F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6197" y="290280"/>
            <a:ext cx="2914728" cy="719300"/>
          </a:xfrm>
          <a:prstGeom prst="rect">
            <a:avLst/>
          </a:prstGeom>
        </p:spPr>
      </p:pic>
    </p:spTree>
    <p:extLst>
      <p:ext uri="{BB962C8B-B14F-4D97-AF65-F5344CB8AC3E}">
        <p14:creationId xmlns:p14="http://schemas.microsoft.com/office/powerpoint/2010/main" val="3303798858"/>
      </p:ext>
    </p:extLst>
  </p:cSld>
  <p:clrMapOvr>
    <a:masterClrMapping/>
  </p:clrMapOvr>
  <p:transition>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Veranstaltungen, z. B. Gründerwoche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51</a:t>
            </a:fld>
            <a:endParaRPr lang="de-DE" dirty="0"/>
          </a:p>
        </p:txBody>
      </p:sp>
      <p:sp>
        <p:nvSpPr>
          <p:cNvPr id="12" name="Titel 6">
            <a:extLst>
              <a:ext uri="{FF2B5EF4-FFF2-40B4-BE49-F238E27FC236}">
                <a16:creationId xmlns:a16="http://schemas.microsoft.com/office/drawing/2014/main" id="{79D4315E-AD7A-4B1F-9BA0-AB616B8C2BC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IV. Unterstützungsangebote</a:t>
            </a:r>
          </a:p>
        </p:txBody>
      </p:sp>
      <p:sp>
        <p:nvSpPr>
          <p:cNvPr id="6" name="Textfeld 5">
            <a:extLst>
              <a:ext uri="{FF2B5EF4-FFF2-40B4-BE49-F238E27FC236}">
                <a16:creationId xmlns:a16="http://schemas.microsoft.com/office/drawing/2014/main" id="{2A5F78CE-C7A1-44CE-914B-FEBF179C5173}"/>
              </a:ext>
            </a:extLst>
          </p:cNvPr>
          <p:cNvSpPr txBox="1"/>
          <p:nvPr/>
        </p:nvSpPr>
        <p:spPr>
          <a:xfrm>
            <a:off x="457200" y="2132856"/>
            <a:ext cx="8223250" cy="1754326"/>
          </a:xfrm>
          <a:prstGeom prst="rect">
            <a:avLst/>
          </a:prstGeom>
          <a:noFill/>
        </p:spPr>
        <p:txBody>
          <a:bodyPr wrap="square" rtlCol="0">
            <a:spAutoFit/>
          </a:bodyPr>
          <a:lstStyle/>
          <a:p>
            <a:r>
              <a:rPr lang="de-DE" dirty="0"/>
              <a:t>Partner und Veranstalter verschiedenster Formate, z. B.</a:t>
            </a:r>
            <a:br>
              <a:rPr lang="de-DE" dirty="0"/>
            </a:br>
            <a:br>
              <a:rPr lang="de-DE" dirty="0"/>
            </a:br>
            <a:br>
              <a:rPr lang="de-DE" dirty="0"/>
            </a:br>
            <a:br>
              <a:rPr lang="de-DE" dirty="0"/>
            </a:br>
            <a:br>
              <a:rPr lang="de-DE" dirty="0"/>
            </a:br>
            <a:endParaRPr lang="de-DE" dirty="0"/>
          </a:p>
        </p:txBody>
      </p:sp>
      <p:pic>
        <p:nvPicPr>
          <p:cNvPr id="14" name="Grafik 13">
            <a:extLst>
              <a:ext uri="{FF2B5EF4-FFF2-40B4-BE49-F238E27FC236}">
                <a16:creationId xmlns:a16="http://schemas.microsoft.com/office/drawing/2014/main" id="{AACC48D1-89D3-4315-A1FE-754A241A2E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550" y="2907222"/>
            <a:ext cx="4170040" cy="1959919"/>
          </a:xfrm>
          <a:prstGeom prst="rect">
            <a:avLst/>
          </a:prstGeom>
        </p:spPr>
      </p:pic>
      <p:pic>
        <p:nvPicPr>
          <p:cNvPr id="7" name="Grafik 6">
            <a:extLst>
              <a:ext uri="{FF2B5EF4-FFF2-40B4-BE49-F238E27FC236}">
                <a16:creationId xmlns:a16="http://schemas.microsoft.com/office/drawing/2014/main" id="{BE8855C3-C352-69D0-7699-DA992725A2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6105" y="2960582"/>
            <a:ext cx="3945183" cy="1853198"/>
          </a:xfrm>
          <a:prstGeom prst="rect">
            <a:avLst/>
          </a:prstGeom>
        </p:spPr>
      </p:pic>
    </p:spTree>
    <p:extLst>
      <p:ext uri="{BB962C8B-B14F-4D97-AF65-F5344CB8AC3E}">
        <p14:creationId xmlns:p14="http://schemas.microsoft.com/office/powerpoint/2010/main" val="1500263790"/>
      </p:ext>
    </p:extLst>
  </p:cSld>
  <p:clrMapOvr>
    <a:masterClrMapping/>
  </p:clrMapOvr>
  <p:transitio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Beratungsmöglichkeiten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52</a:t>
            </a:fld>
            <a:endParaRPr lang="de-DE" dirty="0"/>
          </a:p>
        </p:txBody>
      </p:sp>
      <p:sp>
        <p:nvSpPr>
          <p:cNvPr id="10" name="Titel 6">
            <a:extLst>
              <a:ext uri="{FF2B5EF4-FFF2-40B4-BE49-F238E27FC236}">
                <a16:creationId xmlns:a16="http://schemas.microsoft.com/office/drawing/2014/main" id="{952D908E-F955-49BC-98CB-FA0B93E87D7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 Beratungsmöglichkeiten</a:t>
            </a:r>
          </a:p>
        </p:txBody>
      </p:sp>
      <p:sp>
        <p:nvSpPr>
          <p:cNvPr id="6" name="Textfeld 5">
            <a:extLst>
              <a:ext uri="{FF2B5EF4-FFF2-40B4-BE49-F238E27FC236}">
                <a16:creationId xmlns:a16="http://schemas.microsoft.com/office/drawing/2014/main" id="{90FEE04B-E166-4ABD-83A2-73DB41C4386A}"/>
              </a:ext>
            </a:extLst>
          </p:cNvPr>
          <p:cNvSpPr txBox="1"/>
          <p:nvPr/>
        </p:nvSpPr>
        <p:spPr>
          <a:xfrm>
            <a:off x="457200" y="2204864"/>
            <a:ext cx="8229600" cy="3416320"/>
          </a:xfrm>
          <a:prstGeom prst="rect">
            <a:avLst/>
          </a:prstGeom>
          <a:noFill/>
        </p:spPr>
        <p:txBody>
          <a:bodyPr wrap="square" rtlCol="0">
            <a:spAutoFit/>
          </a:bodyPr>
          <a:lstStyle/>
          <a:p>
            <a:r>
              <a:rPr lang="de-DE" dirty="0"/>
              <a:t>Nicht nur in (Ober-)</a:t>
            </a:r>
            <a:r>
              <a:rPr lang="de-DE" dirty="0" err="1"/>
              <a:t>bayern</a:t>
            </a:r>
            <a:r>
              <a:rPr lang="de-DE" dirty="0"/>
              <a:t> sondern Deutschlandweit</a:t>
            </a:r>
            <a:br>
              <a:rPr lang="de-DE" dirty="0"/>
            </a:br>
            <a:br>
              <a:rPr lang="de-DE" dirty="0"/>
            </a:br>
            <a:r>
              <a:rPr lang="de-DE" dirty="0"/>
              <a:t>- persönlich</a:t>
            </a:r>
            <a:br>
              <a:rPr lang="de-DE" dirty="0"/>
            </a:br>
            <a:r>
              <a:rPr lang="de-DE" dirty="0"/>
              <a:t>- telefonisch</a:t>
            </a:r>
            <a:br>
              <a:rPr lang="de-DE" dirty="0"/>
            </a:br>
            <a:r>
              <a:rPr lang="de-DE" dirty="0"/>
              <a:t>- online</a:t>
            </a:r>
          </a:p>
          <a:p>
            <a:endParaRPr lang="de-DE" dirty="0"/>
          </a:p>
          <a:p>
            <a:r>
              <a:rPr lang="de-DE" dirty="0"/>
              <a:t>Von der Existenzgründung bis hin zur Unternehmensnachfolge.</a:t>
            </a:r>
          </a:p>
          <a:p>
            <a:endParaRPr lang="de-DE" dirty="0"/>
          </a:p>
          <a:p>
            <a:r>
              <a:rPr lang="de-DE" dirty="0"/>
              <a:t>weiterer Vorteil für Sie: sehr gut vernetzt und guten Draht zu</a:t>
            </a:r>
            <a:br>
              <a:rPr lang="de-DE" dirty="0"/>
            </a:br>
            <a:br>
              <a:rPr lang="de-DE" dirty="0"/>
            </a:br>
            <a:r>
              <a:rPr lang="de-DE" dirty="0"/>
              <a:t>- Venture Capital</a:t>
            </a:r>
            <a:br>
              <a:rPr lang="de-DE" dirty="0"/>
            </a:br>
            <a:r>
              <a:rPr lang="de-DE" dirty="0"/>
              <a:t>- Business Angels</a:t>
            </a:r>
          </a:p>
        </p:txBody>
      </p:sp>
    </p:spTree>
    <p:extLst>
      <p:ext uri="{BB962C8B-B14F-4D97-AF65-F5344CB8AC3E}">
        <p14:creationId xmlns:p14="http://schemas.microsoft.com/office/powerpoint/2010/main" val="364115630"/>
      </p:ext>
    </p:extLst>
  </p:cSld>
  <p:clrMapOvr>
    <a:masterClrMapping/>
  </p:clrMapOvr>
  <p:transitio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Eigene Weiterbildungsangebote, z. B. über: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53</a:t>
            </a:fld>
            <a:endParaRPr lang="de-DE" dirty="0"/>
          </a:p>
        </p:txBody>
      </p:sp>
      <p:sp>
        <p:nvSpPr>
          <p:cNvPr id="12" name="Titel 6">
            <a:extLst>
              <a:ext uri="{FF2B5EF4-FFF2-40B4-BE49-F238E27FC236}">
                <a16:creationId xmlns:a16="http://schemas.microsoft.com/office/drawing/2014/main" id="{E5D342BA-CD2C-435E-8C55-D0553EFAB3A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4" name="Textfeld 13">
            <a:extLst>
              <a:ext uri="{FF2B5EF4-FFF2-40B4-BE49-F238E27FC236}">
                <a16:creationId xmlns:a16="http://schemas.microsoft.com/office/drawing/2014/main" id="{A63D8C23-7245-4055-AF48-5ED8C08401F7}"/>
              </a:ext>
            </a:extLst>
          </p:cNvPr>
          <p:cNvSpPr txBox="1"/>
          <p:nvPr/>
        </p:nvSpPr>
        <p:spPr>
          <a:xfrm>
            <a:off x="438827" y="6124039"/>
            <a:ext cx="4114800" cy="369332"/>
          </a:xfrm>
          <a:prstGeom prst="rect">
            <a:avLst/>
          </a:prstGeom>
          <a:noFill/>
        </p:spPr>
        <p:txBody>
          <a:bodyPr wrap="square" rtlCol="0">
            <a:spAutoFit/>
          </a:bodyPr>
          <a:lstStyle/>
          <a:p>
            <a:r>
              <a:rPr lang="de-DE" dirty="0">
                <a:hlinkClick r:id="rId2"/>
              </a:rPr>
              <a:t>www.zukunft-jetzt-gestalten.de</a:t>
            </a:r>
            <a:r>
              <a:rPr lang="de-DE" dirty="0"/>
              <a:t> </a:t>
            </a:r>
          </a:p>
        </p:txBody>
      </p:sp>
      <p:pic>
        <p:nvPicPr>
          <p:cNvPr id="6" name="Grafik 5">
            <a:extLst>
              <a:ext uri="{FF2B5EF4-FFF2-40B4-BE49-F238E27FC236}">
                <a16:creationId xmlns:a16="http://schemas.microsoft.com/office/drawing/2014/main" id="{AC07E102-6F4E-9531-D444-2F434D65F2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827" y="2065845"/>
            <a:ext cx="8247973" cy="4111892"/>
          </a:xfrm>
          <a:prstGeom prst="rect">
            <a:avLst/>
          </a:prstGeom>
        </p:spPr>
      </p:pic>
    </p:spTree>
    <p:extLst>
      <p:ext uri="{BB962C8B-B14F-4D97-AF65-F5344CB8AC3E}">
        <p14:creationId xmlns:p14="http://schemas.microsoft.com/office/powerpoint/2010/main" val="117197699"/>
      </p:ext>
    </p:extLst>
  </p:cSld>
  <p:clrMapOvr>
    <a:masterClrMapping/>
  </p:clrMapOvr>
  <p:transition>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Fachkundige Stellungnahmen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54</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3139321"/>
          </a:xfrm>
          <a:prstGeom prst="rect">
            <a:avLst/>
          </a:prstGeom>
          <a:noFill/>
        </p:spPr>
        <p:txBody>
          <a:bodyPr wrap="square">
            <a:spAutoFit/>
          </a:bodyPr>
          <a:lstStyle/>
          <a:p>
            <a:pPr>
              <a:buFontTx/>
              <a:buNone/>
            </a:pPr>
            <a:r>
              <a:rPr lang="de-DE" altLang="de-DE" dirty="0">
                <a:latin typeface="Arial" pitchFamily="34" charset="0"/>
              </a:rPr>
              <a:t>Abgabe </a:t>
            </a:r>
            <a:r>
              <a:rPr lang="de-DE" altLang="de-DE" b="1" dirty="0">
                <a:latin typeface="Arial" pitchFamily="34" charset="0"/>
              </a:rPr>
              <a:t>fachkundiger Stellungnahmen</a:t>
            </a:r>
            <a:r>
              <a:rPr lang="de-DE" altLang="de-DE" dirty="0">
                <a:latin typeface="Arial" pitchFamily="34" charset="0"/>
              </a:rPr>
              <a:t> zu Gründungsvorhaben in Handel, Dienstleistung, Handwerk, Kunst &amp; Kultur sowie Freiberuflichkeit</a:t>
            </a:r>
            <a:br>
              <a:rPr lang="de-DE" altLang="de-DE" dirty="0">
                <a:latin typeface="Arial" pitchFamily="34" charset="0"/>
              </a:rPr>
            </a:b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der </a:t>
            </a:r>
            <a:r>
              <a:rPr lang="de-DE" altLang="de-DE" b="1" dirty="0">
                <a:latin typeface="Arial" pitchFamily="34" charset="0"/>
              </a:rPr>
              <a:t>Agentur für Arbeit</a:t>
            </a:r>
            <a:r>
              <a:rPr lang="de-DE" altLang="de-DE" dirty="0">
                <a:latin typeface="Arial" pitchFamily="34" charset="0"/>
              </a:rPr>
              <a:t> bei	</a:t>
            </a:r>
          </a:p>
          <a:p>
            <a:pPr algn="just"/>
            <a:r>
              <a:rPr lang="de-DE" altLang="de-DE" dirty="0">
                <a:latin typeface="Arial" pitchFamily="34" charset="0"/>
              </a:rPr>
              <a:t>    - Anträgen auf Gründungszuschuss</a:t>
            </a:r>
            <a:endParaRPr lang="de-DE" altLang="de-DE" baseline="30000" dirty="0">
              <a:latin typeface="Arial" pitchFamily="34" charset="0"/>
            </a:endParaRPr>
          </a:p>
          <a:p>
            <a:pPr marL="285750" indent="-285750">
              <a:buFont typeface="Wingdings" panose="05000000000000000000" pitchFamily="2" charset="2"/>
              <a:buChar char="§"/>
            </a:pP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dem </a:t>
            </a:r>
            <a:r>
              <a:rPr lang="de-DE" altLang="de-DE" b="1" dirty="0">
                <a:latin typeface="Arial" pitchFamily="34" charset="0"/>
              </a:rPr>
              <a:t>Jobcenter</a:t>
            </a:r>
            <a:r>
              <a:rPr lang="de-DE" altLang="de-DE" dirty="0">
                <a:latin typeface="Arial" pitchFamily="34" charset="0"/>
              </a:rPr>
              <a:t> bei	</a:t>
            </a:r>
          </a:p>
          <a:p>
            <a:r>
              <a:rPr lang="de-DE" altLang="de-DE" dirty="0">
                <a:latin typeface="Arial" pitchFamily="34" charset="0"/>
              </a:rPr>
              <a:t>    - Anträgen auf Einstiegsgeld</a:t>
            </a:r>
          </a:p>
          <a:p>
            <a:pPr marL="285750" indent="-285750">
              <a:buFont typeface="Wingdings" panose="05000000000000000000" pitchFamily="2" charset="2"/>
              <a:buChar char="§"/>
            </a:pP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dem </a:t>
            </a:r>
            <a:r>
              <a:rPr lang="de-DE" altLang="de-DE" b="1" dirty="0">
                <a:latin typeface="Arial" pitchFamily="34" charset="0"/>
              </a:rPr>
              <a:t>Vormundschaftsgericht </a:t>
            </a:r>
            <a:r>
              <a:rPr lang="de-DE" altLang="de-DE" dirty="0">
                <a:latin typeface="Arial" pitchFamily="34" charset="0"/>
              </a:rPr>
              <a:t>bei</a:t>
            </a:r>
          </a:p>
          <a:p>
            <a:r>
              <a:rPr lang="de-DE" altLang="de-DE" dirty="0">
                <a:latin typeface="Arial" pitchFamily="34" charset="0"/>
              </a:rPr>
              <a:t>     - Gründung Minderjähriger</a:t>
            </a:r>
          </a:p>
        </p:txBody>
      </p:sp>
    </p:spTree>
    <p:extLst>
      <p:ext uri="{BB962C8B-B14F-4D97-AF65-F5344CB8AC3E}">
        <p14:creationId xmlns:p14="http://schemas.microsoft.com/office/powerpoint/2010/main" val="2738306799"/>
      </p:ext>
    </p:extLst>
  </p:cSld>
  <p:clrMapOvr>
    <a:masterClrMapping/>
  </p:clrMapOvr>
  <p:transition>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Unternehmensnachfolge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55</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1200329"/>
          </a:xfrm>
          <a:prstGeom prst="rect">
            <a:avLst/>
          </a:prstGeom>
          <a:noFill/>
        </p:spPr>
        <p:txBody>
          <a:bodyPr wrap="square">
            <a:spAutoFit/>
          </a:bodyPr>
          <a:lstStyle/>
          <a:p>
            <a:pPr marL="0" indent="0">
              <a:lnSpc>
                <a:spcPct val="80000"/>
              </a:lnSpc>
              <a:buFont typeface="Wingdings" pitchFamily="2" charset="2"/>
              <a:buNone/>
              <a:tabLst>
                <a:tab pos="182563" algn="l"/>
              </a:tabLst>
            </a:pPr>
            <a:r>
              <a:rPr lang="de-DE" altLang="de-DE" dirty="0">
                <a:latin typeface="Arial" pitchFamily="34" charset="0"/>
              </a:rPr>
              <a:t>Vermittlung von Kontakten zwischen Gründungswilligen und Firmen,</a:t>
            </a:r>
            <a:br>
              <a:rPr lang="de-DE" altLang="de-DE" dirty="0">
                <a:latin typeface="Arial" pitchFamily="34" charset="0"/>
              </a:rPr>
            </a:br>
            <a:endParaRPr lang="de-DE" altLang="de-DE" dirty="0">
              <a:latin typeface="Arial" pitchFamily="34" charset="0"/>
            </a:endParaRPr>
          </a:p>
          <a:p>
            <a:pPr marL="0" indent="0">
              <a:lnSpc>
                <a:spcPct val="80000"/>
              </a:lnSpc>
              <a:buFont typeface="Wingdings" pitchFamily="2" charset="2"/>
              <a:buNone/>
              <a:tabLst>
                <a:tab pos="182563" algn="l"/>
              </a:tabLst>
            </a:pPr>
            <a:r>
              <a:rPr lang="de-DE" altLang="de-DE" dirty="0">
                <a:latin typeface="Arial" pitchFamily="34" charset="0"/>
              </a:rPr>
              <a:t>die einen Nachfolger suchen sowie Beratung &amp; Begleitung im Prozess, </a:t>
            </a:r>
          </a:p>
          <a:p>
            <a:pPr marL="0" indent="0">
              <a:lnSpc>
                <a:spcPct val="80000"/>
              </a:lnSpc>
              <a:buFont typeface="Wingdings" pitchFamily="2" charset="2"/>
              <a:buNone/>
              <a:tabLst>
                <a:tab pos="182563" algn="l"/>
              </a:tabLst>
            </a:pPr>
            <a:endParaRPr lang="de-DE" altLang="de-DE" dirty="0">
              <a:latin typeface="Arial" pitchFamily="34" charset="0"/>
            </a:endParaRPr>
          </a:p>
          <a:p>
            <a:pPr marL="0" indent="0">
              <a:lnSpc>
                <a:spcPct val="80000"/>
              </a:lnSpc>
              <a:buFont typeface="Wingdings" pitchFamily="2" charset="2"/>
              <a:buNone/>
              <a:tabLst>
                <a:tab pos="182563" algn="l"/>
              </a:tabLst>
            </a:pPr>
            <a:r>
              <a:rPr lang="de-DE" altLang="de-DE" dirty="0">
                <a:latin typeface="Arial" pitchFamily="34" charset="0"/>
              </a:rPr>
              <a:t>inkl. der Mediation</a:t>
            </a:r>
          </a:p>
        </p:txBody>
      </p:sp>
    </p:spTree>
    <p:extLst>
      <p:ext uri="{BB962C8B-B14F-4D97-AF65-F5344CB8AC3E}">
        <p14:creationId xmlns:p14="http://schemas.microsoft.com/office/powerpoint/2010/main" val="451965578"/>
      </p:ext>
    </p:extLst>
  </p:cSld>
  <p:clrMapOvr>
    <a:masterClrMapping/>
  </p:clrMapOvr>
  <p:transition>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Beratung ist wichtig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56</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 Abschließendes</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3416320"/>
          </a:xfrm>
          <a:prstGeom prst="rect">
            <a:avLst/>
          </a:prstGeom>
          <a:noFill/>
        </p:spPr>
        <p:txBody>
          <a:bodyPr wrap="square">
            <a:spAutoFit/>
          </a:bodyPr>
          <a:lstStyle/>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Verlassen Sie sich nicht unbedingt auf das, was Andere sagen oder tun.</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Nehmen Sie sich die Zeit, die Sie brauchen, stürzen Sie nichts übers Knie.</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Planen Sie Ihre Investitionen lieber höher als zu gering.</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Nutzen Sie individuelle Beratungen: </a:t>
            </a:r>
          </a:p>
          <a:p>
            <a:pPr marL="0" indent="0">
              <a:lnSpc>
                <a:spcPct val="80000"/>
              </a:lnSpc>
              <a:buNone/>
              <a:tabLst>
                <a:tab pos="182563" algn="l"/>
              </a:tabLst>
            </a:pPr>
            <a:r>
              <a:rPr lang="de-DE" altLang="de-DE" dirty="0">
                <a:solidFill>
                  <a:schemeClr val="bg2">
                    <a:lumMod val="10000"/>
                  </a:schemeClr>
                </a:solidFill>
                <a:latin typeface="Arial" pitchFamily="34" charset="0"/>
              </a:rPr>
              <a:t>     Denn die Überlebenschance für Unternehmensgründer ist dann höher, </a:t>
            </a:r>
          </a:p>
          <a:p>
            <a:pPr marL="0" indent="0">
              <a:lnSpc>
                <a:spcPct val="80000"/>
              </a:lnSpc>
              <a:buNone/>
              <a:tabLst>
                <a:tab pos="182563" algn="l"/>
              </a:tabLst>
            </a:pPr>
            <a:r>
              <a:rPr lang="de-DE" altLang="de-DE" dirty="0">
                <a:solidFill>
                  <a:schemeClr val="bg2">
                    <a:lumMod val="10000"/>
                  </a:schemeClr>
                </a:solidFill>
                <a:latin typeface="Arial" pitchFamily="34" charset="0"/>
              </a:rPr>
              <a:t>     wenn keine Beratungsresistenz vorliegt. </a:t>
            </a:r>
          </a:p>
          <a:p>
            <a:pPr marL="0" indent="0">
              <a:lnSpc>
                <a:spcPct val="80000"/>
              </a:lnSpc>
              <a:buNone/>
              <a:tabLst>
                <a:tab pos="182563" algn="l"/>
              </a:tabLst>
            </a:pPr>
            <a:r>
              <a:rPr lang="de-DE" altLang="de-DE" dirty="0">
                <a:solidFill>
                  <a:schemeClr val="bg2">
                    <a:lumMod val="10000"/>
                  </a:schemeClr>
                </a:solidFill>
                <a:latin typeface="Arial" pitchFamily="34" charset="0"/>
              </a:rPr>
              <a:t>     Das heißt: Tauschen Sie sich mit Ihrem „Netzwerk“ aus</a:t>
            </a:r>
          </a:p>
          <a:p>
            <a:pPr marL="0" indent="0">
              <a:lnSpc>
                <a:spcPct val="80000"/>
              </a:lnSpc>
              <a:buNone/>
              <a:tabLst>
                <a:tab pos="182563" algn="l"/>
              </a:tabLst>
            </a:pPr>
            <a:endParaRPr lang="de-DE" altLang="de-DE" dirty="0">
              <a:solidFill>
                <a:schemeClr val="bg2">
                  <a:lumMod val="10000"/>
                </a:schemeClr>
              </a:solidFill>
              <a:latin typeface="Arial" pitchFamily="34" charset="0"/>
            </a:endParaRPr>
          </a:p>
          <a:p>
            <a:pPr indent="-285750">
              <a:lnSpc>
                <a:spcPct val="80000"/>
              </a:lnSpc>
              <a:buFont typeface="Wingdings" pitchFamily="2" charset="2"/>
              <a:buChar char="à"/>
              <a:tabLst>
                <a:tab pos="182563" algn="l"/>
              </a:tabLst>
            </a:pPr>
            <a:r>
              <a:rPr lang="de-DE" altLang="de-DE" dirty="0">
                <a:solidFill>
                  <a:schemeClr val="bg2">
                    <a:lumMod val="10000"/>
                  </a:schemeClr>
                </a:solidFill>
                <a:latin typeface="Arial" pitchFamily="34" charset="0"/>
                <a:sym typeface="Wingdings" panose="05000000000000000000" pitchFamily="2" charset="2"/>
              </a:rPr>
              <a:t>Von Unternehmer*innen, welche sich laut Studien beraten ließen</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sind nach 4 Jahren noch gut 85 % am Markt. Von denen, die sich nicht</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beraten ließen sind nach 5 Jahren zwischen 50 und 70 Prozent nicht mehr</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existent.</a:t>
            </a:r>
          </a:p>
        </p:txBody>
      </p:sp>
    </p:spTree>
    <p:extLst>
      <p:ext uri="{BB962C8B-B14F-4D97-AF65-F5344CB8AC3E}">
        <p14:creationId xmlns:p14="http://schemas.microsoft.com/office/powerpoint/2010/main" val="1589433206"/>
      </p:ext>
    </p:extLst>
  </p:cSld>
  <p:clrMapOvr>
    <a:masterClrMapping/>
  </p:clrMapOvr>
  <p:transition>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9222E4E-B83D-4560-BA1A-2C8EE5CA0EFB}"/>
              </a:ext>
            </a:extLst>
          </p:cNvPr>
          <p:cNvSpPr>
            <a:spLocks noGrp="1"/>
          </p:cNvSpPr>
          <p:nvPr>
            <p:ph type="sldNum" sz="quarter" idx="12"/>
          </p:nvPr>
        </p:nvSpPr>
        <p:spPr/>
        <p:txBody>
          <a:bodyPr/>
          <a:lstStyle/>
          <a:p>
            <a:fld id="{EE57C6AF-C1FF-6140-89C1-E3C03D68B29C}" type="slidenum">
              <a:rPr lang="de-DE" smtClean="0"/>
              <a:pPr/>
              <a:t>57</a:t>
            </a:fld>
            <a:endParaRPr lang="de-DE" dirty="0"/>
          </a:p>
        </p:txBody>
      </p:sp>
      <p:sp>
        <p:nvSpPr>
          <p:cNvPr id="4" name="Fußzeilenplatzhalter 3">
            <a:extLst>
              <a:ext uri="{FF2B5EF4-FFF2-40B4-BE49-F238E27FC236}">
                <a16:creationId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5" name="Rectangle 2">
            <a:extLst>
              <a:ext uri="{FF2B5EF4-FFF2-40B4-BE49-F238E27FC236}">
                <a16:creationId xmlns:a16="http://schemas.microsoft.com/office/drawing/2014/main" id="{F18B4104-C645-4326-A839-45A3096C2720}"/>
              </a:ext>
            </a:extLst>
          </p:cNvPr>
          <p:cNvSpPr txBox="1">
            <a:spLocks noChangeArrowheads="1"/>
          </p:cNvSpPr>
          <p:nvPr/>
        </p:nvSpPr>
        <p:spPr bwMode="auto">
          <a:xfrm>
            <a:off x="685800" y="1143000"/>
            <a:ext cx="7772400"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Viel Erfolg für Ihre Existenzgründung</a:t>
            </a: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und</a:t>
            </a:r>
            <a:br>
              <a:rPr lang="de-DE" altLang="de-DE" sz="4800">
                <a:latin typeface="Arial" pitchFamily="34" charset="0"/>
                <a:cs typeface="Times New Roman" pitchFamily="18" charset="0"/>
              </a:rPr>
            </a:br>
            <a:r>
              <a:rPr lang="de-DE" altLang="de-DE" sz="4800" b="1">
                <a:latin typeface="Arial" pitchFamily="34" charset="0"/>
                <a:cs typeface="Times New Roman" pitchFamily="18" charset="0"/>
              </a:rPr>
              <a:t>vielen Dank für Ihre Aufmerksamkeit!</a:t>
            </a:r>
            <a:r>
              <a:rPr lang="de-DE" altLang="de-DE" sz="1400">
                <a:latin typeface="Arial" pitchFamily="34" charset="0"/>
              </a:rPr>
              <a:t> </a:t>
            </a:r>
            <a:endParaRPr lang="de-DE" altLang="de-DE" sz="1400" dirty="0">
              <a:latin typeface="Arial" pitchFamily="34" charset="0"/>
            </a:endParaRPr>
          </a:p>
        </p:txBody>
      </p:sp>
      <p:pic>
        <p:nvPicPr>
          <p:cNvPr id="6" name="Grafik 5">
            <a:extLst>
              <a:ext uri="{FF2B5EF4-FFF2-40B4-BE49-F238E27FC236}">
                <a16:creationId xmlns:a16="http://schemas.microsoft.com/office/drawing/2014/main" id="{8687B59B-2F06-4525-9050-DA6BEDDE9088}"/>
              </a:ext>
            </a:extLst>
          </p:cNvPr>
          <p:cNvPicPr>
            <a:picLocks noChangeAspect="1"/>
          </p:cNvPicPr>
          <p:nvPr/>
        </p:nvPicPr>
        <p:blipFill>
          <a:blip r:embed="rId2"/>
          <a:stretch>
            <a:fillRect/>
          </a:stretch>
        </p:blipFill>
        <p:spPr>
          <a:xfrm>
            <a:off x="7661952" y="1260636"/>
            <a:ext cx="1010922" cy="2050727"/>
          </a:xfrm>
          <a:prstGeom prst="rect">
            <a:avLst/>
          </a:prstGeom>
        </p:spPr>
      </p:pic>
      <p:sp>
        <p:nvSpPr>
          <p:cNvPr id="7" name="Titel 6">
            <a:extLst>
              <a:ext uri="{FF2B5EF4-FFF2-40B4-BE49-F238E27FC236}">
                <a16:creationId xmlns:a16="http://schemas.microsoft.com/office/drawing/2014/main" id="{4E0AEA59-91F2-4B0A-9F24-52AE6E91719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 Abschließendes</a:t>
            </a:r>
          </a:p>
        </p:txBody>
      </p:sp>
    </p:spTree>
    <p:extLst>
      <p:ext uri="{BB962C8B-B14F-4D97-AF65-F5344CB8AC3E}">
        <p14:creationId xmlns:p14="http://schemas.microsoft.com/office/powerpoint/2010/main" val="3030362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Berater, Trainer, Coach und MUT-Macher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58</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VIII. Ihr Ansprechpartner</a:t>
            </a:r>
          </a:p>
        </p:txBody>
      </p:sp>
      <p:sp>
        <p:nvSpPr>
          <p:cNvPr id="7" name="Rechteck 6">
            <a:extLst>
              <a:ext uri="{FF2B5EF4-FFF2-40B4-BE49-F238E27FC236}">
                <a16:creationId xmlns:a16="http://schemas.microsoft.com/office/drawing/2014/main" id="{511CB13C-A712-4B8F-8928-22FAE73622D5}"/>
              </a:ext>
            </a:extLst>
          </p:cNvPr>
          <p:cNvSpPr/>
          <p:nvPr/>
        </p:nvSpPr>
        <p:spPr>
          <a:xfrm>
            <a:off x="4788024" y="2564904"/>
            <a:ext cx="4035981" cy="2585323"/>
          </a:xfrm>
          <a:prstGeom prst="rect">
            <a:avLst/>
          </a:prstGeom>
        </p:spPr>
        <p:txBody>
          <a:bodyPr wrap="square">
            <a:spAutoFit/>
          </a:bodyPr>
          <a:lstStyle/>
          <a:p>
            <a:r>
              <a:rPr lang="de-DE" altLang="de-DE" dirty="0">
                <a:solidFill>
                  <a:schemeClr val="bg2">
                    <a:lumMod val="10000"/>
                  </a:schemeClr>
                </a:solidFill>
                <a:latin typeface="Arial" pitchFamily="34" charset="0"/>
                <a:cs typeface="Arial" pitchFamily="34" charset="0"/>
              </a:rPr>
              <a:t>Die Dokumentationsunterlagen sind vom Verfasser durch das Urheberrecht geschützt. </a:t>
            </a:r>
          </a:p>
          <a:p>
            <a:r>
              <a:rPr lang="de-DE" altLang="de-DE" dirty="0">
                <a:solidFill>
                  <a:schemeClr val="bg2">
                    <a:lumMod val="10000"/>
                  </a:schemeClr>
                </a:solidFill>
                <a:latin typeface="Arial" pitchFamily="34" charset="0"/>
                <a:cs typeface="Arial" pitchFamily="34" charset="0"/>
              </a:rPr>
              <a:t>Nachdruck, Vervielfältigung, (Weiter)-Bearbeitung – auch auszugsweise – und / oder Weiterleitung an Dritte ist urheberrechtlich nicht gestattet.</a:t>
            </a:r>
          </a:p>
          <a:p>
            <a:r>
              <a:rPr lang="de-DE" altLang="de-DE" dirty="0">
                <a:solidFill>
                  <a:schemeClr val="bg2">
                    <a:lumMod val="10000"/>
                  </a:schemeClr>
                </a:solidFill>
                <a:latin typeface="Arial" pitchFamily="34" charset="0"/>
                <a:cs typeface="Arial" pitchFamily="34" charset="0"/>
              </a:rPr>
              <a:t>Verfasser/-in dieser Unterlagen: Harald Hof</a:t>
            </a:r>
          </a:p>
        </p:txBody>
      </p:sp>
      <p:pic>
        <p:nvPicPr>
          <p:cNvPr id="8" name="Bildplatzhalter 5">
            <a:extLst>
              <a:ext uri="{FF2B5EF4-FFF2-40B4-BE49-F238E27FC236}">
                <a16:creationId xmlns:a16="http://schemas.microsoft.com/office/drawing/2014/main" id="{1B60CD90-94D6-4854-AF97-F6B5FA3A4C01}"/>
              </a:ext>
            </a:extLst>
          </p:cNvPr>
          <p:cNvPicPr>
            <a:picLocks noChangeAspect="1"/>
          </p:cNvPicPr>
          <p:nvPr/>
        </p:nvPicPr>
        <p:blipFill>
          <a:blip r:embed="rId2"/>
          <a:srcRect t="14069" b="14069"/>
          <a:stretch>
            <a:fillRect/>
          </a:stretch>
        </p:blipFill>
        <p:spPr>
          <a:xfrm>
            <a:off x="755576" y="1991845"/>
            <a:ext cx="1064934" cy="1146117"/>
          </a:xfrm>
          <a:prstGeom prst="rect">
            <a:avLst/>
          </a:prstGeom>
        </p:spPr>
      </p:pic>
      <p:sp>
        <p:nvSpPr>
          <p:cNvPr id="14" name="Textfeld 13">
            <a:extLst>
              <a:ext uri="{FF2B5EF4-FFF2-40B4-BE49-F238E27FC236}">
                <a16:creationId xmlns:a16="http://schemas.microsoft.com/office/drawing/2014/main" id="{6C4E6ACC-E6E7-4CE8-A979-4D8D481D4F82}"/>
              </a:ext>
            </a:extLst>
          </p:cNvPr>
          <p:cNvSpPr txBox="1"/>
          <p:nvPr/>
        </p:nvSpPr>
        <p:spPr>
          <a:xfrm>
            <a:off x="669131" y="3144316"/>
            <a:ext cx="3265715" cy="1815882"/>
          </a:xfrm>
          <a:prstGeom prst="rect">
            <a:avLst/>
          </a:prstGeom>
          <a:noFill/>
        </p:spPr>
        <p:txBody>
          <a:bodyPr wrap="square" rtlCol="0">
            <a:spAutoFit/>
          </a:bodyPr>
          <a:lstStyle/>
          <a:p>
            <a:endParaRPr lang="de-DE" sz="1600" dirty="0">
              <a:solidFill>
                <a:srgbClr val="080808"/>
              </a:solidFill>
            </a:endParaRPr>
          </a:p>
          <a:p>
            <a:r>
              <a:rPr lang="de-DE" sz="1600" dirty="0">
                <a:solidFill>
                  <a:srgbClr val="080808"/>
                </a:solidFill>
              </a:rPr>
              <a:t>Harald Hof</a:t>
            </a:r>
          </a:p>
          <a:p>
            <a:r>
              <a:rPr lang="de-DE" sz="1600" dirty="0">
                <a:solidFill>
                  <a:srgbClr val="080808"/>
                </a:solidFill>
              </a:rPr>
              <a:t>Lindenallee 17</a:t>
            </a:r>
            <a:br>
              <a:rPr lang="de-DE" sz="1600" dirty="0">
                <a:solidFill>
                  <a:srgbClr val="080808"/>
                </a:solidFill>
              </a:rPr>
            </a:br>
            <a:r>
              <a:rPr lang="de-DE" sz="1600" dirty="0">
                <a:solidFill>
                  <a:srgbClr val="080808"/>
                </a:solidFill>
              </a:rPr>
              <a:t>86899 Landsberg am Lech</a:t>
            </a:r>
          </a:p>
          <a:p>
            <a:r>
              <a:rPr lang="it-IT" sz="1600" dirty="0" err="1">
                <a:solidFill>
                  <a:srgbClr val="080808"/>
                </a:solidFill>
              </a:rPr>
              <a:t>Telefon</a:t>
            </a:r>
            <a:r>
              <a:rPr lang="it-IT" sz="1600" dirty="0">
                <a:solidFill>
                  <a:srgbClr val="080808"/>
                </a:solidFill>
              </a:rPr>
              <a:t>: 08191 3059987</a:t>
            </a:r>
            <a:br>
              <a:rPr lang="it-IT" sz="1600" dirty="0">
                <a:solidFill>
                  <a:srgbClr val="080808"/>
                </a:solidFill>
              </a:rPr>
            </a:br>
            <a:r>
              <a:rPr lang="it-IT" sz="1600" dirty="0">
                <a:solidFill>
                  <a:srgbClr val="080808"/>
                </a:solidFill>
              </a:rPr>
              <a:t>Telefax: 08191 3052782</a:t>
            </a:r>
            <a:br>
              <a:rPr lang="it-IT" sz="1600" dirty="0">
                <a:solidFill>
                  <a:srgbClr val="080808"/>
                </a:solidFill>
              </a:rPr>
            </a:br>
            <a:r>
              <a:rPr lang="it-IT" sz="1600" dirty="0">
                <a:solidFill>
                  <a:srgbClr val="080808"/>
                </a:solidFill>
              </a:rPr>
              <a:t>E-Mail: info@harald-hof.de</a:t>
            </a:r>
          </a:p>
        </p:txBody>
      </p:sp>
      <p:sp>
        <p:nvSpPr>
          <p:cNvPr id="5" name="Textfeld 4">
            <a:extLst>
              <a:ext uri="{FF2B5EF4-FFF2-40B4-BE49-F238E27FC236}">
                <a16:creationId xmlns:a16="http://schemas.microsoft.com/office/drawing/2014/main" id="{0F64E124-414D-278C-3151-AB08B9948802}"/>
              </a:ext>
            </a:extLst>
          </p:cNvPr>
          <p:cNvSpPr txBox="1"/>
          <p:nvPr/>
        </p:nvSpPr>
        <p:spPr>
          <a:xfrm>
            <a:off x="457200" y="5656603"/>
            <a:ext cx="8229600" cy="584775"/>
          </a:xfrm>
          <a:prstGeom prst="rect">
            <a:avLst/>
          </a:prstGeom>
          <a:noFill/>
        </p:spPr>
        <p:txBody>
          <a:bodyPr wrap="square" rtlCol="0">
            <a:spAutoFit/>
          </a:bodyPr>
          <a:lstStyle/>
          <a:p>
            <a:pPr algn="ctr"/>
            <a:r>
              <a:rPr lang="de-DE" sz="1600" dirty="0"/>
              <a:t>Gelistet bei der BAFA unter Nr. 160980 </a:t>
            </a:r>
            <a:br>
              <a:rPr lang="de-DE" sz="1600" dirty="0"/>
            </a:br>
            <a:r>
              <a:rPr lang="de-DE" sz="1600" dirty="0"/>
              <a:t>„Förderung von Unternehmensberatungen für KMU“</a:t>
            </a:r>
          </a:p>
        </p:txBody>
      </p:sp>
      <p:pic>
        <p:nvPicPr>
          <p:cNvPr id="6" name="Grafik 5">
            <a:extLst>
              <a:ext uri="{FF2B5EF4-FFF2-40B4-BE49-F238E27FC236}">
                <a16:creationId xmlns:a16="http://schemas.microsoft.com/office/drawing/2014/main" id="{B3344F6A-804F-AD1B-2817-8BFFDCF67F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5492" y="75013"/>
            <a:ext cx="2334958" cy="919259"/>
          </a:xfrm>
          <a:prstGeom prst="rect">
            <a:avLst/>
          </a:prstGeom>
        </p:spPr>
      </p:pic>
    </p:spTree>
    <p:extLst>
      <p:ext uri="{BB962C8B-B14F-4D97-AF65-F5344CB8AC3E}">
        <p14:creationId xmlns:p14="http://schemas.microsoft.com/office/powerpoint/2010/main" val="2317968591"/>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Warum im Nebenerwerb? Mögliche Gründe</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6</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marL="571500" indent="-571500">
              <a:buClr>
                <a:srgbClr val="FFC000"/>
              </a:buClr>
              <a:buFont typeface="Wingdings" panose="05000000000000000000" pitchFamily="2" charset="2"/>
              <a:buChar char="§"/>
            </a:pPr>
            <a:r>
              <a:rPr lang="de-DE" sz="3200" dirty="0"/>
              <a:t>Flexibilität bei Ort und Zeit</a:t>
            </a:r>
          </a:p>
          <a:p>
            <a:pPr marL="571500" indent="-571500">
              <a:buClr>
                <a:srgbClr val="FFC000"/>
              </a:buClr>
              <a:buFont typeface="Wingdings" panose="05000000000000000000" pitchFamily="2" charset="2"/>
              <a:buChar char="§"/>
            </a:pPr>
            <a:r>
              <a:rPr lang="de-DE" sz="3200" dirty="0"/>
              <a:t>Vereinbarkeit Familie und Beruf</a:t>
            </a:r>
          </a:p>
          <a:p>
            <a:pPr marL="571500" indent="-571500">
              <a:buClr>
                <a:srgbClr val="FFC000"/>
              </a:buClr>
              <a:buFont typeface="Wingdings" panose="05000000000000000000" pitchFamily="2" charset="2"/>
              <a:buChar char="§"/>
            </a:pPr>
            <a:r>
              <a:rPr lang="de-DE" sz="3200" dirty="0"/>
              <a:t>Testen einer Idee</a:t>
            </a:r>
          </a:p>
          <a:p>
            <a:pPr marL="571500" indent="-571500">
              <a:buClr>
                <a:srgbClr val="FFC000"/>
              </a:buClr>
              <a:buFont typeface="Wingdings" panose="05000000000000000000" pitchFamily="2" charset="2"/>
              <a:buChar char="§"/>
            </a:pPr>
            <a:r>
              <a:rPr lang="de-DE" sz="3200" dirty="0"/>
              <a:t>Risikominimierung</a:t>
            </a:r>
          </a:p>
          <a:p>
            <a:pPr marL="571500" indent="-571500">
              <a:buClr>
                <a:srgbClr val="FFC000"/>
              </a:buClr>
              <a:buFont typeface="Wingdings" panose="05000000000000000000" pitchFamily="2" charset="2"/>
              <a:buChar char="§"/>
            </a:pPr>
            <a:r>
              <a:rPr lang="de-DE" sz="3200" dirty="0"/>
              <a:t>Zusatzverdienst</a:t>
            </a:r>
          </a:p>
          <a:p>
            <a:pPr marL="571500" indent="-571500">
              <a:buClr>
                <a:srgbClr val="FFC000"/>
              </a:buClr>
              <a:buFont typeface="Wingdings" panose="05000000000000000000" pitchFamily="2" charset="2"/>
              <a:buChar char="§"/>
            </a:pPr>
            <a:r>
              <a:rPr lang="de-DE" sz="3200" dirty="0"/>
              <a:t>Selbstverwirklichung</a:t>
            </a:r>
            <a:endParaRPr lang="de-DE" altLang="de-DE" sz="3200"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3650931965"/>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Was gibt / gilt es u. a. zu prüfen?</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7</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a:buClr>
                <a:srgbClr val="FFC000"/>
              </a:buClr>
              <a:buFont typeface="Wingdings" panose="05000000000000000000" pitchFamily="2" charset="2"/>
              <a:buChar char="§"/>
            </a:pPr>
            <a:r>
              <a:rPr lang="de-DE" sz="3200" dirty="0"/>
              <a:t>Arbeitsvertrag</a:t>
            </a:r>
          </a:p>
          <a:p>
            <a:pPr>
              <a:buClr>
                <a:srgbClr val="FFC000"/>
              </a:buClr>
              <a:buFont typeface="Wingdings" panose="05000000000000000000" pitchFamily="2" charset="2"/>
              <a:buChar char="§"/>
            </a:pPr>
            <a:r>
              <a:rPr lang="de-DE" sz="3200" dirty="0"/>
              <a:t>Mietvertrag</a:t>
            </a:r>
          </a:p>
          <a:p>
            <a:pPr>
              <a:buClr>
                <a:srgbClr val="FFC000"/>
              </a:buClr>
              <a:buFont typeface="Wingdings" panose="05000000000000000000" pitchFamily="2" charset="2"/>
              <a:buChar char="§"/>
            </a:pPr>
            <a:r>
              <a:rPr lang="de-DE" sz="3200" dirty="0"/>
              <a:t>Versicherungen</a:t>
            </a:r>
          </a:p>
          <a:p>
            <a:pPr>
              <a:buClr>
                <a:srgbClr val="FFC000"/>
              </a:buClr>
              <a:buFont typeface="Wingdings" panose="05000000000000000000" pitchFamily="2" charset="2"/>
              <a:buChar char="§"/>
            </a:pPr>
            <a:r>
              <a:rPr lang="de-DE" sz="3200" dirty="0"/>
              <a:t>Finanzierung / Förderung</a:t>
            </a:r>
          </a:p>
          <a:p>
            <a:pPr>
              <a:buClr>
                <a:srgbClr val="FFC000"/>
              </a:buClr>
              <a:buFont typeface="Wingdings" panose="05000000000000000000" pitchFamily="2" charset="2"/>
              <a:buChar char="§"/>
            </a:pPr>
            <a:r>
              <a:rPr lang="de-DE" sz="3200" dirty="0"/>
              <a:t>Gewerberecht</a:t>
            </a:r>
          </a:p>
          <a:p>
            <a:pPr>
              <a:buClr>
                <a:srgbClr val="FFC000"/>
              </a:buClr>
              <a:buFont typeface="Wingdings" panose="05000000000000000000" pitchFamily="2" charset="2"/>
              <a:buChar char="§"/>
            </a:pPr>
            <a:r>
              <a:rPr lang="de-DE" sz="3200" dirty="0"/>
              <a:t>Steuerrecht</a:t>
            </a:r>
          </a:p>
          <a:p>
            <a:pPr>
              <a:buClr>
                <a:srgbClr val="FFC000"/>
              </a:buClr>
              <a:buFont typeface="Wingdings" panose="05000000000000000000" pitchFamily="2" charset="2"/>
              <a:buChar char="§"/>
            </a:pPr>
            <a:r>
              <a:rPr lang="de-DE" sz="3200" dirty="0"/>
              <a:t>Sozialversicherungsrecht</a:t>
            </a:r>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971301140"/>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Im Grundsatz gilt</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8</a:t>
            </a:fld>
            <a:endParaRPr lang="de-DE"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
        <p:nvSpPr>
          <p:cNvPr id="7" name="Textplatzhalter 2">
            <a:extLst>
              <a:ext uri="{FF2B5EF4-FFF2-40B4-BE49-F238E27FC236}">
                <a16:creationId xmlns:a16="http://schemas.microsoft.com/office/drawing/2014/main" id="{98DA78B5-02B8-4D09-8862-F302E1A0B6AD}"/>
              </a:ext>
            </a:extLst>
          </p:cNvPr>
          <p:cNvSpPr txBox="1">
            <a:spLocks/>
          </p:cNvSpPr>
          <p:nvPr/>
        </p:nvSpPr>
        <p:spPr>
          <a:xfrm>
            <a:off x="447675" y="1987554"/>
            <a:ext cx="8223251" cy="4215599"/>
          </a:xfrm>
          <a:prstGeom prst="rect">
            <a:avLst/>
          </a:prstGeom>
        </p:spPr>
        <p:txBody>
          <a:bodyPr>
            <a:normAutofit/>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350"/>
            <a:endParaRPr lang="de-DE" altLang="de-DE" b="1">
              <a:solidFill>
                <a:srgbClr val="FF0000"/>
              </a:solidFill>
            </a:endParaRPr>
          </a:p>
          <a:p>
            <a:pPr marL="109350" algn="ctr"/>
            <a:r>
              <a:rPr lang="de-DE" altLang="de-DE" sz="3200" b="1">
                <a:solidFill>
                  <a:srgbClr val="FF0000"/>
                </a:solidFill>
              </a:rPr>
              <a:t>Im Nebenerwerb sind die gleichen Voraussetzungen </a:t>
            </a:r>
          </a:p>
          <a:p>
            <a:pPr marL="109350" algn="ctr"/>
            <a:r>
              <a:rPr lang="de-DE" altLang="de-DE" sz="3200" b="1">
                <a:solidFill>
                  <a:srgbClr val="FF0000"/>
                </a:solidFill>
              </a:rPr>
              <a:t>(rechtlich und steuerlich) </a:t>
            </a:r>
          </a:p>
          <a:p>
            <a:pPr marL="109350" algn="ctr"/>
            <a:r>
              <a:rPr lang="de-DE" altLang="de-DE" sz="3200" b="1">
                <a:solidFill>
                  <a:srgbClr val="FF0000"/>
                </a:solidFill>
              </a:rPr>
              <a:t>für die Selbständigkeit zu erfüllen wie im Vollerwerb!</a:t>
            </a:r>
          </a:p>
          <a:p>
            <a:pPr marL="109350"/>
            <a:endParaRPr lang="de-DE" dirty="0"/>
          </a:p>
        </p:txBody>
      </p:sp>
    </p:spTree>
    <p:extLst>
      <p:ext uri="{BB962C8B-B14F-4D97-AF65-F5344CB8AC3E}">
        <p14:creationId xmlns:p14="http://schemas.microsoft.com/office/powerpoint/2010/main" val="2392442152"/>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BC96-712B-D64D-FB93-5433705FE971}"/>
            </a:ext>
          </a:extLst>
        </p:cNvPr>
        <p:cNvGrpSpPr/>
        <p:nvPr/>
      </p:nvGrpSpPr>
      <p:grpSpPr>
        <a:xfrm>
          <a:off x="0" y="0"/>
          <a:ext cx="0" cy="0"/>
          <a:chOff x="0" y="0"/>
          <a:chExt cx="0" cy="0"/>
        </a:xfrm>
      </p:grpSpPr>
      <p:pic>
        <p:nvPicPr>
          <p:cNvPr id="14" name="Grafik 13">
            <a:extLst>
              <a:ext uri="{FF2B5EF4-FFF2-40B4-BE49-F238E27FC236}">
                <a16:creationId xmlns:a16="http://schemas.microsoft.com/office/drawing/2014/main" id="{F92F9703-2A91-467E-E7A4-47C596202271}"/>
              </a:ext>
            </a:extLst>
          </p:cNvPr>
          <p:cNvPicPr>
            <a:picLocks noChangeAspect="1"/>
          </p:cNvPicPr>
          <p:nvPr/>
        </p:nvPicPr>
        <p:blipFill>
          <a:blip r:embed="rId2"/>
          <a:stretch>
            <a:fillRect/>
          </a:stretch>
        </p:blipFill>
        <p:spPr>
          <a:xfrm>
            <a:off x="0" y="10297"/>
            <a:ext cx="9144000" cy="6837405"/>
          </a:xfrm>
          <a:prstGeom prst="rect">
            <a:avLst/>
          </a:prstGeom>
        </p:spPr>
      </p:pic>
      <p:sp>
        <p:nvSpPr>
          <p:cNvPr id="2" name="Fußzeilenplatzhalter 1">
            <a:extLst>
              <a:ext uri="{FF2B5EF4-FFF2-40B4-BE49-F238E27FC236}">
                <a16:creationId xmlns:a16="http://schemas.microsoft.com/office/drawing/2014/main" id="{1EEF5CA1-2AF0-4995-64C5-F78988A9AC39}"/>
              </a:ext>
            </a:extLst>
          </p:cNvPr>
          <p:cNvSpPr>
            <a:spLocks noGrp="1"/>
          </p:cNvSpPr>
          <p:nvPr>
            <p:ph type="ftr" sz="quarter" idx="3"/>
          </p:nvPr>
        </p:nvSpPr>
        <p:spPr/>
        <p:txBody>
          <a:bodyPr/>
          <a:lstStyle/>
          <a:p>
            <a:pPr>
              <a:defRPr/>
            </a:pPr>
            <a:r>
              <a:rPr lang="de-DE" dirty="0"/>
              <a:t>Gründen im Voll- und Nebenerwerb </a:t>
            </a:r>
          </a:p>
          <a:p>
            <a:pPr>
              <a:defRPr/>
            </a:pPr>
            <a:r>
              <a:rPr lang="de-DE" dirty="0"/>
              <a:t> </a:t>
            </a:r>
          </a:p>
        </p:txBody>
      </p:sp>
      <p:sp>
        <p:nvSpPr>
          <p:cNvPr id="3" name="Textplatzhalter 2">
            <a:extLst>
              <a:ext uri="{FF2B5EF4-FFF2-40B4-BE49-F238E27FC236}">
                <a16:creationId xmlns:a16="http://schemas.microsoft.com/office/drawing/2014/main" id="{9B8E25CF-A2F2-5C62-631E-28B24CC607B6}"/>
              </a:ext>
            </a:extLst>
          </p:cNvPr>
          <p:cNvSpPr>
            <a:spLocks noGrp="1"/>
          </p:cNvSpPr>
          <p:nvPr>
            <p:ph type="body" idx="1"/>
          </p:nvPr>
        </p:nvSpPr>
        <p:spPr>
          <a:xfrm>
            <a:off x="436111" y="1361289"/>
            <a:ext cx="8235950" cy="522850"/>
          </a:xfrm>
        </p:spPr>
        <p:txBody>
          <a:bodyPr/>
          <a:lstStyle/>
          <a:p>
            <a:r>
              <a:rPr lang="de-DE" dirty="0"/>
              <a:t>Gründungsgeschehen 2024 - Zugang</a:t>
            </a:r>
          </a:p>
        </p:txBody>
      </p:sp>
      <p:sp>
        <p:nvSpPr>
          <p:cNvPr id="5" name="Inhaltsplatzhalter 1">
            <a:extLst>
              <a:ext uri="{FF2B5EF4-FFF2-40B4-BE49-F238E27FC236}">
                <a16:creationId xmlns:a16="http://schemas.microsoft.com/office/drawing/2014/main" id="{426B0433-F5C6-E603-E301-3C9F70FC39C4}"/>
              </a:ext>
            </a:extLst>
          </p:cNvPr>
          <p:cNvSpPr txBox="1">
            <a:spLocks/>
          </p:cNvSpPr>
          <p:nvPr/>
        </p:nvSpPr>
        <p:spPr bwMode="auto">
          <a:xfrm>
            <a:off x="436110" y="1901566"/>
            <a:ext cx="8235949" cy="390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2024 wurden in Deutschland rund </a:t>
            </a:r>
            <a:r>
              <a:rPr lang="de-DE" sz="1600" b="1" dirty="0"/>
              <a:t>120.900 </a:t>
            </a:r>
            <a:r>
              <a:rPr lang="de-DE" sz="1600" dirty="0"/>
              <a:t>Betriebe gegründet, deren Rechtsform und Beschäftigtenzahl auf eine </a:t>
            </a:r>
            <a:r>
              <a:rPr lang="de-DE" sz="1600" b="1" dirty="0"/>
              <a:t>größere wirtschaftliche Bedeutung </a:t>
            </a:r>
            <a:r>
              <a:rPr lang="de-DE" sz="1600" dirty="0"/>
              <a:t>schließen lassen. (</a:t>
            </a:r>
            <a:r>
              <a:rPr lang="de-DE" sz="1600" b="1" dirty="0"/>
              <a:t>2,1 % mehr </a:t>
            </a:r>
            <a:r>
              <a:rPr lang="de-DE" sz="1600" dirty="0"/>
              <a:t>als im Jahr </a:t>
            </a:r>
            <a:r>
              <a:rPr lang="de-DE" sz="1600" b="1" dirty="0"/>
              <a:t>2023</a:t>
            </a:r>
            <a:r>
              <a:rPr lang="de-DE" sz="1600" dirty="0"/>
              <a:t>)</a:t>
            </a:r>
            <a:br>
              <a:rPr lang="de-DE" sz="1600" dirty="0"/>
            </a:br>
            <a:endParaRPr lang="de-DE" sz="1600" dirty="0">
              <a:solidFill>
                <a:prstClr val="black"/>
              </a:solidFill>
            </a:endParaRPr>
          </a:p>
          <a:p>
            <a:r>
              <a:rPr lang="de-DE" sz="1600" dirty="0"/>
              <a:t>Die Gesamtzahl der </a:t>
            </a:r>
            <a:r>
              <a:rPr lang="de-DE" sz="1600" b="1" dirty="0"/>
              <a:t>Neugründungen</a:t>
            </a:r>
            <a:r>
              <a:rPr lang="de-DE" sz="1600" dirty="0"/>
              <a:t> von Gewerben war im Jahr 2024 mit rund </a:t>
            </a:r>
            <a:r>
              <a:rPr lang="de-DE" sz="1600" b="1" dirty="0"/>
              <a:t>594.500</a:t>
            </a:r>
            <a:r>
              <a:rPr lang="de-DE" sz="1600" dirty="0"/>
              <a:t> um </a:t>
            </a:r>
            <a:r>
              <a:rPr lang="de-DE" sz="1600" b="1" dirty="0"/>
              <a:t>0,2 % höher </a:t>
            </a:r>
            <a:r>
              <a:rPr lang="de-DE" sz="1600" dirty="0"/>
              <a:t>als im Jahr 2023.</a:t>
            </a:r>
          </a:p>
          <a:p>
            <a:endParaRPr lang="de-DE" sz="1600" dirty="0"/>
          </a:p>
          <a:p>
            <a:r>
              <a:rPr lang="de-DE" sz="1600" b="1" dirty="0"/>
              <a:t>Nebenerwerbsgründungen</a:t>
            </a:r>
            <a:r>
              <a:rPr lang="de-DE" sz="1600" dirty="0"/>
              <a:t> </a:t>
            </a:r>
            <a:r>
              <a:rPr lang="de-DE" sz="1600" b="1" dirty="0"/>
              <a:t>stiegen</a:t>
            </a:r>
            <a:r>
              <a:rPr lang="de-DE" sz="1600" dirty="0"/>
              <a:t> um </a:t>
            </a:r>
            <a:r>
              <a:rPr lang="de-DE" sz="1600" b="1" dirty="0"/>
              <a:t>12,2 %</a:t>
            </a:r>
            <a:r>
              <a:rPr lang="de-DE" sz="1600" dirty="0"/>
              <a:t> von 287.230 auf </a:t>
            </a:r>
            <a:r>
              <a:rPr lang="de-DE" sz="1600" b="1" dirty="0"/>
              <a:t>322.157.</a:t>
            </a:r>
            <a:endParaRPr lang="de-DE" sz="1600" dirty="0"/>
          </a:p>
          <a:p>
            <a:endParaRPr lang="de-DE" sz="1600" dirty="0"/>
          </a:p>
          <a:p>
            <a:r>
              <a:rPr lang="de-DE" sz="1600" dirty="0"/>
              <a:t>Die </a:t>
            </a:r>
            <a:r>
              <a:rPr lang="de-DE" sz="1600" b="1" dirty="0"/>
              <a:t>Gesamtzahl der Gewerbeanmeldungen stieg </a:t>
            </a:r>
            <a:r>
              <a:rPr lang="de-DE" sz="1600" dirty="0"/>
              <a:t>im Jahr 2024 auf rund </a:t>
            </a:r>
            <a:r>
              <a:rPr lang="de-DE" sz="1600" b="1" dirty="0"/>
              <a:t>716.400</a:t>
            </a:r>
            <a:r>
              <a:rPr lang="de-DE" sz="1600" dirty="0"/>
              <a:t>, das waren </a:t>
            </a:r>
            <a:r>
              <a:rPr lang="de-DE" sz="1600" b="1" dirty="0"/>
              <a:t>0,2% mehr </a:t>
            </a:r>
            <a:r>
              <a:rPr lang="de-DE" sz="1600" dirty="0"/>
              <a:t>als im Vorjahr.</a:t>
            </a:r>
          </a:p>
          <a:p>
            <a:endParaRPr lang="de-DE" altLang="de-DE" sz="1600" dirty="0">
              <a:solidFill>
                <a:prstClr val="black"/>
              </a:solidFill>
              <a:latin typeface="Arial" pitchFamily="34" charset="0"/>
              <a:cs typeface="Arial" pitchFamily="34" charset="0"/>
            </a:endParaRPr>
          </a:p>
          <a:p>
            <a:r>
              <a:rPr lang="de-DE" altLang="de-DE" sz="1600" dirty="0">
                <a:solidFill>
                  <a:prstClr val="black"/>
                </a:solidFill>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sp>
        <p:nvSpPr>
          <p:cNvPr id="8" name="Foliennummernplatzhalter 3">
            <a:extLst>
              <a:ext uri="{FF2B5EF4-FFF2-40B4-BE49-F238E27FC236}">
                <a16:creationId xmlns:a16="http://schemas.microsoft.com/office/drawing/2014/main" id="{EED77DA6-C276-258D-4BDD-2F67ABC30C6A}"/>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A9C4D8D5-4BD3-E174-F570-A97854BCBA0F}"/>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 - Neugründungen und Übernahmen</a:t>
            </a:r>
          </a:p>
        </p:txBody>
      </p:sp>
    </p:spTree>
    <p:extLst>
      <p:ext uri="{BB962C8B-B14F-4D97-AF65-F5344CB8AC3E}">
        <p14:creationId xmlns:p14="http://schemas.microsoft.com/office/powerpoint/2010/main" val="399896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Trainer_Präsentationsvorlage.potx</Template>
  <TotalTime>0</TotalTime>
  <Words>3077</Words>
  <Application>Microsoft Office PowerPoint</Application>
  <PresentationFormat>Bildschirmpräsentation (4:3)</PresentationFormat>
  <Paragraphs>691</Paragraphs>
  <Slides>58</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58</vt:i4>
      </vt:variant>
    </vt:vector>
  </HeadingPairs>
  <TitlesOfParts>
    <vt:vector size="66" baseType="lpstr">
      <vt:lpstr>Arial</vt:lpstr>
      <vt:lpstr>Calibri</vt:lpstr>
      <vt:lpstr>Symbol</vt:lpstr>
      <vt:lpstr>Times New Roman</vt:lpstr>
      <vt:lpstr>Wingdings</vt:lpstr>
      <vt:lpstr>Trainer_Präsentationsvorlage</vt:lpstr>
      <vt:lpstr>Bild</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III.1 Rechtsformwahl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III.2 Anmeldung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IHK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Weingaertner</dc:creator>
  <cp:lastModifiedBy>Harald Hof</cp:lastModifiedBy>
  <cp:revision>403</cp:revision>
  <cp:lastPrinted>2020-01-22T19:59:47Z</cp:lastPrinted>
  <dcterms:created xsi:type="dcterms:W3CDTF">2014-06-18T12:20:17Z</dcterms:created>
  <dcterms:modified xsi:type="dcterms:W3CDTF">2025-06-08T16:02:20Z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inername">
    <vt:lpwstr>Trainername</vt:lpwstr>
  </property>
</Properties>
</file>