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74" r:id="rId2"/>
    <p:sldMasterId id="2147483648" r:id="rId3"/>
    <p:sldMasterId id="2147483714" r:id="rId4"/>
  </p:sldMasterIdLst>
  <p:notesMasterIdLst>
    <p:notesMasterId r:id="rId290"/>
  </p:notesMasterIdLst>
  <p:handoutMasterIdLst>
    <p:handoutMasterId r:id="rId291"/>
  </p:handoutMasterIdLst>
  <p:sldIdLst>
    <p:sldId id="521" r:id="rId5"/>
    <p:sldId id="536" r:id="rId6"/>
    <p:sldId id="586"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 id="611" r:id="rId31"/>
    <p:sldId id="612" r:id="rId32"/>
    <p:sldId id="613" r:id="rId33"/>
    <p:sldId id="614" r:id="rId34"/>
    <p:sldId id="615" r:id="rId35"/>
    <p:sldId id="616" r:id="rId36"/>
    <p:sldId id="617" r:id="rId37"/>
    <p:sldId id="618" r:id="rId38"/>
    <p:sldId id="619" r:id="rId39"/>
    <p:sldId id="626" r:id="rId40"/>
    <p:sldId id="620" r:id="rId41"/>
    <p:sldId id="627" r:id="rId42"/>
    <p:sldId id="621" r:id="rId43"/>
    <p:sldId id="628" r:id="rId44"/>
    <p:sldId id="622" r:id="rId45"/>
    <p:sldId id="629" r:id="rId46"/>
    <p:sldId id="623" r:id="rId47"/>
    <p:sldId id="630" r:id="rId48"/>
    <p:sldId id="624" r:id="rId49"/>
    <p:sldId id="631" r:id="rId50"/>
    <p:sldId id="625" r:id="rId51"/>
    <p:sldId id="632" r:id="rId52"/>
    <p:sldId id="832" r:id="rId53"/>
    <p:sldId id="833" r:id="rId54"/>
    <p:sldId id="882" r:id="rId55"/>
    <p:sldId id="883" r:id="rId56"/>
    <p:sldId id="884" r:id="rId57"/>
    <p:sldId id="885" r:id="rId58"/>
    <p:sldId id="917" r:id="rId59"/>
    <p:sldId id="918" r:id="rId60"/>
    <p:sldId id="924" r:id="rId61"/>
    <p:sldId id="925" r:id="rId62"/>
    <p:sldId id="926" r:id="rId63"/>
    <p:sldId id="815" r:id="rId64"/>
    <p:sldId id="958" r:id="rId65"/>
    <p:sldId id="817" r:id="rId66"/>
    <p:sldId id="634" r:id="rId67"/>
    <p:sldId id="635" r:id="rId68"/>
    <p:sldId id="927" r:id="rId69"/>
    <p:sldId id="928" r:id="rId70"/>
    <p:sldId id="638" r:id="rId71"/>
    <p:sldId id="639" r:id="rId72"/>
    <p:sldId id="866" r:id="rId73"/>
    <p:sldId id="879" r:id="rId74"/>
    <p:sldId id="640" r:id="rId75"/>
    <p:sldId id="641" r:id="rId76"/>
    <p:sldId id="642" r:id="rId77"/>
    <p:sldId id="643" r:id="rId78"/>
    <p:sldId id="644" r:id="rId79"/>
    <p:sldId id="645" r:id="rId80"/>
    <p:sldId id="646" r:id="rId81"/>
    <p:sldId id="818" r:id="rId82"/>
    <p:sldId id="648" r:id="rId83"/>
    <p:sldId id="649" r:id="rId84"/>
    <p:sldId id="650" r:id="rId85"/>
    <p:sldId id="651" r:id="rId86"/>
    <p:sldId id="652" r:id="rId87"/>
    <p:sldId id="653" r:id="rId88"/>
    <p:sldId id="654" r:id="rId89"/>
    <p:sldId id="655" r:id="rId90"/>
    <p:sldId id="656" r:id="rId91"/>
    <p:sldId id="657" r:id="rId92"/>
    <p:sldId id="658" r:id="rId93"/>
    <p:sldId id="659" r:id="rId94"/>
    <p:sldId id="660" r:id="rId95"/>
    <p:sldId id="661" r:id="rId96"/>
    <p:sldId id="662" r:id="rId97"/>
    <p:sldId id="663" r:id="rId98"/>
    <p:sldId id="664" r:id="rId99"/>
    <p:sldId id="665" r:id="rId100"/>
    <p:sldId id="666" r:id="rId101"/>
    <p:sldId id="667" r:id="rId102"/>
    <p:sldId id="668" r:id="rId103"/>
    <p:sldId id="669" r:id="rId104"/>
    <p:sldId id="670" r:id="rId105"/>
    <p:sldId id="671" r:id="rId106"/>
    <p:sldId id="672" r:id="rId107"/>
    <p:sldId id="673" r:id="rId108"/>
    <p:sldId id="674" r:id="rId109"/>
    <p:sldId id="675" r:id="rId110"/>
    <p:sldId id="676" r:id="rId111"/>
    <p:sldId id="677" r:id="rId112"/>
    <p:sldId id="678" r:id="rId113"/>
    <p:sldId id="679" r:id="rId114"/>
    <p:sldId id="680" r:id="rId115"/>
    <p:sldId id="718" r:id="rId116"/>
    <p:sldId id="723" r:id="rId117"/>
    <p:sldId id="724" r:id="rId118"/>
    <p:sldId id="726" r:id="rId119"/>
    <p:sldId id="727" r:id="rId120"/>
    <p:sldId id="728" r:id="rId121"/>
    <p:sldId id="730" r:id="rId122"/>
    <p:sldId id="731" r:id="rId123"/>
    <p:sldId id="732" r:id="rId124"/>
    <p:sldId id="733" r:id="rId125"/>
    <p:sldId id="734" r:id="rId126"/>
    <p:sldId id="735" r:id="rId127"/>
    <p:sldId id="736" r:id="rId128"/>
    <p:sldId id="737" r:id="rId129"/>
    <p:sldId id="741" r:id="rId130"/>
    <p:sldId id="742" r:id="rId131"/>
    <p:sldId id="743" r:id="rId132"/>
    <p:sldId id="744" r:id="rId133"/>
    <p:sldId id="745" r:id="rId134"/>
    <p:sldId id="746" r:id="rId135"/>
    <p:sldId id="751" r:id="rId136"/>
    <p:sldId id="752" r:id="rId137"/>
    <p:sldId id="753" r:id="rId138"/>
    <p:sldId id="754" r:id="rId139"/>
    <p:sldId id="755" r:id="rId140"/>
    <p:sldId id="756" r:id="rId141"/>
    <p:sldId id="738" r:id="rId142"/>
    <p:sldId id="761" r:id="rId143"/>
    <p:sldId id="762" r:id="rId144"/>
    <p:sldId id="763" r:id="rId145"/>
    <p:sldId id="764" r:id="rId146"/>
    <p:sldId id="739" r:id="rId147"/>
    <p:sldId id="780" r:id="rId148"/>
    <p:sldId id="781" r:id="rId149"/>
    <p:sldId id="782" r:id="rId150"/>
    <p:sldId id="783" r:id="rId151"/>
    <p:sldId id="740" r:id="rId152"/>
    <p:sldId id="784" r:id="rId153"/>
    <p:sldId id="785" r:id="rId154"/>
    <p:sldId id="786" r:id="rId155"/>
    <p:sldId id="787" r:id="rId156"/>
    <p:sldId id="789" r:id="rId157"/>
    <p:sldId id="791" r:id="rId158"/>
    <p:sldId id="790" r:id="rId159"/>
    <p:sldId id="792" r:id="rId160"/>
    <p:sldId id="808" r:id="rId161"/>
    <p:sldId id="809" r:id="rId162"/>
    <p:sldId id="793" r:id="rId163"/>
    <p:sldId id="794" r:id="rId164"/>
    <p:sldId id="795" r:id="rId165"/>
    <p:sldId id="880" r:id="rId166"/>
    <p:sldId id="881" r:id="rId167"/>
    <p:sldId id="810" r:id="rId168"/>
    <p:sldId id="796" r:id="rId169"/>
    <p:sldId id="867" r:id="rId170"/>
    <p:sldId id="868" r:id="rId171"/>
    <p:sldId id="869" r:id="rId172"/>
    <p:sldId id="870" r:id="rId173"/>
    <p:sldId id="871" r:id="rId174"/>
    <p:sldId id="873" r:id="rId175"/>
    <p:sldId id="872" r:id="rId176"/>
    <p:sldId id="797" r:id="rId177"/>
    <p:sldId id="798" r:id="rId178"/>
    <p:sldId id="799" r:id="rId179"/>
    <p:sldId id="800" r:id="rId180"/>
    <p:sldId id="801" r:id="rId181"/>
    <p:sldId id="802" r:id="rId182"/>
    <p:sldId id="803" r:id="rId183"/>
    <p:sldId id="804" r:id="rId184"/>
    <p:sldId id="805" r:id="rId185"/>
    <p:sldId id="806" r:id="rId186"/>
    <p:sldId id="878" r:id="rId187"/>
    <p:sldId id="425" r:id="rId188"/>
    <p:sldId id="426" r:id="rId189"/>
    <p:sldId id="427" r:id="rId190"/>
    <p:sldId id="428" r:id="rId191"/>
    <p:sldId id="429" r:id="rId192"/>
    <p:sldId id="430" r:id="rId193"/>
    <p:sldId id="431" r:id="rId194"/>
    <p:sldId id="432" r:id="rId195"/>
    <p:sldId id="845" r:id="rId196"/>
    <p:sldId id="434" r:id="rId197"/>
    <p:sldId id="435" r:id="rId198"/>
    <p:sldId id="929" r:id="rId199"/>
    <p:sldId id="436" r:id="rId200"/>
    <p:sldId id="437" r:id="rId201"/>
    <p:sldId id="438" r:id="rId202"/>
    <p:sldId id="439" r:id="rId203"/>
    <p:sldId id="440" r:id="rId204"/>
    <p:sldId id="441" r:id="rId205"/>
    <p:sldId id="442" r:id="rId206"/>
    <p:sldId id="443" r:id="rId207"/>
    <p:sldId id="444" r:id="rId208"/>
    <p:sldId id="445" r:id="rId209"/>
    <p:sldId id="446" r:id="rId210"/>
    <p:sldId id="447" r:id="rId211"/>
    <p:sldId id="448" r:id="rId212"/>
    <p:sldId id="449" r:id="rId213"/>
    <p:sldId id="450" r:id="rId214"/>
    <p:sldId id="451" r:id="rId215"/>
    <p:sldId id="452" r:id="rId216"/>
    <p:sldId id="454" r:id="rId217"/>
    <p:sldId id="455" r:id="rId218"/>
    <p:sldId id="456" r:id="rId219"/>
    <p:sldId id="457" r:id="rId220"/>
    <p:sldId id="458" r:id="rId221"/>
    <p:sldId id="875" r:id="rId222"/>
    <p:sldId id="876" r:id="rId223"/>
    <p:sldId id="959" r:id="rId224"/>
    <p:sldId id="922" r:id="rId225"/>
    <p:sldId id="960" r:id="rId226"/>
    <p:sldId id="459" r:id="rId227"/>
    <p:sldId id="460" r:id="rId228"/>
    <p:sldId id="461" r:id="rId229"/>
    <p:sldId id="462" r:id="rId230"/>
    <p:sldId id="463" r:id="rId231"/>
    <p:sldId id="464" r:id="rId232"/>
    <p:sldId id="465" r:id="rId233"/>
    <p:sldId id="466" r:id="rId234"/>
    <p:sldId id="890" r:id="rId235"/>
    <p:sldId id="891" r:id="rId236"/>
    <p:sldId id="892" r:id="rId237"/>
    <p:sldId id="893" r:id="rId238"/>
    <p:sldId id="842" r:id="rId239"/>
    <p:sldId id="507" r:id="rId240"/>
    <p:sldId id="508" r:id="rId241"/>
    <p:sldId id="509" r:id="rId242"/>
    <p:sldId id="510" r:id="rId243"/>
    <p:sldId id="511" r:id="rId244"/>
    <p:sldId id="512" r:id="rId245"/>
    <p:sldId id="513" r:id="rId246"/>
    <p:sldId id="514" r:id="rId247"/>
    <p:sldId id="515" r:id="rId248"/>
    <p:sldId id="516" r:id="rId249"/>
    <p:sldId id="517" r:id="rId250"/>
    <p:sldId id="518" r:id="rId251"/>
    <p:sldId id="519" r:id="rId252"/>
    <p:sldId id="520" r:id="rId253"/>
    <p:sldId id="846" r:id="rId254"/>
    <p:sldId id="847" r:id="rId255"/>
    <p:sldId id="523" r:id="rId256"/>
    <p:sldId id="524" r:id="rId257"/>
    <p:sldId id="525" r:id="rId258"/>
    <p:sldId id="848" r:id="rId259"/>
    <p:sldId id="849" r:id="rId260"/>
    <p:sldId id="850" r:id="rId261"/>
    <p:sldId id="851" r:id="rId262"/>
    <p:sldId id="852" r:id="rId263"/>
    <p:sldId id="853" r:id="rId264"/>
    <p:sldId id="532" r:id="rId265"/>
    <p:sldId id="533" r:id="rId266"/>
    <p:sldId id="854" r:id="rId267"/>
    <p:sldId id="835" r:id="rId268"/>
    <p:sldId id="836" r:id="rId269"/>
    <p:sldId id="837" r:id="rId270"/>
    <p:sldId id="838" r:id="rId271"/>
    <p:sldId id="839" r:id="rId272"/>
    <p:sldId id="840" r:id="rId273"/>
    <p:sldId id="841" r:id="rId274"/>
    <p:sldId id="894" r:id="rId275"/>
    <p:sldId id="843" r:id="rId276"/>
    <p:sldId id="844" r:id="rId277"/>
    <p:sldId id="545" r:id="rId278"/>
    <p:sldId id="559" r:id="rId279"/>
    <p:sldId id="895" r:id="rId280"/>
    <p:sldId id="906" r:id="rId281"/>
    <p:sldId id="907" r:id="rId282"/>
    <p:sldId id="908" r:id="rId283"/>
    <p:sldId id="930" r:id="rId284"/>
    <p:sldId id="931" r:id="rId285"/>
    <p:sldId id="775" r:id="rId286"/>
    <p:sldId id="776" r:id="rId287"/>
    <p:sldId id="777" r:id="rId288"/>
    <p:sldId id="923" r:id="rId289"/>
  </p:sldIdLst>
  <p:sldSz cx="9144000" cy="6858000" type="screen4x3"/>
  <p:notesSz cx="9926638" cy="679767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5" autoAdjust="0"/>
    <p:restoredTop sz="88283" autoAdjust="0"/>
  </p:normalViewPr>
  <p:slideViewPr>
    <p:cSldViewPr snapToGrid="0">
      <p:cViewPr varScale="1">
        <p:scale>
          <a:sx n="101" d="100"/>
          <a:sy n="101" d="100"/>
        </p:scale>
        <p:origin x="2130" y="10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27960"/>
    </p:cViewPr>
  </p:sorterViewPr>
  <p:notesViewPr>
    <p:cSldViewPr snapToGrid="0">
      <p:cViewPr varScale="1">
        <p:scale>
          <a:sx n="135" d="100"/>
          <a:sy n="135" d="100"/>
        </p:scale>
        <p:origin x="-1518" y="-90"/>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slide" Target="slides/slide285.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notesMaster" Target="notesMasters/notesMaster1.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handoutMaster" Target="handoutMasters/handoutMaster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slide" Target="slides/slide272.xml"/><Relationship Id="rId292" Type="http://schemas.openxmlformats.org/officeDocument/2006/relationships/presProps" Target="presProp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287" Type="http://schemas.openxmlformats.org/officeDocument/2006/relationships/slide" Target="slides/slide283.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282" Type="http://schemas.openxmlformats.org/officeDocument/2006/relationships/slide" Target="slides/slide278.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slide" Target="slides/slide27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9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theme" Target="theme/theme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5AAD83"/>
        </a:solidFill>
      </dgm:spPr>
      <dgm:t>
        <a:bodyPr/>
        <a:lstStyle/>
        <a:p>
          <a:r>
            <a:rPr lang="de-DE" dirty="0">
              <a:solidFill>
                <a:schemeClr val="bg1"/>
              </a:solidFill>
            </a:rPr>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9B0C680D-DEC0-4562-8F46-5CD1D18FD84B}" type="presOf" srcId="{C1B6BB63-C635-4123-9DC5-334F042FF936}" destId="{5CF2FDC4-C393-45C0-922C-1F8C034E320D}" srcOrd="0" destOrd="0" presId="urn:microsoft.com/office/officeart/2005/8/layout/hChevron3"/>
    <dgm:cxn modelId="{99F8C06B-498A-4DF3-BED5-9FD6BDA424EC}" type="presOf" srcId="{7C198707-EE18-4ADF-BD41-045D292A15AB}" destId="{34DF72D0-23BA-4E5C-96ED-A9CDA59C9FC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DABB3D8B-A3A2-478A-996B-56CE0984E6E4}" type="presOf" srcId="{13CE22AF-F0F3-4560-B561-8FD904727DBE}" destId="{5C186FCF-88D9-4FB8-A79B-7F6DEA19EA49}" srcOrd="0" destOrd="0" presId="urn:microsoft.com/office/officeart/2005/8/layout/hChevron3"/>
    <dgm:cxn modelId="{B87859AC-F23D-48A8-A462-692D28F93CAF}" type="presOf" srcId="{FF4FA82D-77A5-4D11-98DD-10B15C91D7A6}" destId="{F01C2023-967E-48F7-83B8-BEBBB3DA9B8A}"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FB0BCFD7-3421-405E-90A7-9D19CD81EA3F}" type="presOf" srcId="{8D794CCC-90C5-47F7-BD76-9DAAA5D1BB02}" destId="{9745FE58-D275-496D-9100-2A6153D22E4C}" srcOrd="0" destOrd="0" presId="urn:microsoft.com/office/officeart/2005/8/layout/hChevron3"/>
    <dgm:cxn modelId="{3D8FA8DF-0124-4C51-8605-46ACD471A8A5}"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76A1BE04-6E49-4243-AF91-A0EA6F0C65E2}" type="presParOf" srcId="{F01C2023-967E-48F7-83B8-BEBBB3DA9B8A}" destId="{9745FE58-D275-496D-9100-2A6153D22E4C}" srcOrd="0" destOrd="0" presId="urn:microsoft.com/office/officeart/2005/8/layout/hChevron3"/>
    <dgm:cxn modelId="{A7329B0B-2F71-46F5-8441-79E89A763B04}" type="presParOf" srcId="{F01C2023-967E-48F7-83B8-BEBBB3DA9B8A}" destId="{321235CD-AA38-480C-A9EC-3E08EE4218F3}" srcOrd="1" destOrd="0" presId="urn:microsoft.com/office/officeart/2005/8/layout/hChevron3"/>
    <dgm:cxn modelId="{2DD8D1FD-B80B-4A36-878F-4C1ECA49093C}" type="presParOf" srcId="{F01C2023-967E-48F7-83B8-BEBBB3DA9B8A}" destId="{5C186FCF-88D9-4FB8-A79B-7F6DEA19EA49}" srcOrd="2" destOrd="0" presId="urn:microsoft.com/office/officeart/2005/8/layout/hChevron3"/>
    <dgm:cxn modelId="{48D0F694-F496-486F-BE47-7EE1D43BCAD6}" type="presParOf" srcId="{F01C2023-967E-48F7-83B8-BEBBB3DA9B8A}" destId="{63D4D4A7-4F01-42E6-BF59-B5BD4EF25906}" srcOrd="3" destOrd="0" presId="urn:microsoft.com/office/officeart/2005/8/layout/hChevron3"/>
    <dgm:cxn modelId="{E208E9CD-77F9-4244-94C2-D0B9210F5B47}" type="presParOf" srcId="{F01C2023-967E-48F7-83B8-BEBBB3DA9B8A}" destId="{5CF2FDC4-C393-45C0-922C-1F8C034E320D}" srcOrd="4" destOrd="0" presId="urn:microsoft.com/office/officeart/2005/8/layout/hChevron3"/>
    <dgm:cxn modelId="{37A168CC-567C-458B-BAF4-6B684C400188}" type="presParOf" srcId="{F01C2023-967E-48F7-83B8-BEBBB3DA9B8A}" destId="{13577FE3-1968-4521-909D-E7542577A7E1}" srcOrd="5" destOrd="0" presId="urn:microsoft.com/office/officeart/2005/8/layout/hChevron3"/>
    <dgm:cxn modelId="{B6C8F108-6985-48E5-9EF7-A2B37E62470D}" type="presParOf" srcId="{F01C2023-967E-48F7-83B8-BEBBB3DA9B8A}" destId="{48843AD0-75A2-444A-8C6E-84C82B18BB1A}" srcOrd="6" destOrd="0" presId="urn:microsoft.com/office/officeart/2005/8/layout/hChevron3"/>
    <dgm:cxn modelId="{10335A75-5EFF-4B63-A10E-183EECD38DCD}" type="presParOf" srcId="{F01C2023-967E-48F7-83B8-BEBBB3DA9B8A}" destId="{AF083ED8-C346-4503-8C6B-5095D3A9C750}" srcOrd="7" destOrd="0" presId="urn:microsoft.com/office/officeart/2005/8/layout/hChevron3"/>
    <dgm:cxn modelId="{A3E19F03-37C0-43F0-BE43-8288F0FED440}"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71953E03-BF30-4D14-B670-DF2F95EDE0BC}" type="presOf" srcId="{C1B6BB63-C635-4123-9DC5-334F042FF936}" destId="{5CF2FDC4-C393-45C0-922C-1F8C034E320D}" srcOrd="0" destOrd="0" presId="urn:microsoft.com/office/officeart/2005/8/layout/hChevron3"/>
    <dgm:cxn modelId="{56F94D32-31F4-4875-BD6D-5408A985C4A8}" type="presOf" srcId="{8D794CCC-90C5-47F7-BD76-9DAAA5D1BB02}" destId="{9745FE58-D275-496D-9100-2A6153D22E4C}" srcOrd="0" destOrd="0" presId="urn:microsoft.com/office/officeart/2005/8/layout/hChevron3"/>
    <dgm:cxn modelId="{73B59549-B667-4E96-9FFD-224D303F72D1}"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7BDF07A6-72F2-4C52-84A6-E9DB17780B71}" type="presOf" srcId="{AFBF8164-8AD1-4323-94C6-FCB57A5F287B}" destId="{48843AD0-75A2-444A-8C6E-84C82B18BB1A}"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5CF18FD4-E3C9-468C-92F4-CDA5183947DD}" type="presOf" srcId="{7C198707-EE18-4ADF-BD41-045D292A15AB}" destId="{34DF72D0-23BA-4E5C-96ED-A9CDA59C9FCA}" srcOrd="0" destOrd="0" presId="urn:microsoft.com/office/officeart/2005/8/layout/hChevron3"/>
    <dgm:cxn modelId="{969DD8E9-A5B1-4C33-9415-92F6D2AE03AE}" type="presOf" srcId="{13CE22AF-F0F3-4560-B561-8FD904727DBE}" destId="{5C186FCF-88D9-4FB8-A79B-7F6DEA19EA49}"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97024D7C-7AC4-4DC1-A06C-C4631FC82235}" type="presParOf" srcId="{F01C2023-967E-48F7-83B8-BEBBB3DA9B8A}" destId="{9745FE58-D275-496D-9100-2A6153D22E4C}" srcOrd="0" destOrd="0" presId="urn:microsoft.com/office/officeart/2005/8/layout/hChevron3"/>
    <dgm:cxn modelId="{6DC1E374-44E1-4E24-B545-6343D9E9BB3F}" type="presParOf" srcId="{F01C2023-967E-48F7-83B8-BEBBB3DA9B8A}" destId="{321235CD-AA38-480C-A9EC-3E08EE4218F3}" srcOrd="1" destOrd="0" presId="urn:microsoft.com/office/officeart/2005/8/layout/hChevron3"/>
    <dgm:cxn modelId="{B67EA104-D821-455D-A35D-D48948AE8848}" type="presParOf" srcId="{F01C2023-967E-48F7-83B8-BEBBB3DA9B8A}" destId="{5C186FCF-88D9-4FB8-A79B-7F6DEA19EA49}" srcOrd="2" destOrd="0" presId="urn:microsoft.com/office/officeart/2005/8/layout/hChevron3"/>
    <dgm:cxn modelId="{227B4A7D-F8BB-45F8-948B-9AA0497B1B88}" type="presParOf" srcId="{F01C2023-967E-48F7-83B8-BEBBB3DA9B8A}" destId="{63D4D4A7-4F01-42E6-BF59-B5BD4EF25906}" srcOrd="3" destOrd="0" presId="urn:microsoft.com/office/officeart/2005/8/layout/hChevron3"/>
    <dgm:cxn modelId="{0A7DE646-10C2-461B-94F0-CE5BC299A49C}" type="presParOf" srcId="{F01C2023-967E-48F7-83B8-BEBBB3DA9B8A}" destId="{5CF2FDC4-C393-45C0-922C-1F8C034E320D}" srcOrd="4" destOrd="0" presId="urn:microsoft.com/office/officeart/2005/8/layout/hChevron3"/>
    <dgm:cxn modelId="{1074A214-3DC5-4FC3-8E80-E9AFC88E00AF}" type="presParOf" srcId="{F01C2023-967E-48F7-83B8-BEBBB3DA9B8A}" destId="{13577FE3-1968-4521-909D-E7542577A7E1}" srcOrd="5" destOrd="0" presId="urn:microsoft.com/office/officeart/2005/8/layout/hChevron3"/>
    <dgm:cxn modelId="{277B9440-4178-42BB-AACB-D1B025A57E67}" type="presParOf" srcId="{F01C2023-967E-48F7-83B8-BEBBB3DA9B8A}" destId="{48843AD0-75A2-444A-8C6E-84C82B18BB1A}" srcOrd="6" destOrd="0" presId="urn:microsoft.com/office/officeart/2005/8/layout/hChevron3"/>
    <dgm:cxn modelId="{3FC642EE-AC3A-41C7-87A7-1287B1EABA01}" type="presParOf" srcId="{F01C2023-967E-48F7-83B8-BEBBB3DA9B8A}" destId="{AF083ED8-C346-4503-8C6B-5095D3A9C750}" srcOrd="7" destOrd="0" presId="urn:microsoft.com/office/officeart/2005/8/layout/hChevron3"/>
    <dgm:cxn modelId="{53EA974A-DE17-43FB-82B6-959FBDC9E04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solidFill>
          <a:srgbClr val="5AAD83"/>
        </a:solid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custLinFactNeighborX="6650">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custLinFactNeighborX="6650">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custLinFactNeighborX="6650">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1E28E407-86B3-4DAB-B0EC-7FF54C79875B}" type="presOf" srcId="{7C198707-EE18-4ADF-BD41-045D292A15AB}" destId="{34DF72D0-23BA-4E5C-96ED-A9CDA59C9FCA}" srcOrd="0" destOrd="0" presId="urn:microsoft.com/office/officeart/2005/8/layout/hChevron3"/>
    <dgm:cxn modelId="{50F15249-559F-4323-B303-00F59F042FC8}" type="presOf" srcId="{AFBF8164-8AD1-4323-94C6-FCB57A5F287B}" destId="{48843AD0-75A2-444A-8C6E-84C82B18BB1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72975999-9D2E-487B-9BF0-32A5A7D178CD}" type="presOf" srcId="{FF4FA82D-77A5-4D11-98DD-10B15C91D7A6}" destId="{F01C2023-967E-48F7-83B8-BEBBB3DA9B8A}" srcOrd="0" destOrd="0" presId="urn:microsoft.com/office/officeart/2005/8/layout/hChevron3"/>
    <dgm:cxn modelId="{338776AF-49AB-47CE-BDC8-F5C1C6A22A2D}" type="presOf" srcId="{8D794CCC-90C5-47F7-BD76-9DAAA5D1BB02}" destId="{9745FE58-D275-496D-9100-2A6153D22E4C}"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D21983DE-4ED3-4781-9D7F-0D8A6E73B32B}" type="presOf" srcId="{13CE22AF-F0F3-4560-B561-8FD904727DBE}" destId="{5C186FCF-88D9-4FB8-A79B-7F6DEA19EA49}"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56DB82F5-973B-4193-B6CE-5D141D25243B}" type="presOf" srcId="{C1B6BB63-C635-4123-9DC5-334F042FF936}" destId="{5CF2FDC4-C393-45C0-922C-1F8C034E320D}" srcOrd="0" destOrd="0" presId="urn:microsoft.com/office/officeart/2005/8/layout/hChevron3"/>
    <dgm:cxn modelId="{F17D02E5-6467-49AD-B5E6-BBB722DE68A2}" type="presParOf" srcId="{F01C2023-967E-48F7-83B8-BEBBB3DA9B8A}" destId="{9745FE58-D275-496D-9100-2A6153D22E4C}" srcOrd="0" destOrd="0" presId="urn:microsoft.com/office/officeart/2005/8/layout/hChevron3"/>
    <dgm:cxn modelId="{4617BD56-1A8E-4175-8B25-660641FCB879}" type="presParOf" srcId="{F01C2023-967E-48F7-83B8-BEBBB3DA9B8A}" destId="{321235CD-AA38-480C-A9EC-3E08EE4218F3}" srcOrd="1" destOrd="0" presId="urn:microsoft.com/office/officeart/2005/8/layout/hChevron3"/>
    <dgm:cxn modelId="{08C1C108-DBEA-4C33-A6F7-56D2D1A9DAE5}" type="presParOf" srcId="{F01C2023-967E-48F7-83B8-BEBBB3DA9B8A}" destId="{5C186FCF-88D9-4FB8-A79B-7F6DEA19EA49}" srcOrd="2" destOrd="0" presId="urn:microsoft.com/office/officeart/2005/8/layout/hChevron3"/>
    <dgm:cxn modelId="{CCE527A5-639B-4AB7-A383-688DE21C5F0D}" type="presParOf" srcId="{F01C2023-967E-48F7-83B8-BEBBB3DA9B8A}" destId="{63D4D4A7-4F01-42E6-BF59-B5BD4EF25906}" srcOrd="3" destOrd="0" presId="urn:microsoft.com/office/officeart/2005/8/layout/hChevron3"/>
    <dgm:cxn modelId="{7AAB401A-8E25-45DD-98F4-54BA480D841C}" type="presParOf" srcId="{F01C2023-967E-48F7-83B8-BEBBB3DA9B8A}" destId="{5CF2FDC4-C393-45C0-922C-1F8C034E320D}" srcOrd="4" destOrd="0" presId="urn:microsoft.com/office/officeart/2005/8/layout/hChevron3"/>
    <dgm:cxn modelId="{8B7C4D53-5B42-40C5-8551-1E8F47F4DB2B}" type="presParOf" srcId="{F01C2023-967E-48F7-83B8-BEBBB3DA9B8A}" destId="{13577FE3-1968-4521-909D-E7542577A7E1}" srcOrd="5" destOrd="0" presId="urn:microsoft.com/office/officeart/2005/8/layout/hChevron3"/>
    <dgm:cxn modelId="{EAEA6116-BDE6-40A7-B8FE-16EF020FB618}" type="presParOf" srcId="{F01C2023-967E-48F7-83B8-BEBBB3DA9B8A}" destId="{48843AD0-75A2-444A-8C6E-84C82B18BB1A}" srcOrd="6" destOrd="0" presId="urn:microsoft.com/office/officeart/2005/8/layout/hChevron3"/>
    <dgm:cxn modelId="{03148D4B-E14E-47EB-96FB-20870C3E0442}" type="presParOf" srcId="{F01C2023-967E-48F7-83B8-BEBBB3DA9B8A}" destId="{AF083ED8-C346-4503-8C6B-5095D3A9C750}" srcOrd="7" destOrd="0" presId="urn:microsoft.com/office/officeart/2005/8/layout/hChevron3"/>
    <dgm:cxn modelId="{80766F11-0AA9-409F-A19B-44666B1DB27E}"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solidFill>
          <a:srgbClr val="5AAD83"/>
        </a:solid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1E28E407-86B3-4DAB-B0EC-7FF54C79875B}" type="presOf" srcId="{7C198707-EE18-4ADF-BD41-045D292A15AB}" destId="{34DF72D0-23BA-4E5C-96ED-A9CDA59C9FCA}" srcOrd="0" destOrd="0" presId="urn:microsoft.com/office/officeart/2005/8/layout/hChevron3"/>
    <dgm:cxn modelId="{50F15249-559F-4323-B303-00F59F042FC8}" type="presOf" srcId="{AFBF8164-8AD1-4323-94C6-FCB57A5F287B}" destId="{48843AD0-75A2-444A-8C6E-84C82B18BB1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72975999-9D2E-487B-9BF0-32A5A7D178CD}" type="presOf" srcId="{FF4FA82D-77A5-4D11-98DD-10B15C91D7A6}" destId="{F01C2023-967E-48F7-83B8-BEBBB3DA9B8A}" srcOrd="0" destOrd="0" presId="urn:microsoft.com/office/officeart/2005/8/layout/hChevron3"/>
    <dgm:cxn modelId="{338776AF-49AB-47CE-BDC8-F5C1C6A22A2D}" type="presOf" srcId="{8D794CCC-90C5-47F7-BD76-9DAAA5D1BB02}" destId="{9745FE58-D275-496D-9100-2A6153D22E4C}"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D21983DE-4ED3-4781-9D7F-0D8A6E73B32B}" type="presOf" srcId="{13CE22AF-F0F3-4560-B561-8FD904727DBE}" destId="{5C186FCF-88D9-4FB8-A79B-7F6DEA19EA49}"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56DB82F5-973B-4193-B6CE-5D141D25243B}" type="presOf" srcId="{C1B6BB63-C635-4123-9DC5-334F042FF936}" destId="{5CF2FDC4-C393-45C0-922C-1F8C034E320D}" srcOrd="0" destOrd="0" presId="urn:microsoft.com/office/officeart/2005/8/layout/hChevron3"/>
    <dgm:cxn modelId="{F17D02E5-6467-49AD-B5E6-BBB722DE68A2}" type="presParOf" srcId="{F01C2023-967E-48F7-83B8-BEBBB3DA9B8A}" destId="{9745FE58-D275-496D-9100-2A6153D22E4C}" srcOrd="0" destOrd="0" presId="urn:microsoft.com/office/officeart/2005/8/layout/hChevron3"/>
    <dgm:cxn modelId="{4617BD56-1A8E-4175-8B25-660641FCB879}" type="presParOf" srcId="{F01C2023-967E-48F7-83B8-BEBBB3DA9B8A}" destId="{321235CD-AA38-480C-A9EC-3E08EE4218F3}" srcOrd="1" destOrd="0" presId="urn:microsoft.com/office/officeart/2005/8/layout/hChevron3"/>
    <dgm:cxn modelId="{08C1C108-DBEA-4C33-A6F7-56D2D1A9DAE5}" type="presParOf" srcId="{F01C2023-967E-48F7-83B8-BEBBB3DA9B8A}" destId="{5C186FCF-88D9-4FB8-A79B-7F6DEA19EA49}" srcOrd="2" destOrd="0" presId="urn:microsoft.com/office/officeart/2005/8/layout/hChevron3"/>
    <dgm:cxn modelId="{CCE527A5-639B-4AB7-A383-688DE21C5F0D}" type="presParOf" srcId="{F01C2023-967E-48F7-83B8-BEBBB3DA9B8A}" destId="{63D4D4A7-4F01-42E6-BF59-B5BD4EF25906}" srcOrd="3" destOrd="0" presId="urn:microsoft.com/office/officeart/2005/8/layout/hChevron3"/>
    <dgm:cxn modelId="{7AAB401A-8E25-45DD-98F4-54BA480D841C}" type="presParOf" srcId="{F01C2023-967E-48F7-83B8-BEBBB3DA9B8A}" destId="{5CF2FDC4-C393-45C0-922C-1F8C034E320D}" srcOrd="4" destOrd="0" presId="urn:microsoft.com/office/officeart/2005/8/layout/hChevron3"/>
    <dgm:cxn modelId="{8B7C4D53-5B42-40C5-8551-1E8F47F4DB2B}" type="presParOf" srcId="{F01C2023-967E-48F7-83B8-BEBBB3DA9B8A}" destId="{13577FE3-1968-4521-909D-E7542577A7E1}" srcOrd="5" destOrd="0" presId="urn:microsoft.com/office/officeart/2005/8/layout/hChevron3"/>
    <dgm:cxn modelId="{EAEA6116-BDE6-40A7-B8FE-16EF020FB618}" type="presParOf" srcId="{F01C2023-967E-48F7-83B8-BEBBB3DA9B8A}" destId="{48843AD0-75A2-444A-8C6E-84C82B18BB1A}" srcOrd="6" destOrd="0" presId="urn:microsoft.com/office/officeart/2005/8/layout/hChevron3"/>
    <dgm:cxn modelId="{03148D4B-E14E-47EB-96FB-20870C3E0442}" type="presParOf" srcId="{F01C2023-967E-48F7-83B8-BEBBB3DA9B8A}" destId="{AF083ED8-C346-4503-8C6B-5095D3A9C750}" srcOrd="7" destOrd="0" presId="urn:microsoft.com/office/officeart/2005/8/layout/hChevron3"/>
    <dgm:cxn modelId="{80766F11-0AA9-409F-A19B-44666B1DB27E}"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solidFill>
          <a:srgbClr val="5AAD83"/>
        </a:solid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custLinFactNeighborX="3641">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custLinFactNeighborX="3641">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custLinFactNeighborX="3641">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custLinFactNeighborX="3641">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41B1A3C4-DE12-4550-9AB6-BA21DF6AD8B3}" type="presOf" srcId="{7C198707-EE18-4ADF-BD41-045D292A15AB}" destId="{34DF72D0-23BA-4E5C-96ED-A9CDA59C9FCA}" srcOrd="0" destOrd="0" presId="urn:microsoft.com/office/officeart/2005/8/layout/hChevron3"/>
    <dgm:cxn modelId="{1DE3DECC-126D-4DC0-B945-1E54FD222036}" srcId="{FF4FA82D-77A5-4D11-98DD-10B15C91D7A6}" destId="{7C198707-EE18-4ADF-BD41-045D292A15AB}" srcOrd="4" destOrd="0" parTransId="{A7E7CCB5-8845-46C7-8710-9AE80012AFC1}" sibTransId="{E8A98811-F174-49C0-BBDD-610BDA8B6689}"/>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 modelId="{571D0D6C-E005-4064-AC90-9AA994FF2FF1}" type="presParOf" srcId="{F01C2023-967E-48F7-83B8-BEBBB3DA9B8A}" destId="{AF083ED8-C346-4503-8C6B-5095D3A9C750}" srcOrd="7" destOrd="0" presId="urn:microsoft.com/office/officeart/2005/8/layout/hChevron3"/>
    <dgm:cxn modelId="{7E98DC37-81AA-4BCA-BE11-16D204B863E1}"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solidFill>
          <a:srgbClr val="5AAD83"/>
        </a:solid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41B1A3C4-DE12-4550-9AB6-BA21DF6AD8B3}" type="presOf" srcId="{7C198707-EE18-4ADF-BD41-045D292A15AB}" destId="{34DF72D0-23BA-4E5C-96ED-A9CDA59C9FCA}" srcOrd="0" destOrd="0" presId="urn:microsoft.com/office/officeart/2005/8/layout/hChevron3"/>
    <dgm:cxn modelId="{1DE3DECC-126D-4DC0-B945-1E54FD222036}" srcId="{FF4FA82D-77A5-4D11-98DD-10B15C91D7A6}" destId="{7C198707-EE18-4ADF-BD41-045D292A15AB}" srcOrd="4" destOrd="0" parTransId="{A7E7CCB5-8845-46C7-8710-9AE80012AFC1}" sibTransId="{E8A98811-F174-49C0-BBDD-610BDA8B6689}"/>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 modelId="{571D0D6C-E005-4064-AC90-9AA994FF2FF1}" type="presParOf" srcId="{F01C2023-967E-48F7-83B8-BEBBB3DA9B8A}" destId="{AF083ED8-C346-4503-8C6B-5095D3A9C750}" srcOrd="7" destOrd="0" presId="urn:microsoft.com/office/officeart/2005/8/layout/hChevron3"/>
    <dgm:cxn modelId="{7E98DC37-81AA-4BCA-BE11-16D204B863E1}"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solidFill>
          <a:srgbClr val="5AAD83"/>
        </a:solid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41B1A3C4-DE12-4550-9AB6-BA21DF6AD8B3}" type="presOf" srcId="{7C198707-EE18-4ADF-BD41-045D292A15AB}" destId="{34DF72D0-23BA-4E5C-96ED-A9CDA59C9FCA}" srcOrd="0" destOrd="0" presId="urn:microsoft.com/office/officeart/2005/8/layout/hChevron3"/>
    <dgm:cxn modelId="{1DE3DECC-126D-4DC0-B945-1E54FD222036}" srcId="{FF4FA82D-77A5-4D11-98DD-10B15C91D7A6}" destId="{7C198707-EE18-4ADF-BD41-045D292A15AB}" srcOrd="4" destOrd="0" parTransId="{A7E7CCB5-8845-46C7-8710-9AE80012AFC1}" sibTransId="{E8A98811-F174-49C0-BBDD-610BDA8B6689}"/>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 modelId="{571D0D6C-E005-4064-AC90-9AA994FF2FF1}" type="presParOf" srcId="{F01C2023-967E-48F7-83B8-BEBBB3DA9B8A}" destId="{AF083ED8-C346-4503-8C6B-5095D3A9C750}" srcOrd="7" destOrd="0" presId="urn:microsoft.com/office/officeart/2005/8/layout/hChevron3"/>
    <dgm:cxn modelId="{7E98DC37-81AA-4BCA-BE11-16D204B863E1}"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5AAD83"/>
        </a:solid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solidFill>
          <a:srgbClr val="5AAD83"/>
        </a:solid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solidFill>
          <a:srgbClr val="5AAD83"/>
        </a:solid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solidFill>
          <a:srgbClr val="5AAD83"/>
        </a:solid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41B1A3C4-DE12-4550-9AB6-BA21DF6AD8B3}" type="presOf" srcId="{7C198707-EE18-4ADF-BD41-045D292A15AB}" destId="{34DF72D0-23BA-4E5C-96ED-A9CDA59C9FCA}" srcOrd="0" destOrd="0" presId="urn:microsoft.com/office/officeart/2005/8/layout/hChevron3"/>
    <dgm:cxn modelId="{1DE3DECC-126D-4DC0-B945-1E54FD222036}" srcId="{FF4FA82D-77A5-4D11-98DD-10B15C91D7A6}" destId="{7C198707-EE18-4ADF-BD41-045D292A15AB}" srcOrd="4" destOrd="0" parTransId="{A7E7CCB5-8845-46C7-8710-9AE80012AFC1}" sibTransId="{E8A98811-F174-49C0-BBDD-610BDA8B6689}"/>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 modelId="{571D0D6C-E005-4064-AC90-9AA994FF2FF1}" type="presParOf" srcId="{F01C2023-967E-48F7-83B8-BEBBB3DA9B8A}" destId="{AF083ED8-C346-4503-8C6B-5095D3A9C750}" srcOrd="7" destOrd="0" presId="urn:microsoft.com/office/officeart/2005/8/layout/hChevron3"/>
    <dgm:cxn modelId="{7E98DC37-81AA-4BCA-BE11-16D204B863E1}"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988BF4-A697-42B6-9D90-385A3B783A4B}" type="doc">
      <dgm:prSet loTypeId="urn:diagrams.loki3.com/VaryingWidthList+Icon" loCatId="list" qsTypeId="urn:microsoft.com/office/officeart/2005/8/quickstyle/simple1" qsCatId="simple" csTypeId="urn:microsoft.com/office/officeart/2005/8/colors/accent1_2" csCatId="accent1" phldr="1"/>
      <dgm:spPr/>
    </dgm:pt>
    <dgm:pt modelId="{865C2E5C-007C-4E52-8CDC-069353366B5A}">
      <dgm:prSet phldrT="[Text]" phldr="1"/>
      <dgm:spPr>
        <a:solidFill>
          <a:srgbClr val="FF0000"/>
        </a:solidFill>
      </dgm:spPr>
      <dgm:t>
        <a:bodyPr/>
        <a:lstStyle/>
        <a:p>
          <a:endParaRPr lang="de-DE" dirty="0"/>
        </a:p>
      </dgm:t>
    </dgm:pt>
    <dgm:pt modelId="{CB758E46-8231-429A-8B59-AFF211BECD97}" type="parTrans" cxnId="{E7220EC5-F261-49D8-AD39-EC4BDD5A574D}">
      <dgm:prSet/>
      <dgm:spPr/>
      <dgm:t>
        <a:bodyPr/>
        <a:lstStyle/>
        <a:p>
          <a:endParaRPr lang="de-DE"/>
        </a:p>
      </dgm:t>
    </dgm:pt>
    <dgm:pt modelId="{1B7A4CB7-1013-441C-BE14-4E97C9B5633A}" type="sibTrans" cxnId="{E7220EC5-F261-49D8-AD39-EC4BDD5A574D}">
      <dgm:prSet/>
      <dgm:spPr/>
      <dgm:t>
        <a:bodyPr/>
        <a:lstStyle/>
        <a:p>
          <a:endParaRPr lang="de-DE"/>
        </a:p>
      </dgm:t>
    </dgm:pt>
    <dgm:pt modelId="{15B0F8D4-8024-469B-9A7C-4514DD4B0DE6}">
      <dgm:prSet phldrT="[Text]" phldr="1"/>
      <dgm:spPr>
        <a:solidFill>
          <a:srgbClr val="FFFF00"/>
        </a:solidFill>
      </dgm:spPr>
      <dgm:t>
        <a:bodyPr/>
        <a:lstStyle/>
        <a:p>
          <a:endParaRPr lang="de-DE" dirty="0"/>
        </a:p>
      </dgm:t>
    </dgm:pt>
    <dgm:pt modelId="{FCD153C3-50E3-4698-AB6A-617832009DB9}" type="parTrans" cxnId="{E98E101D-3C75-4868-9CC5-E7CDCEE48905}">
      <dgm:prSet/>
      <dgm:spPr/>
      <dgm:t>
        <a:bodyPr/>
        <a:lstStyle/>
        <a:p>
          <a:endParaRPr lang="de-DE"/>
        </a:p>
      </dgm:t>
    </dgm:pt>
    <dgm:pt modelId="{6A101405-CC37-4949-A668-E281A916C5C2}" type="sibTrans" cxnId="{E98E101D-3C75-4868-9CC5-E7CDCEE48905}">
      <dgm:prSet/>
      <dgm:spPr/>
      <dgm:t>
        <a:bodyPr/>
        <a:lstStyle/>
        <a:p>
          <a:endParaRPr lang="de-DE"/>
        </a:p>
      </dgm:t>
    </dgm:pt>
    <dgm:pt modelId="{31C7EA71-1544-4C00-9D48-7956A3F2AAC3}">
      <dgm:prSet phldrT="[Text]" phldr="1"/>
      <dgm:spPr>
        <a:solidFill>
          <a:srgbClr val="00B050"/>
        </a:solidFill>
      </dgm:spPr>
      <dgm:t>
        <a:bodyPr/>
        <a:lstStyle/>
        <a:p>
          <a:endParaRPr lang="de-DE" dirty="0"/>
        </a:p>
      </dgm:t>
    </dgm:pt>
    <dgm:pt modelId="{3D1E170D-96CA-40D1-AA7C-B621A3FE7AF6}" type="parTrans" cxnId="{23E9534E-BD09-43EC-B634-666285CCEE3D}">
      <dgm:prSet/>
      <dgm:spPr/>
      <dgm:t>
        <a:bodyPr/>
        <a:lstStyle/>
        <a:p>
          <a:endParaRPr lang="de-DE"/>
        </a:p>
      </dgm:t>
    </dgm:pt>
    <dgm:pt modelId="{BDDB72CE-72DA-470D-AE51-32BEA1D1B149}" type="sibTrans" cxnId="{23E9534E-BD09-43EC-B634-666285CCEE3D}">
      <dgm:prSet/>
      <dgm:spPr/>
      <dgm:t>
        <a:bodyPr/>
        <a:lstStyle/>
        <a:p>
          <a:endParaRPr lang="de-DE"/>
        </a:p>
      </dgm:t>
    </dgm:pt>
    <dgm:pt modelId="{4459D07E-2173-42FB-A949-D703E8DA1AE6}" type="pres">
      <dgm:prSet presAssocID="{1F988BF4-A697-42B6-9D90-385A3B783A4B}" presName="Name0" presStyleCnt="0">
        <dgm:presLayoutVars>
          <dgm:resizeHandles/>
        </dgm:presLayoutVars>
      </dgm:prSet>
      <dgm:spPr/>
    </dgm:pt>
    <dgm:pt modelId="{3914DE50-363E-4732-A24F-DBC77367CFDC}" type="pres">
      <dgm:prSet presAssocID="{865C2E5C-007C-4E52-8CDC-069353366B5A}" presName="text" presStyleLbl="node1" presStyleIdx="0" presStyleCnt="3" custLinFactNeighborX="16667" custLinFactNeighborY="-3029">
        <dgm:presLayoutVars>
          <dgm:bulletEnabled val="1"/>
        </dgm:presLayoutVars>
      </dgm:prSet>
      <dgm:spPr/>
    </dgm:pt>
    <dgm:pt modelId="{AF014E74-DEFA-4283-97A7-A197F36B6D3C}" type="pres">
      <dgm:prSet presAssocID="{1B7A4CB7-1013-441C-BE14-4E97C9B5633A}" presName="space" presStyleCnt="0"/>
      <dgm:spPr/>
    </dgm:pt>
    <dgm:pt modelId="{E546A86C-6B48-49D8-882A-EA2D415A9F11}" type="pres">
      <dgm:prSet presAssocID="{15B0F8D4-8024-469B-9A7C-4514DD4B0DE6}" presName="text" presStyleLbl="node1" presStyleIdx="1" presStyleCnt="3">
        <dgm:presLayoutVars>
          <dgm:bulletEnabled val="1"/>
        </dgm:presLayoutVars>
      </dgm:prSet>
      <dgm:spPr/>
    </dgm:pt>
    <dgm:pt modelId="{FCD3923F-FDE5-41D4-B46B-AE4D107FC451}" type="pres">
      <dgm:prSet presAssocID="{6A101405-CC37-4949-A668-E281A916C5C2}" presName="space" presStyleCnt="0"/>
      <dgm:spPr/>
    </dgm:pt>
    <dgm:pt modelId="{0D4B54CF-A835-44B0-89B8-D31CF780A300}" type="pres">
      <dgm:prSet presAssocID="{31C7EA71-1544-4C00-9D48-7956A3F2AAC3}" presName="text" presStyleLbl="node1" presStyleIdx="2" presStyleCnt="3" custLinFactNeighborY="22313">
        <dgm:presLayoutVars>
          <dgm:bulletEnabled val="1"/>
        </dgm:presLayoutVars>
      </dgm:prSet>
      <dgm:spPr/>
    </dgm:pt>
  </dgm:ptLst>
  <dgm:cxnLst>
    <dgm:cxn modelId="{E98E101D-3C75-4868-9CC5-E7CDCEE48905}" srcId="{1F988BF4-A697-42B6-9D90-385A3B783A4B}" destId="{15B0F8D4-8024-469B-9A7C-4514DD4B0DE6}" srcOrd="1" destOrd="0" parTransId="{FCD153C3-50E3-4698-AB6A-617832009DB9}" sibTransId="{6A101405-CC37-4949-A668-E281A916C5C2}"/>
    <dgm:cxn modelId="{9A5CF239-64DF-4BA8-8EC2-70D952DCE356}" type="presOf" srcId="{15B0F8D4-8024-469B-9A7C-4514DD4B0DE6}" destId="{E546A86C-6B48-49D8-882A-EA2D415A9F11}" srcOrd="0" destOrd="0" presId="urn:diagrams.loki3.com/VaryingWidthList+Icon"/>
    <dgm:cxn modelId="{5949AC3B-DFD8-4B72-B8BD-8076C2A67CDF}" type="presOf" srcId="{31C7EA71-1544-4C00-9D48-7956A3F2AAC3}" destId="{0D4B54CF-A835-44B0-89B8-D31CF780A300}" srcOrd="0" destOrd="0" presId="urn:diagrams.loki3.com/VaryingWidthList+Icon"/>
    <dgm:cxn modelId="{23E9534E-BD09-43EC-B634-666285CCEE3D}" srcId="{1F988BF4-A697-42B6-9D90-385A3B783A4B}" destId="{31C7EA71-1544-4C00-9D48-7956A3F2AAC3}" srcOrd="2" destOrd="0" parTransId="{3D1E170D-96CA-40D1-AA7C-B621A3FE7AF6}" sibTransId="{BDDB72CE-72DA-470D-AE51-32BEA1D1B149}"/>
    <dgm:cxn modelId="{83541CA7-7FFD-4DEF-8940-B5C56EE9B872}" type="presOf" srcId="{1F988BF4-A697-42B6-9D90-385A3B783A4B}" destId="{4459D07E-2173-42FB-A949-D703E8DA1AE6}" srcOrd="0" destOrd="0" presId="urn:diagrams.loki3.com/VaryingWidthList+Icon"/>
    <dgm:cxn modelId="{E7220EC5-F261-49D8-AD39-EC4BDD5A574D}" srcId="{1F988BF4-A697-42B6-9D90-385A3B783A4B}" destId="{865C2E5C-007C-4E52-8CDC-069353366B5A}" srcOrd="0" destOrd="0" parTransId="{CB758E46-8231-429A-8B59-AFF211BECD97}" sibTransId="{1B7A4CB7-1013-441C-BE14-4E97C9B5633A}"/>
    <dgm:cxn modelId="{D9190DD4-6A71-4722-A3E7-9B25E996BFBA}" type="presOf" srcId="{865C2E5C-007C-4E52-8CDC-069353366B5A}" destId="{3914DE50-363E-4732-A24F-DBC77367CFDC}" srcOrd="0" destOrd="0" presId="urn:diagrams.loki3.com/VaryingWidthList+Icon"/>
    <dgm:cxn modelId="{73C8521E-1CB2-46C8-BC45-41DB61372FD7}" type="presParOf" srcId="{4459D07E-2173-42FB-A949-D703E8DA1AE6}" destId="{3914DE50-363E-4732-A24F-DBC77367CFDC}" srcOrd="0" destOrd="0" presId="urn:diagrams.loki3.com/VaryingWidthList+Icon"/>
    <dgm:cxn modelId="{EA98A90E-A65C-4386-9A49-555D7F80FCF6}" type="presParOf" srcId="{4459D07E-2173-42FB-A949-D703E8DA1AE6}" destId="{AF014E74-DEFA-4283-97A7-A197F36B6D3C}" srcOrd="1" destOrd="0" presId="urn:diagrams.loki3.com/VaryingWidthList+Icon"/>
    <dgm:cxn modelId="{2A612A00-C7B0-4662-B7C5-BA793AEF4841}" type="presParOf" srcId="{4459D07E-2173-42FB-A949-D703E8DA1AE6}" destId="{E546A86C-6B48-49D8-882A-EA2D415A9F11}" srcOrd="2" destOrd="0" presId="urn:diagrams.loki3.com/VaryingWidthList+Icon"/>
    <dgm:cxn modelId="{6A8F65B5-5EDA-49BD-BF71-BDACAD16F09D}" type="presParOf" srcId="{4459D07E-2173-42FB-A949-D703E8DA1AE6}" destId="{FCD3923F-FDE5-41D4-B46B-AE4D107FC451}" srcOrd="3" destOrd="0" presId="urn:diagrams.loki3.com/VaryingWidthList+Icon"/>
    <dgm:cxn modelId="{BD11788F-F26C-4E48-B68B-BD240D923661}" type="presParOf" srcId="{4459D07E-2173-42FB-A949-D703E8DA1AE6}" destId="{0D4B54CF-A835-44B0-89B8-D31CF780A300}"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Vorbildung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20B8CFB5-8128-41C1-8209-2B8519B4C20F}">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Ausbildung</a:t>
          </a:r>
        </a:p>
      </dgm:t>
    </dgm:pt>
    <dgm:pt modelId="{491707A6-7E16-43B4-9DF5-F5C3B1252AD7}" type="parTrans" cxnId="{CFEBE5FB-403E-496D-8F02-2DD695F5AB37}">
      <dgm:prSet/>
      <dgm:spPr/>
      <dgm:t>
        <a:bodyPr/>
        <a:lstStyle/>
        <a:p>
          <a:pPr algn="ctr"/>
          <a:endParaRPr lang="de-DE"/>
        </a:p>
      </dgm:t>
    </dgm:pt>
    <dgm:pt modelId="{CF5245B7-F411-450A-8810-4289A49ABA31}" type="sibTrans" cxnId="{CFEBE5FB-403E-496D-8F02-2DD695F5AB37}">
      <dgm:prSet/>
      <dgm:spPr/>
      <dgm:t>
        <a:bodyPr/>
        <a:lstStyle/>
        <a:p>
          <a:pPr algn="ctr"/>
          <a:endParaRPr lang="de-DE"/>
        </a:p>
      </dgm:t>
    </dgm:pt>
    <dgm:pt modelId="{EEC5ECEB-DBFF-49FC-B6E1-65802BDFED6C}">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Weiterbildung</a:t>
          </a:r>
        </a:p>
      </dgm:t>
    </dgm:pt>
    <dgm:pt modelId="{BA1E1991-6179-49B8-88EA-DAB1D708F73A}" type="parTrans" cxnId="{0FB3E0E6-8731-4269-839E-7F2132D9268E}">
      <dgm:prSet/>
      <dgm:spPr/>
      <dgm:t>
        <a:bodyPr/>
        <a:lstStyle/>
        <a:p>
          <a:pPr algn="ctr"/>
          <a:endParaRPr lang="de-DE"/>
        </a:p>
      </dgm:t>
    </dgm:pt>
    <dgm:pt modelId="{C6AA85A1-E4B4-496B-9CEB-ADDCDDBE540F}" type="sibTrans" cxnId="{0FB3E0E6-8731-4269-839E-7F2132D9268E}">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3">
        <dgm:presLayoutVars>
          <dgm:chMax val="0"/>
          <dgm:chPref val="0"/>
          <dgm:bulletEnabled val="1"/>
        </dgm:presLayoutVars>
      </dgm:prSet>
      <dgm:spPr/>
    </dgm:pt>
    <dgm:pt modelId="{5186EEA8-EFD6-4658-B214-537A6C833264}" type="pres">
      <dgm:prSet presAssocID="{F5380930-A4DC-4C9B-93E2-306BE231A24A}" presName="parTxOnlySpace" presStyleCnt="0"/>
      <dgm:spPr/>
    </dgm:pt>
    <dgm:pt modelId="{FEA250AD-5A9F-45FB-A9E8-C004C058B34E}" type="pres">
      <dgm:prSet presAssocID="{20B8CFB5-8128-41C1-8209-2B8519B4C20F}" presName="parTxOnly" presStyleLbl="node1" presStyleIdx="1" presStyleCnt="3">
        <dgm:presLayoutVars>
          <dgm:chMax val="0"/>
          <dgm:chPref val="0"/>
          <dgm:bulletEnabled val="1"/>
        </dgm:presLayoutVars>
      </dgm:prSet>
      <dgm:spPr/>
    </dgm:pt>
    <dgm:pt modelId="{89B86ED2-BE2C-480D-8FFC-FD683478200B}" type="pres">
      <dgm:prSet presAssocID="{CF5245B7-F411-450A-8810-4289A49ABA31}" presName="parTxOnlySpace" presStyleCnt="0"/>
      <dgm:spPr/>
    </dgm:pt>
    <dgm:pt modelId="{A91BDEAC-025D-4419-AC4D-D157BDA77107}" type="pres">
      <dgm:prSet presAssocID="{EEC5ECEB-DBFF-49FC-B6E1-65802BDFED6C}" presName="parTxOnly" presStyleLbl="node1" presStyleIdx="2" presStyleCnt="3">
        <dgm:presLayoutVars>
          <dgm:chMax val="0"/>
          <dgm:chPref val="0"/>
          <dgm:bulletEnabled val="1"/>
        </dgm:presLayoutVars>
      </dgm:prSet>
      <dgm:spPr/>
    </dgm:pt>
  </dgm:ptLst>
  <dgm:cxnLst>
    <dgm:cxn modelId="{EE5C3026-C64A-4775-A349-C2E6989A60C9}" type="presOf" srcId="{20B8CFB5-8128-41C1-8209-2B8519B4C20F}" destId="{FEA250AD-5A9F-45FB-A9E8-C004C058B34E}" srcOrd="0" destOrd="0" presId="urn:microsoft.com/office/officeart/2005/8/layout/chevron1"/>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518A12B3-D2E3-4F3B-AED7-AFEC9F2FB062}" type="presOf" srcId="{EEC5ECEB-DBFF-49FC-B6E1-65802BDFED6C}" destId="{A91BDEAC-025D-4419-AC4D-D157BDA77107}"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0FB3E0E6-8731-4269-839E-7F2132D9268E}" srcId="{CA3CA469-A227-4BCC-9CFB-442FB6B2B7BA}" destId="{EEC5ECEB-DBFF-49FC-B6E1-65802BDFED6C}" srcOrd="2" destOrd="0" parTransId="{BA1E1991-6179-49B8-88EA-DAB1D708F73A}" sibTransId="{C6AA85A1-E4B4-496B-9CEB-ADDCDDBE540F}"/>
    <dgm:cxn modelId="{CFEBE5FB-403E-496D-8F02-2DD695F5AB37}" srcId="{CA3CA469-A227-4BCC-9CFB-442FB6B2B7BA}" destId="{20B8CFB5-8128-41C1-8209-2B8519B4C20F}" srcOrd="1" destOrd="0" parTransId="{491707A6-7E16-43B4-9DF5-F5C3B1252AD7}" sibTransId="{CF5245B7-F411-450A-8810-4289A49ABA31}"/>
    <dgm:cxn modelId="{DF77AB80-C1C7-4BC0-BE46-CEB380AFDD44}" type="presParOf" srcId="{ACD37FCF-1C93-49B0-B331-65A8649F2E3E}" destId="{8FE0041C-E186-4DB6-901B-5BC23242819C}" srcOrd="0" destOrd="0" presId="urn:microsoft.com/office/officeart/2005/8/layout/chevron1"/>
    <dgm:cxn modelId="{82BB665F-8B23-4225-9E33-CFD5B928651B}" type="presParOf" srcId="{ACD37FCF-1C93-49B0-B331-65A8649F2E3E}" destId="{5186EEA8-EFD6-4658-B214-537A6C833264}" srcOrd="1" destOrd="0" presId="urn:microsoft.com/office/officeart/2005/8/layout/chevron1"/>
    <dgm:cxn modelId="{E1D6B0BB-EE97-4090-856E-B4BBA913A559}" type="presParOf" srcId="{ACD37FCF-1C93-49B0-B331-65A8649F2E3E}" destId="{FEA250AD-5A9F-45FB-A9E8-C004C058B34E}" srcOrd="2" destOrd="0" presId="urn:microsoft.com/office/officeart/2005/8/layout/chevron1"/>
    <dgm:cxn modelId="{57993419-5A9E-4D06-9D1E-75797D78AF39}" type="presParOf" srcId="{ACD37FCF-1C93-49B0-B331-65A8649F2E3E}" destId="{89B86ED2-BE2C-480D-8FFC-FD683478200B}" srcOrd="3" destOrd="0" presId="urn:microsoft.com/office/officeart/2005/8/layout/chevron1"/>
    <dgm:cxn modelId="{68DB40BD-4E76-47CB-99EE-52AFF4B941F8}" type="presParOf" srcId="{ACD37FCF-1C93-49B0-B331-65A8649F2E3E}" destId="{A91BDEAC-025D-4419-AC4D-D157BDA7710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	externe Wissensaneignung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pt>
  </dgm:ptLst>
  <dgm:cxnLst>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5AAD83"/>
        </a:solidFill>
      </dgm:spPr>
      <dgm:t>
        <a:bodyPr/>
        <a:lstStyle/>
        <a:p>
          <a:r>
            <a:rPr lang="de-DE" dirty="0">
              <a:solidFill>
                <a:schemeClr val="bg1"/>
              </a:solidFill>
            </a:rPr>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27316B5F-AD0C-484F-8A80-D70E2A761278}" type="presOf" srcId="{AFBF8164-8AD1-4323-94C6-FCB57A5F287B}" destId="{48843AD0-75A2-444A-8C6E-84C82B18BB1A}"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BFFA8F80-3174-4698-B43E-7C246B680BA9}" type="presOf" srcId="{C1B6BB63-C635-4123-9DC5-334F042FF936}" destId="{5CF2FDC4-C393-45C0-922C-1F8C034E320D}"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828999F-9376-46D4-A28B-28B1B72BD8EF}" type="presOf" srcId="{13CE22AF-F0F3-4560-B561-8FD904727DBE}" destId="{5C186FCF-88D9-4FB8-A79B-7F6DEA19EA49}"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0515F8EA-26C4-4CB2-ADA7-B7E9D17F7C7A}" type="presOf" srcId="{8D794CCC-90C5-47F7-BD76-9DAAA5D1BB02}" destId="{9745FE58-D275-496D-9100-2A6153D22E4C}"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5AAD83"/>
        </a:solidFill>
      </dgm:spPr>
      <dgm:t>
        <a:bodyPr/>
        <a:lstStyle/>
        <a:p>
          <a:pPr algn="ctr"/>
          <a:r>
            <a:rPr lang="de-DE" sz="1800" dirty="0">
              <a:latin typeface="Arial" panose="020B0604020202020204" pitchFamily="34" charset="0"/>
              <a:cs typeface="Arial" panose="020B0604020202020204" pitchFamily="34" charset="0"/>
            </a:rPr>
            <a:t>	Markt-, Produktkenntnis</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pt>
  </dgm:ptLst>
  <dgm:cxnLst>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ACD37FCF-1C93-49B0-B331-65A8649F2E3E}" type="pres">
      <dgm:prSet presAssocID="{CA3CA469-A227-4BCC-9CFB-442FB6B2B7BA}" presName="Name0" presStyleCnt="0">
        <dgm:presLayoutVars>
          <dgm:dir/>
          <dgm:animLvl val="lvl"/>
          <dgm:resizeHandles val="exact"/>
        </dgm:presLayoutVars>
      </dgm:prSet>
      <dgm:spPr/>
    </dgm:pt>
  </dgm:ptLst>
  <dgm:cxnLst>
    <dgm:cxn modelId="{3D35FCD4-2CBD-4745-89FE-58E5B6E07E12}" type="presOf" srcId="{CA3CA469-A227-4BCC-9CFB-442FB6B2B7BA}" destId="{ACD37FCF-1C93-49B0-B331-65A8649F2E3E}"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ACD37FCF-1C93-49B0-B331-65A8649F2E3E}" type="pres">
      <dgm:prSet presAssocID="{CA3CA469-A227-4BCC-9CFB-442FB6B2B7BA}" presName="Name0" presStyleCnt="0">
        <dgm:presLayoutVars>
          <dgm:dir/>
          <dgm:animLvl val="lvl"/>
          <dgm:resizeHandles val="exact"/>
        </dgm:presLayoutVars>
      </dgm:prSet>
      <dgm:spPr/>
    </dgm:pt>
  </dgm:ptLst>
  <dgm:cxnLst>
    <dgm:cxn modelId="{3D35FCD4-2CBD-4745-89FE-58E5B6E07E12}" type="presOf" srcId="{CA3CA469-A227-4BCC-9CFB-442FB6B2B7BA}" destId="{ACD37FCF-1C93-49B0-B331-65A8649F2E3E}"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ACD37FCF-1C93-49B0-B331-65A8649F2E3E}" type="pres">
      <dgm:prSet presAssocID="{CA3CA469-A227-4BCC-9CFB-442FB6B2B7BA}" presName="Name0" presStyleCnt="0">
        <dgm:presLayoutVars>
          <dgm:dir/>
          <dgm:animLvl val="lvl"/>
          <dgm:resizeHandles val="exact"/>
        </dgm:presLayoutVars>
      </dgm:prSet>
      <dgm:spPr/>
    </dgm:pt>
  </dgm:ptLst>
  <dgm:cxnLst>
    <dgm:cxn modelId="{3D35FCD4-2CBD-4745-89FE-58E5B6E07E12}" type="presOf" srcId="{CA3CA469-A227-4BCC-9CFB-442FB6B2B7BA}" destId="{ACD37FCF-1C93-49B0-B331-65A8649F2E3E}"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ACD37FCF-1C93-49B0-B331-65A8649F2E3E}" type="pres">
      <dgm:prSet presAssocID="{CA3CA469-A227-4BCC-9CFB-442FB6B2B7BA}" presName="Name0" presStyleCnt="0">
        <dgm:presLayoutVars>
          <dgm:dir/>
          <dgm:animLvl val="lvl"/>
          <dgm:resizeHandles val="exact"/>
        </dgm:presLayoutVars>
      </dgm:prSet>
      <dgm:spPr/>
    </dgm:pt>
  </dgm:ptLst>
  <dgm:cxnLst>
    <dgm:cxn modelId="{3D35FCD4-2CBD-4745-89FE-58E5B6E07E12}" type="presOf" srcId="{CA3CA469-A227-4BCC-9CFB-442FB6B2B7BA}" destId="{ACD37FCF-1C93-49B0-B331-65A8649F2E3E}"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ACD37FCF-1C93-49B0-B331-65A8649F2E3E}" type="pres">
      <dgm:prSet presAssocID="{CA3CA469-A227-4BCC-9CFB-442FB6B2B7BA}" presName="Name0" presStyleCnt="0">
        <dgm:presLayoutVars>
          <dgm:dir/>
          <dgm:animLvl val="lvl"/>
          <dgm:resizeHandles val="exact"/>
        </dgm:presLayoutVars>
      </dgm:prSet>
      <dgm:spPr/>
    </dgm:pt>
  </dgm:ptLst>
  <dgm:cxnLst>
    <dgm:cxn modelId="{3D35FCD4-2CBD-4745-89FE-58E5B6E07E12}" type="presOf" srcId="{CA3CA469-A227-4BCC-9CFB-442FB6B2B7BA}" destId="{ACD37FCF-1C93-49B0-B331-65A8649F2E3E}"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ACD37FCF-1C93-49B0-B331-65A8649F2E3E}" type="pres">
      <dgm:prSet presAssocID="{CA3CA469-A227-4BCC-9CFB-442FB6B2B7BA}" presName="Name0" presStyleCnt="0">
        <dgm:presLayoutVars>
          <dgm:dir/>
          <dgm:animLvl val="lvl"/>
          <dgm:resizeHandles val="exact"/>
        </dgm:presLayoutVars>
      </dgm:prSet>
      <dgm:spPr/>
    </dgm:pt>
  </dgm:ptLst>
  <dgm:cxnLst>
    <dgm:cxn modelId="{3D35FCD4-2CBD-4745-89FE-58E5B6E07E12}" type="presOf" srcId="{CA3CA469-A227-4BCC-9CFB-442FB6B2B7BA}" destId="{ACD37FCF-1C93-49B0-B331-65A8649F2E3E}"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5AAD8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92D050"/>
        </a:solidFill>
      </dgm:spPr>
      <dgm:t>
        <a:bodyPr tIns="864000"/>
        <a:lstStyle/>
        <a:p>
          <a:pPr algn="ctr">
            <a:buFont typeface="Arial" panose="020B0604020202020204" pitchFamily="34" charset="0"/>
            <a:buNone/>
          </a:pPr>
          <a:r>
            <a:rPr lang="de-DE" sz="1600" dirty="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KfW Bankengruppe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Kommunale Förderprogramme/</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r>
            <a:rPr lang="de-DE" altLang="de-DE" sz="1600" dirty="0">
              <a:latin typeface="Arial" panose="020B0604020202020204" pitchFamily="34" charset="0"/>
              <a:cs typeface="Arial" panose="020B0604020202020204" pitchFamily="34" charset="0"/>
            </a:rPr>
            <a:t> (z.B. München-Fonds)</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Gründungszuschuss</a:t>
          </a:r>
        </a:p>
        <a:p>
          <a:pPr algn="l"/>
          <a:r>
            <a:rPr lang="de-DE" altLang="de-DE" sz="1600" dirty="0">
              <a:latin typeface="Arial" panose="020B0604020202020204" pitchFamily="34" charset="0"/>
              <a:cs typeface="Arial" panose="020B0604020202020204" pitchFamily="34" charset="0"/>
            </a:rPr>
            <a:t>- 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Beratung</a:t>
          </a:r>
        </a:p>
        <a:p>
          <a:pPr algn="l"/>
          <a:r>
            <a:rPr lang="de-DE" altLang="de-DE" sz="1600" dirty="0">
              <a:latin typeface="Arial" panose="020B0604020202020204" pitchFamily="34" charset="0"/>
              <a:cs typeface="Arial" panose="020B0604020202020204" pitchFamily="34" charset="0"/>
            </a:rPr>
            <a:t>- 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Zuschüsse</a:t>
          </a:r>
        </a:p>
        <a:p>
          <a:pPr algn="l"/>
          <a:r>
            <a:rPr lang="de-DE" altLang="de-DE" sz="1600" dirty="0">
              <a:latin typeface="Arial" panose="020B0604020202020204" pitchFamily="34" charset="0"/>
              <a:cs typeface="Arial" panose="020B0604020202020204" pitchFamily="34" charset="0"/>
            </a:rPr>
            <a:t>- Bayern: Vorgründungscoaching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92D05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Bürgschaftsbank</a:t>
          </a:r>
        </a:p>
        <a:p>
          <a:pPr algn="l"/>
          <a:r>
            <a:rPr lang="de-DE" altLang="de-DE" sz="1600" dirty="0">
              <a:latin typeface="Arial" panose="020B0604020202020204" pitchFamily="34" charset="0"/>
              <a:cs typeface="Arial" panose="020B0604020202020204" pitchFamily="34" charset="0"/>
            </a:rPr>
            <a:t>- 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p>
        <a:p>
          <a:pPr algn="l"/>
          <a:r>
            <a:rPr lang="de-DE" altLang="de-DE" sz="1600" dirty="0">
              <a:latin typeface="Arial" panose="020B0604020202020204" pitchFamily="34" charset="0"/>
              <a:cs typeface="Arial" panose="020B0604020202020204" pitchFamily="34" charset="0"/>
            </a:rPr>
            <a:t>- 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r>
            <a:rPr lang="de-DE" altLang="de-DE" sz="1600" dirty="0">
              <a:latin typeface="Arial" panose="020B0604020202020204" pitchFamily="34" charset="0"/>
              <a:cs typeface="Arial" panose="020B0604020202020204" pitchFamily="34" charset="0"/>
            </a:rPr>
            <a:t>- Kapitalbeteiligungsgesellschaften</a:t>
          </a:r>
        </a:p>
        <a:p>
          <a:pPr algn="l"/>
          <a:r>
            <a:rPr lang="de-DE" altLang="de-DE" sz="1600" dirty="0">
              <a:latin typeface="Arial" panose="020B0604020202020204" pitchFamily="34" charset="0"/>
              <a:cs typeface="Arial" panose="020B0604020202020204" pitchFamily="34" charset="0"/>
            </a:rPr>
            <a:t>- 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5AAD8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FFC000"/>
        </a:solidFill>
      </dgm:spPr>
      <dgm:t>
        <a:bodyPr tIns="864000"/>
        <a:lstStyle/>
        <a:p>
          <a:pPr algn="ctr">
            <a:buFont typeface="Arial" panose="020B0604020202020204" pitchFamily="34" charset="0"/>
            <a:buNone/>
          </a:pPr>
          <a:r>
            <a:rPr lang="de-DE" sz="1600" dirty="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KfW Bankengruppe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Kommunale Förderprogramme/</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r>
            <a:rPr lang="de-DE" altLang="de-DE" sz="1600" dirty="0">
              <a:latin typeface="Arial" panose="020B0604020202020204" pitchFamily="34" charset="0"/>
              <a:cs typeface="Arial" panose="020B0604020202020204" pitchFamily="34" charset="0"/>
            </a:rPr>
            <a:t> (z.B. München-Fonds)</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Gründungszuschuss</a:t>
          </a:r>
        </a:p>
        <a:p>
          <a:pPr algn="l"/>
          <a:r>
            <a:rPr lang="de-DE" altLang="de-DE" sz="1600" dirty="0">
              <a:latin typeface="Arial" panose="020B0604020202020204" pitchFamily="34" charset="0"/>
              <a:cs typeface="Arial" panose="020B0604020202020204" pitchFamily="34" charset="0"/>
            </a:rPr>
            <a:t>- 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Beratung</a:t>
          </a:r>
        </a:p>
        <a:p>
          <a:pPr algn="l"/>
          <a:r>
            <a:rPr lang="de-DE" altLang="de-DE" sz="1600" dirty="0">
              <a:latin typeface="Arial" panose="020B0604020202020204" pitchFamily="34" charset="0"/>
              <a:cs typeface="Arial" panose="020B0604020202020204" pitchFamily="34" charset="0"/>
            </a:rPr>
            <a:t>- 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Zuschüsse</a:t>
          </a:r>
        </a:p>
        <a:p>
          <a:pPr algn="l"/>
          <a:r>
            <a:rPr lang="de-DE" altLang="de-DE" sz="1600" dirty="0">
              <a:latin typeface="Arial" panose="020B0604020202020204" pitchFamily="34" charset="0"/>
              <a:cs typeface="Arial" panose="020B0604020202020204" pitchFamily="34" charset="0"/>
            </a:rPr>
            <a:t>- Bayern: Vorgründungscoaching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92D05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Bürgschaftsbank</a:t>
          </a:r>
        </a:p>
        <a:p>
          <a:pPr algn="l"/>
          <a:r>
            <a:rPr lang="de-DE" altLang="de-DE" sz="1600" dirty="0">
              <a:latin typeface="Arial" panose="020B0604020202020204" pitchFamily="34" charset="0"/>
              <a:cs typeface="Arial" panose="020B0604020202020204" pitchFamily="34" charset="0"/>
            </a:rPr>
            <a:t>- 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p>
        <a:p>
          <a:pPr algn="l"/>
          <a:r>
            <a:rPr lang="de-DE" altLang="de-DE" sz="1600" dirty="0">
              <a:latin typeface="Arial" panose="020B0604020202020204" pitchFamily="34" charset="0"/>
              <a:cs typeface="Arial" panose="020B0604020202020204" pitchFamily="34" charset="0"/>
            </a:rPr>
            <a:t>- 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r>
            <a:rPr lang="de-DE" altLang="de-DE" sz="1600" dirty="0">
              <a:latin typeface="Arial" panose="020B0604020202020204" pitchFamily="34" charset="0"/>
              <a:cs typeface="Arial" panose="020B0604020202020204" pitchFamily="34" charset="0"/>
            </a:rPr>
            <a:t>- Kapitalbeteiligungsgesellschaften</a:t>
          </a:r>
        </a:p>
        <a:p>
          <a:pPr algn="l"/>
          <a:r>
            <a:rPr lang="de-DE" altLang="de-DE" sz="1600" dirty="0">
              <a:latin typeface="Arial" panose="020B0604020202020204" pitchFamily="34" charset="0"/>
              <a:cs typeface="Arial" panose="020B0604020202020204" pitchFamily="34" charset="0"/>
            </a:rPr>
            <a:t>- 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5AAD8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92D050"/>
        </a:solidFill>
      </dgm:spPr>
      <dgm:t>
        <a:bodyPr tIns="864000"/>
        <a:lstStyle/>
        <a:p>
          <a:pPr algn="ctr">
            <a:buFont typeface="Arial" panose="020B0604020202020204" pitchFamily="34" charset="0"/>
            <a:buNone/>
          </a:pPr>
          <a:r>
            <a:rPr lang="de-DE" sz="1600" dirty="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KfW Bankengruppe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Kommunale Förderprogramme/</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r>
            <a:rPr lang="de-DE" altLang="de-DE" sz="1600" dirty="0">
              <a:latin typeface="Arial" panose="020B0604020202020204" pitchFamily="34" charset="0"/>
              <a:cs typeface="Arial" panose="020B0604020202020204" pitchFamily="34" charset="0"/>
            </a:rPr>
            <a:t> (z.B. München-Fonds)</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FFC00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Gründungszuschuss</a:t>
          </a:r>
        </a:p>
        <a:p>
          <a:pPr algn="l"/>
          <a:r>
            <a:rPr lang="de-DE" altLang="de-DE" sz="1600" dirty="0">
              <a:latin typeface="Arial" panose="020B0604020202020204" pitchFamily="34" charset="0"/>
              <a:cs typeface="Arial" panose="020B0604020202020204" pitchFamily="34" charset="0"/>
            </a:rPr>
            <a:t>- 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Beratung</a:t>
          </a:r>
        </a:p>
        <a:p>
          <a:pPr algn="l"/>
          <a:r>
            <a:rPr lang="de-DE" altLang="de-DE" sz="1600" dirty="0">
              <a:latin typeface="Arial" panose="020B0604020202020204" pitchFamily="34" charset="0"/>
              <a:cs typeface="Arial" panose="020B0604020202020204" pitchFamily="34" charset="0"/>
            </a:rPr>
            <a:t>- 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Zuschüsse</a:t>
          </a:r>
        </a:p>
        <a:p>
          <a:pPr algn="l"/>
          <a:r>
            <a:rPr lang="de-DE" altLang="de-DE" sz="1600" dirty="0">
              <a:latin typeface="Arial" panose="020B0604020202020204" pitchFamily="34" charset="0"/>
              <a:cs typeface="Arial" panose="020B0604020202020204" pitchFamily="34" charset="0"/>
            </a:rPr>
            <a:t>- Bayern: Vorgründungscoaching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92D05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Bürgschaftsbank</a:t>
          </a:r>
        </a:p>
        <a:p>
          <a:pPr algn="l"/>
          <a:r>
            <a:rPr lang="de-DE" altLang="de-DE" sz="1600" dirty="0">
              <a:latin typeface="Arial" panose="020B0604020202020204" pitchFamily="34" charset="0"/>
              <a:cs typeface="Arial" panose="020B0604020202020204" pitchFamily="34" charset="0"/>
            </a:rPr>
            <a:t>- 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p>
        <a:p>
          <a:pPr algn="l"/>
          <a:r>
            <a:rPr lang="de-DE" altLang="de-DE" sz="1600" dirty="0">
              <a:latin typeface="Arial" panose="020B0604020202020204" pitchFamily="34" charset="0"/>
              <a:cs typeface="Arial" panose="020B0604020202020204" pitchFamily="34" charset="0"/>
            </a:rPr>
            <a:t>- 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r>
            <a:rPr lang="de-DE" altLang="de-DE" sz="1600" dirty="0">
              <a:latin typeface="Arial" panose="020B0604020202020204" pitchFamily="34" charset="0"/>
              <a:cs typeface="Arial" panose="020B0604020202020204" pitchFamily="34" charset="0"/>
            </a:rPr>
            <a:t>- Kapitalbeteiligungsgesellschaften</a:t>
          </a:r>
        </a:p>
        <a:p>
          <a:pPr algn="l"/>
          <a:r>
            <a:rPr lang="de-DE" altLang="de-DE" sz="1600" dirty="0">
              <a:latin typeface="Arial" panose="020B0604020202020204" pitchFamily="34" charset="0"/>
              <a:cs typeface="Arial" panose="020B0604020202020204" pitchFamily="34" charset="0"/>
            </a:rPr>
            <a:t>- 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5AAD83"/>
        </a:solid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27316B5F-AD0C-484F-8A80-D70E2A761278}" type="presOf" srcId="{AFBF8164-8AD1-4323-94C6-FCB57A5F287B}" destId="{48843AD0-75A2-444A-8C6E-84C82B18BB1A}"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BFFA8F80-3174-4698-B43E-7C246B680BA9}" type="presOf" srcId="{C1B6BB63-C635-4123-9DC5-334F042FF936}" destId="{5CF2FDC4-C393-45C0-922C-1F8C034E320D}"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828999F-9376-46D4-A28B-28B1B72BD8EF}" type="presOf" srcId="{13CE22AF-F0F3-4560-B561-8FD904727DBE}" destId="{5C186FCF-88D9-4FB8-A79B-7F6DEA19EA49}"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0515F8EA-26C4-4CB2-ADA7-B7E9D17F7C7A}" type="presOf" srcId="{8D794CCC-90C5-47F7-BD76-9DAAA5D1BB02}" destId="{9745FE58-D275-496D-9100-2A6153D22E4C}"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5AAD8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92D050"/>
        </a:solidFill>
      </dgm:spPr>
      <dgm:t>
        <a:bodyPr tIns="864000"/>
        <a:lstStyle/>
        <a:p>
          <a:pPr algn="ctr">
            <a:buFont typeface="Arial" panose="020B0604020202020204" pitchFamily="34" charset="0"/>
            <a:buNone/>
          </a:pPr>
          <a:r>
            <a:rPr lang="de-DE" sz="1600" dirty="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KfW Bankengruppe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Kommunale Förderprogramme/</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r>
            <a:rPr lang="de-DE" altLang="de-DE" sz="1600" dirty="0">
              <a:latin typeface="Arial" panose="020B0604020202020204" pitchFamily="34" charset="0"/>
              <a:cs typeface="Arial" panose="020B0604020202020204" pitchFamily="34" charset="0"/>
            </a:rPr>
            <a:t> (z.B. München-Fonds)</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Gründungszuschuss</a:t>
          </a:r>
        </a:p>
        <a:p>
          <a:pPr algn="l"/>
          <a:r>
            <a:rPr lang="de-DE" altLang="de-DE" sz="1600" dirty="0">
              <a:latin typeface="Arial" panose="020B0604020202020204" pitchFamily="34" charset="0"/>
              <a:cs typeface="Arial" panose="020B0604020202020204" pitchFamily="34" charset="0"/>
            </a:rPr>
            <a:t>- 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Beratung</a:t>
          </a:r>
        </a:p>
        <a:p>
          <a:pPr algn="l"/>
          <a:r>
            <a:rPr lang="de-DE" altLang="de-DE" sz="1600" dirty="0">
              <a:latin typeface="Arial" panose="020B0604020202020204" pitchFamily="34" charset="0"/>
              <a:cs typeface="Arial" panose="020B0604020202020204" pitchFamily="34" charset="0"/>
            </a:rPr>
            <a:t>- 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Zuschüsse</a:t>
          </a:r>
        </a:p>
        <a:p>
          <a:pPr algn="l"/>
          <a:r>
            <a:rPr lang="de-DE" altLang="de-DE" sz="1600" dirty="0">
              <a:latin typeface="Arial" panose="020B0604020202020204" pitchFamily="34" charset="0"/>
              <a:cs typeface="Arial" panose="020B0604020202020204" pitchFamily="34" charset="0"/>
            </a:rPr>
            <a:t>- Bayern: Vorgründungscoaching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FFC00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Bürgschaftsbank</a:t>
          </a:r>
        </a:p>
        <a:p>
          <a:pPr algn="l"/>
          <a:r>
            <a:rPr lang="de-DE" altLang="de-DE" sz="1600" dirty="0">
              <a:latin typeface="Arial" panose="020B0604020202020204" pitchFamily="34" charset="0"/>
              <a:cs typeface="Arial" panose="020B0604020202020204" pitchFamily="34" charset="0"/>
            </a:rPr>
            <a:t>- 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p>
        <a:p>
          <a:pPr algn="l"/>
          <a:r>
            <a:rPr lang="de-DE" altLang="de-DE" sz="1600" dirty="0">
              <a:latin typeface="Arial" panose="020B0604020202020204" pitchFamily="34" charset="0"/>
              <a:cs typeface="Arial" panose="020B0604020202020204" pitchFamily="34" charset="0"/>
            </a:rPr>
            <a:t>- 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r>
            <a:rPr lang="de-DE" altLang="de-DE" sz="1600" dirty="0">
              <a:latin typeface="Arial" panose="020B0604020202020204" pitchFamily="34" charset="0"/>
              <a:cs typeface="Arial" panose="020B0604020202020204" pitchFamily="34" charset="0"/>
            </a:rPr>
            <a:t>- Kapitalbeteiligungsgesellschaften</a:t>
          </a:r>
        </a:p>
        <a:p>
          <a:pPr algn="l"/>
          <a:r>
            <a:rPr lang="de-DE" altLang="de-DE" sz="1600" dirty="0">
              <a:latin typeface="Arial" panose="020B0604020202020204" pitchFamily="34" charset="0"/>
              <a:cs typeface="Arial" panose="020B0604020202020204" pitchFamily="34" charset="0"/>
            </a:rPr>
            <a:t>- 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5AAD8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92D050"/>
        </a:solidFill>
      </dgm:spPr>
      <dgm:t>
        <a:bodyPr tIns="864000"/>
        <a:lstStyle/>
        <a:p>
          <a:pPr algn="ctr">
            <a:buFont typeface="Arial" panose="020B0604020202020204" pitchFamily="34" charset="0"/>
            <a:buNone/>
          </a:pPr>
          <a:r>
            <a:rPr lang="de-DE" sz="1600" dirty="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KfW Bankengruppe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Kommunale Förderprogramme/</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r>
            <a:rPr lang="de-DE" altLang="de-DE" sz="1600" dirty="0">
              <a:latin typeface="Arial" panose="020B0604020202020204" pitchFamily="34" charset="0"/>
              <a:cs typeface="Arial" panose="020B0604020202020204" pitchFamily="34" charset="0"/>
            </a:rPr>
            <a:t> (z.B. München-Fonds)</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Gründungszuschuss</a:t>
          </a:r>
        </a:p>
        <a:p>
          <a:pPr algn="l"/>
          <a:r>
            <a:rPr lang="de-DE" altLang="de-DE" sz="1600" dirty="0">
              <a:latin typeface="Arial" panose="020B0604020202020204" pitchFamily="34" charset="0"/>
              <a:cs typeface="Arial" panose="020B0604020202020204" pitchFamily="34" charset="0"/>
            </a:rPr>
            <a:t>- 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Beratung</a:t>
          </a:r>
        </a:p>
        <a:p>
          <a:pPr algn="l"/>
          <a:r>
            <a:rPr lang="de-DE" altLang="de-DE" sz="1600" dirty="0">
              <a:latin typeface="Arial" panose="020B0604020202020204" pitchFamily="34" charset="0"/>
              <a:cs typeface="Arial" panose="020B0604020202020204" pitchFamily="34" charset="0"/>
            </a:rPr>
            <a:t>- 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Zuschüsse</a:t>
          </a:r>
        </a:p>
        <a:p>
          <a:pPr algn="l"/>
          <a:r>
            <a:rPr lang="de-DE" altLang="de-DE" sz="1600" dirty="0">
              <a:latin typeface="Arial" panose="020B0604020202020204" pitchFamily="34" charset="0"/>
              <a:cs typeface="Arial" panose="020B0604020202020204" pitchFamily="34" charset="0"/>
            </a:rPr>
            <a:t>- Bayern: Vorgründungscoaching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92D05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Bürgschaftsbank</a:t>
          </a:r>
        </a:p>
        <a:p>
          <a:pPr algn="l"/>
          <a:r>
            <a:rPr lang="de-DE" altLang="de-DE" sz="1600" dirty="0">
              <a:latin typeface="Arial" panose="020B0604020202020204" pitchFamily="34" charset="0"/>
              <a:cs typeface="Arial" panose="020B0604020202020204" pitchFamily="34" charset="0"/>
            </a:rPr>
            <a:t>- 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p>
        <a:p>
          <a:pPr algn="l"/>
          <a:r>
            <a:rPr lang="de-DE" altLang="de-DE" sz="1600" dirty="0">
              <a:latin typeface="Arial" panose="020B0604020202020204" pitchFamily="34" charset="0"/>
              <a:cs typeface="Arial" panose="020B0604020202020204" pitchFamily="34" charset="0"/>
            </a:rPr>
            <a:t>- 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FFC00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r>
            <a:rPr lang="de-DE" altLang="de-DE" sz="1600" dirty="0">
              <a:latin typeface="Arial" panose="020B0604020202020204" pitchFamily="34" charset="0"/>
              <a:cs typeface="Arial" panose="020B0604020202020204" pitchFamily="34" charset="0"/>
            </a:rPr>
            <a:t>- Kapitalbeteiligungsgesellschaften</a:t>
          </a:r>
        </a:p>
        <a:p>
          <a:pPr algn="l"/>
          <a:r>
            <a:rPr lang="de-DE" altLang="de-DE" sz="1600" dirty="0">
              <a:latin typeface="Arial" panose="020B0604020202020204" pitchFamily="34" charset="0"/>
              <a:cs typeface="Arial" panose="020B0604020202020204" pitchFamily="34" charset="0"/>
            </a:rPr>
            <a:t>- 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CE0B670C-CB36-4DF1-B4E1-7619BA6C592C}">
      <dgm:prSet phldrT="[Text]" custT="1"/>
      <dgm:spPr>
        <a:solidFill>
          <a:srgbClr val="92D050"/>
        </a:solidFill>
      </dgm:spPr>
      <dgm:t>
        <a:bodyPr tIns="864000"/>
        <a:lstStyle/>
        <a:p>
          <a:pPr algn="ctr">
            <a:buFont typeface="Arial" panose="020B0604020202020204" pitchFamily="34" charset="0"/>
            <a:buNone/>
          </a:pPr>
          <a:r>
            <a:rPr lang="de-DE" sz="1600" dirty="0">
              <a:latin typeface="Arial" panose="020B0604020202020204" pitchFamily="34" charset="0"/>
              <a:cs typeface="Arial" panose="020B0604020202020204" pitchFamily="34" charset="0"/>
            </a:rPr>
            <a:t>Nachfolge / Übernahme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 innerhalb der Familie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 aus der Belegschaft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 außerhalb der Familie, Belegschaft</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Hochschulausgründung</a:t>
          </a:r>
        </a:p>
        <a:p>
          <a:pPr algn="l"/>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Spin-off</a:t>
          </a:r>
        </a:p>
        <a:p>
          <a:pPr algn="l"/>
          <a:r>
            <a:rPr lang="de-DE" altLang="de-DE" sz="1600" dirty="0">
              <a:latin typeface="Arial" panose="020B0604020202020204" pitchFamily="34" charset="0"/>
              <a:cs typeface="Arial" panose="020B0604020202020204" pitchFamily="34" charset="0"/>
            </a:rPr>
            <a:t>- …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92D05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Franchise</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Bekannte Systeme</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Multi-Level-Marketing</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Networkmarketing</a:t>
          </a:r>
        </a:p>
        <a:p>
          <a:pPr algn="l"/>
          <a:r>
            <a:rPr lang="de-DE" altLang="de-DE" sz="1600" dirty="0">
              <a:latin typeface="Arial" panose="020B0604020202020204" pitchFamily="34" charset="0"/>
              <a:cs typeface="Arial" panose="020B0604020202020204" pitchFamily="34" charset="0"/>
            </a:rPr>
            <a:t>- Pyramidensysteme</a:t>
          </a:r>
        </a:p>
        <a:p>
          <a:pPr algn="l"/>
          <a:r>
            <a:rPr lang="de-DE" altLang="de-DE" sz="1600" dirty="0">
              <a:latin typeface="Arial" panose="020B0604020202020204" pitchFamily="34" charset="0"/>
              <a:cs typeface="Arial" panose="020B0604020202020204" pitchFamily="34" charset="0"/>
            </a:rPr>
            <a:t>- Schneeballsysteme</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D1393103-AEFE-437C-8A31-83D0AABAD1EB}">
      <dgm:prSet phldrT="[Text]" custT="1"/>
      <dgm:spPr>
        <a:solidFill>
          <a:srgbClr val="5AAD83"/>
        </a:solidFill>
      </dgm:spPr>
      <dgm:t>
        <a:bodyPr/>
        <a:lstStyle/>
        <a:p>
          <a:endParaRPr lang="de-DE" sz="1800" dirty="0">
            <a:solidFill>
              <a:schemeClr val="bg1"/>
            </a:solidFill>
            <a:latin typeface="Arial" panose="020B0604020202020204" pitchFamily="34" charset="0"/>
            <a:cs typeface="Arial" panose="020B0604020202020204" pitchFamily="34" charset="0"/>
          </a:endParaRPr>
        </a:p>
      </dgm:t>
    </dgm:pt>
    <dgm:pt modelId="{E6B7D4EF-4665-4982-99A4-F009F7CC2DA3}" type="sibTrans" cxnId="{1204C9EB-071C-4D5C-8567-4787E3123EB3}">
      <dgm:prSet/>
      <dgm:spPr/>
      <dgm:t>
        <a:bodyPr/>
        <a:lstStyle/>
        <a:p>
          <a:endParaRPr lang="de-DE"/>
        </a:p>
      </dgm:t>
    </dgm:pt>
    <dgm:pt modelId="{F2BD133A-E46D-4DDF-A53E-B6B6A600C457}" type="parTrans" cxnId="{1204C9EB-071C-4D5C-8567-4787E3123EB3}">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FlipVert="1" custFlipHor="1" custScaleX="1850" custScaleY="5937">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CE0B670C-CB36-4DF1-B4E1-7619BA6C592C}">
      <dgm:prSet phldrT="[Text]" custT="1"/>
      <dgm:spPr>
        <a:solidFill>
          <a:srgbClr val="FFC000"/>
        </a:solidFill>
      </dgm:spPr>
      <dgm:t>
        <a:bodyPr tIns="864000"/>
        <a:lstStyle/>
        <a:p>
          <a:pPr algn="ctr">
            <a:buFont typeface="Arial" panose="020B0604020202020204" pitchFamily="34" charset="0"/>
            <a:buNone/>
          </a:pPr>
          <a:r>
            <a:rPr lang="de-DE" sz="1600" dirty="0">
              <a:latin typeface="Arial" panose="020B0604020202020204" pitchFamily="34" charset="0"/>
              <a:cs typeface="Arial" panose="020B0604020202020204" pitchFamily="34" charset="0"/>
            </a:rPr>
            <a:t>Nachfolge / Übernahme</a:t>
          </a:r>
        </a:p>
        <a:p>
          <a:pPr algn="l">
            <a:buFont typeface="Symbol" panose="05050102010706020507" pitchFamily="18" charset="2"/>
            <a:buChar char="-"/>
          </a:pPr>
          <a:r>
            <a:rPr lang="de-DE" sz="1600" dirty="0">
              <a:latin typeface="Arial" panose="020B0604020202020204" pitchFamily="34" charset="0"/>
              <a:cs typeface="Arial" panose="020B0604020202020204" pitchFamily="34" charset="0"/>
            </a:rPr>
            <a:t> - </a:t>
          </a:r>
          <a:r>
            <a:rPr lang="de-DE" altLang="de-DE" sz="1600" dirty="0">
              <a:latin typeface="Arial" panose="020B0604020202020204" pitchFamily="34" charset="0"/>
              <a:cs typeface="Arial" panose="020B0604020202020204" pitchFamily="34" charset="0"/>
            </a:rPr>
            <a:t>innerhalb der Familie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 aus der Belegschaft</a:t>
          </a:r>
        </a:p>
        <a:p>
          <a:pPr algn="l">
            <a:buFont typeface="Symbol" panose="05050102010706020507" pitchFamily="18" charset="2"/>
            <a:buChar char="-"/>
          </a:pPr>
          <a:r>
            <a:rPr lang="de-DE" altLang="de-DE" sz="1600">
              <a:latin typeface="Arial" panose="020B0604020202020204" pitchFamily="34" charset="0"/>
              <a:cs typeface="Arial" panose="020B0604020202020204" pitchFamily="34" charset="0"/>
            </a:rPr>
            <a:t> - außerhalb </a:t>
          </a:r>
          <a:r>
            <a:rPr lang="de-DE" altLang="de-DE" sz="1600" dirty="0">
              <a:latin typeface="Arial" panose="020B0604020202020204" pitchFamily="34" charset="0"/>
              <a:cs typeface="Arial" panose="020B0604020202020204" pitchFamily="34" charset="0"/>
            </a:rPr>
            <a:t>der Familie, Belegschaft</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Hochschulausgründung</a:t>
          </a:r>
        </a:p>
        <a:p>
          <a:pPr algn="l"/>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Spin-off</a:t>
          </a:r>
        </a:p>
        <a:p>
          <a:pPr algn="l"/>
          <a:r>
            <a:rPr lang="de-DE" altLang="de-DE" sz="1600" dirty="0">
              <a:latin typeface="Arial" panose="020B0604020202020204" pitchFamily="34" charset="0"/>
              <a:cs typeface="Arial" panose="020B0604020202020204" pitchFamily="34" charset="0"/>
            </a:rPr>
            <a:t>- …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92D05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Franchise</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Bekannte Systeme</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Multi-Level-Marketing</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Networkmarketing</a:t>
          </a:r>
        </a:p>
        <a:p>
          <a:pPr algn="l"/>
          <a:r>
            <a:rPr lang="de-DE" altLang="de-DE" sz="1600" dirty="0">
              <a:latin typeface="Arial" panose="020B0604020202020204" pitchFamily="34" charset="0"/>
              <a:cs typeface="Arial" panose="020B0604020202020204" pitchFamily="34" charset="0"/>
            </a:rPr>
            <a:t>- Pyramidensysteme</a:t>
          </a:r>
        </a:p>
        <a:p>
          <a:pPr algn="l"/>
          <a:r>
            <a:rPr lang="de-DE" altLang="de-DE" sz="1600" dirty="0">
              <a:latin typeface="Arial" panose="020B0604020202020204" pitchFamily="34" charset="0"/>
              <a:cs typeface="Arial" panose="020B0604020202020204" pitchFamily="34" charset="0"/>
            </a:rPr>
            <a:t>- Schneeballsysteme</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D1393103-AEFE-437C-8A31-83D0AABAD1EB}">
      <dgm:prSet phldrT="[Text]" custT="1"/>
      <dgm:spPr>
        <a:solidFill>
          <a:srgbClr val="5AAD83"/>
        </a:solidFill>
      </dgm:spPr>
      <dgm:t>
        <a:bodyPr/>
        <a:lstStyle/>
        <a:p>
          <a:endParaRPr lang="de-DE" sz="1800" dirty="0">
            <a:solidFill>
              <a:schemeClr val="bg1"/>
            </a:solidFill>
            <a:latin typeface="Arial" panose="020B0604020202020204" pitchFamily="34" charset="0"/>
            <a:cs typeface="Arial" panose="020B0604020202020204" pitchFamily="34" charset="0"/>
          </a:endParaRPr>
        </a:p>
      </dgm:t>
    </dgm:pt>
    <dgm:pt modelId="{E6B7D4EF-4665-4982-99A4-F009F7CC2DA3}" type="sibTrans" cxnId="{1204C9EB-071C-4D5C-8567-4787E3123EB3}">
      <dgm:prSet/>
      <dgm:spPr/>
      <dgm:t>
        <a:bodyPr/>
        <a:lstStyle/>
        <a:p>
          <a:endParaRPr lang="de-DE"/>
        </a:p>
      </dgm:t>
    </dgm:pt>
    <dgm:pt modelId="{F2BD133A-E46D-4DDF-A53E-B6B6A600C457}" type="parTrans" cxnId="{1204C9EB-071C-4D5C-8567-4787E3123EB3}">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FlipVert="1" custFlipHor="1" custScaleX="1850" custScaleY="5937">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CE0B670C-CB36-4DF1-B4E1-7619BA6C592C}">
      <dgm:prSet phldrT="[Text]" custT="1"/>
      <dgm:spPr>
        <a:solidFill>
          <a:srgbClr val="92D050"/>
        </a:solidFill>
      </dgm:spPr>
      <dgm:t>
        <a:bodyPr tIns="864000"/>
        <a:lstStyle/>
        <a:p>
          <a:pPr algn="ctr">
            <a:buFont typeface="Arial" panose="020B0604020202020204" pitchFamily="34" charset="0"/>
            <a:buChar char="•"/>
          </a:pPr>
          <a:r>
            <a:rPr lang="de-DE" sz="1600" dirty="0">
              <a:latin typeface="Arial" panose="020B0604020202020204" pitchFamily="34" charset="0"/>
              <a:cs typeface="Arial" panose="020B0604020202020204" pitchFamily="34" charset="0"/>
            </a:rPr>
            <a:t>Nachfolge / Übernahme</a:t>
          </a:r>
        </a:p>
        <a:p>
          <a:pPr algn="l">
            <a:buFont typeface="Symbol" panose="05050102010706020507" pitchFamily="18" charset="2"/>
            <a:buChar char="-"/>
          </a:pP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innerhalb der Familie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aus der Belegschaft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außerhalb der Familie, Belegschaft</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Hochschulausgründung</a:t>
          </a:r>
        </a:p>
        <a:p>
          <a:pPr algn="l"/>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Spin-off</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FFC00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Franchise</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Bekannte Systeme</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Multi-Level-Marketing</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Networkmarketing</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Pyramidensysteme</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Schneeballsysteme</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D1393103-AEFE-437C-8A31-83D0AABAD1EB}">
      <dgm:prSet phldrT="[Text]" custT="1"/>
      <dgm:spPr>
        <a:solidFill>
          <a:srgbClr val="5AAD83"/>
        </a:solidFill>
      </dgm:spPr>
      <dgm:t>
        <a:bodyPr/>
        <a:lstStyle/>
        <a:p>
          <a:endParaRPr lang="de-DE" sz="1800" dirty="0">
            <a:solidFill>
              <a:schemeClr val="bg1"/>
            </a:solidFill>
            <a:latin typeface="Arial" panose="020B0604020202020204" pitchFamily="34" charset="0"/>
            <a:cs typeface="Arial" panose="020B0604020202020204" pitchFamily="34" charset="0"/>
          </a:endParaRPr>
        </a:p>
      </dgm:t>
    </dgm:pt>
    <dgm:pt modelId="{E6B7D4EF-4665-4982-99A4-F009F7CC2DA3}" type="sibTrans" cxnId="{1204C9EB-071C-4D5C-8567-4787E3123EB3}">
      <dgm:prSet/>
      <dgm:spPr/>
      <dgm:t>
        <a:bodyPr/>
        <a:lstStyle/>
        <a:p>
          <a:endParaRPr lang="de-DE"/>
        </a:p>
      </dgm:t>
    </dgm:pt>
    <dgm:pt modelId="{F2BD133A-E46D-4DDF-A53E-B6B6A600C457}" type="parTrans" cxnId="{1204C9EB-071C-4D5C-8567-4787E3123EB3}">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FlipVert="1" custFlipHor="1" custScaleX="1850" custScaleY="5937">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C0C0C0"/>
        </a:solid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solidFill>
          <a:srgbClr val="FFC000"/>
        </a:solid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solidFill>
          <a:srgbClr val="92D050"/>
        </a:solid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C0C0C0"/>
        </a:solid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solidFill>
          <a:srgbClr val="FFC000"/>
        </a:solid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solidFill>
          <a:srgbClr val="FFC000"/>
        </a:solid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solidFill>
          <a:srgbClr val="FFC000"/>
        </a:solid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5AAD83"/>
        </a:solid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27316B5F-AD0C-484F-8A80-D70E2A761278}" type="presOf" srcId="{AFBF8164-8AD1-4323-94C6-FCB57A5F287B}" destId="{48843AD0-75A2-444A-8C6E-84C82B18BB1A}"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BFFA8F80-3174-4698-B43E-7C246B680BA9}" type="presOf" srcId="{C1B6BB63-C635-4123-9DC5-334F042FF936}" destId="{5CF2FDC4-C393-45C0-922C-1F8C034E320D}"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828999F-9376-46D4-A28B-28B1B72BD8EF}" type="presOf" srcId="{13CE22AF-F0F3-4560-B561-8FD904727DBE}" destId="{5C186FCF-88D9-4FB8-A79B-7F6DEA19EA49}"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0515F8EA-26C4-4CB2-ADA7-B7E9D17F7C7A}" type="presOf" srcId="{8D794CCC-90C5-47F7-BD76-9DAAA5D1BB02}" destId="{9745FE58-D275-496D-9100-2A6153D22E4C}"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solidFill>
          <a:srgbClr val="92D050"/>
        </a:solid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Die Entscheidung</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Die Planung</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Der Finanzplan</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solidFill>
          <a:srgbClr val="92D050"/>
        </a:solidFill>
      </dgm:spPr>
      <dgm:t>
        <a:bodyPr/>
        <a:lstStyle/>
        <a:p>
          <a:r>
            <a:rPr lang="de-DE" dirty="0"/>
            <a:t>Der Vertrag</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4">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4">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4">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4">
        <dgm:presLayoutVars>
          <dgm:bulletEnabled val="1"/>
        </dgm:presLayoutVars>
      </dgm:prSet>
      <dgm:spPr/>
    </dgm:pt>
  </dgm:ptLst>
  <dgm:cxnLst>
    <dgm:cxn modelId="{6AB5F131-D219-4784-82DD-3C0775D3F242}" type="presOf" srcId="{13CE22AF-F0F3-4560-B561-8FD904727DBE}" destId="{5C186FCF-88D9-4FB8-A79B-7F6DEA19EA49}"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E70C218F-C16B-4504-8FEB-B232969078DB}" type="presOf" srcId="{8D794CCC-90C5-47F7-BD76-9DAAA5D1BB02}" destId="{9745FE58-D275-496D-9100-2A6153D22E4C}" srcOrd="0" destOrd="0" presId="urn:microsoft.com/office/officeart/2005/8/layout/hChevron3"/>
    <dgm:cxn modelId="{44D1F5A5-1220-4347-81A9-267848F1A64C}" type="presOf" srcId="{FF4FA82D-77A5-4D11-98DD-10B15C91D7A6}" destId="{F01C2023-967E-48F7-83B8-BEBBB3DA9B8A}" srcOrd="0" destOrd="0" presId="urn:microsoft.com/office/officeart/2005/8/layout/hChevron3"/>
    <dgm:cxn modelId="{913C71A8-1426-4592-A1FA-20EDBE8B0B42}" type="presOf" srcId="{C1B6BB63-C635-4123-9DC5-334F042FF936}" destId="{5CF2FDC4-C393-45C0-922C-1F8C034E320D}"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E7F6CCD0-A50B-47A4-9A5B-BC5DD9A221FB}" type="presOf" srcId="{AFBF8164-8AD1-4323-94C6-FCB57A5F287B}" destId="{48843AD0-75A2-444A-8C6E-84C82B18BB1A}"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0DC69A37-1998-4FFD-B4FA-49B67E510947}" type="presParOf" srcId="{F01C2023-967E-48F7-83B8-BEBBB3DA9B8A}" destId="{9745FE58-D275-496D-9100-2A6153D22E4C}" srcOrd="0" destOrd="0" presId="urn:microsoft.com/office/officeart/2005/8/layout/hChevron3"/>
    <dgm:cxn modelId="{263B5EF7-77EA-438E-8F05-E3AB53E4F323}" type="presParOf" srcId="{F01C2023-967E-48F7-83B8-BEBBB3DA9B8A}" destId="{321235CD-AA38-480C-A9EC-3E08EE4218F3}" srcOrd="1" destOrd="0" presId="urn:microsoft.com/office/officeart/2005/8/layout/hChevron3"/>
    <dgm:cxn modelId="{865B4214-4D5C-4345-9052-6213201808E4}" type="presParOf" srcId="{F01C2023-967E-48F7-83B8-BEBBB3DA9B8A}" destId="{5C186FCF-88D9-4FB8-A79B-7F6DEA19EA49}" srcOrd="2" destOrd="0" presId="urn:microsoft.com/office/officeart/2005/8/layout/hChevron3"/>
    <dgm:cxn modelId="{32DC4BAA-DCF3-4C64-B108-7180D0169FC7}" type="presParOf" srcId="{F01C2023-967E-48F7-83B8-BEBBB3DA9B8A}" destId="{63D4D4A7-4F01-42E6-BF59-B5BD4EF25906}" srcOrd="3" destOrd="0" presId="urn:microsoft.com/office/officeart/2005/8/layout/hChevron3"/>
    <dgm:cxn modelId="{520F0AB8-CECB-424B-8854-B2B31ED3BB69}" type="presParOf" srcId="{F01C2023-967E-48F7-83B8-BEBBB3DA9B8A}" destId="{5CF2FDC4-C393-45C0-922C-1F8C034E320D}" srcOrd="4" destOrd="0" presId="urn:microsoft.com/office/officeart/2005/8/layout/hChevron3"/>
    <dgm:cxn modelId="{39695F03-AE1A-4254-975F-715EF249F36C}" type="presParOf" srcId="{F01C2023-967E-48F7-83B8-BEBBB3DA9B8A}" destId="{13577FE3-1968-4521-909D-E7542577A7E1}" srcOrd="5" destOrd="0" presId="urn:microsoft.com/office/officeart/2005/8/layout/hChevron3"/>
    <dgm:cxn modelId="{C5883838-A463-4D74-8923-240F303566F8}" type="presParOf" srcId="{F01C2023-967E-48F7-83B8-BEBBB3DA9B8A}" destId="{48843AD0-75A2-444A-8C6E-84C82B18BB1A}"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13CE22AF-F0F3-4560-B561-8FD904727DBE}">
      <dgm:prSet phldrT="[Text]"/>
      <dgm:spPr>
        <a:solidFill>
          <a:srgbClr val="5AAD83"/>
        </a:solid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8D794CCC-90C5-47F7-BD76-9DAAA5D1BB02}">
      <dgm:prSet phldrT="[Text]"/>
      <dgm:spPr>
        <a:noFill/>
      </dgm:spPr>
      <dgm:t>
        <a:bodyPr/>
        <a:lstStyle/>
        <a:p>
          <a:r>
            <a:rPr lang="de-DE" dirty="0"/>
            <a:t>1</a:t>
          </a:r>
        </a:p>
      </dgm:t>
    </dgm:pt>
    <dgm:pt modelId="{6EAE9F32-E139-4EE6-8A6D-5A3BB16A4131}" type="sibTrans" cxnId="{3A1F03F0-0966-4519-B2E1-C71C90926E7A}">
      <dgm:prSet/>
      <dgm:spPr/>
      <dgm:t>
        <a:bodyPr/>
        <a:lstStyle/>
        <a:p>
          <a:endParaRPr lang="de-DE"/>
        </a:p>
      </dgm:t>
    </dgm:pt>
    <dgm:pt modelId="{F6C6ABEA-1A48-44DF-9BFE-8FD42745022D}" type="parTrans" cxnId="{3A1F03F0-0966-4519-B2E1-C71C90926E7A}">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180B440E-DDC6-4A1E-943E-DBB8F2060345}"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33E13773-5D2F-4D7F-9857-D156F4329384}" type="presOf" srcId="{8D794CCC-90C5-47F7-BD76-9DAAA5D1BB02}" destId="{9745FE58-D275-496D-9100-2A6153D22E4C}" srcOrd="0" destOrd="0" presId="urn:microsoft.com/office/officeart/2005/8/layout/hChevron3"/>
    <dgm:cxn modelId="{09BFEF7C-302C-4118-9500-8A22B8C942DD}" type="presOf" srcId="{7C198707-EE18-4ADF-BD41-045D292A15AB}" destId="{34DF72D0-23BA-4E5C-96ED-A9CDA59C9FCA}" srcOrd="0" destOrd="0" presId="urn:microsoft.com/office/officeart/2005/8/layout/hChevron3"/>
    <dgm:cxn modelId="{5EE3CE9B-8F59-48B8-AF52-38B5528182F4}" type="presOf" srcId="{AFBF8164-8AD1-4323-94C6-FCB57A5F287B}" destId="{48843AD0-75A2-444A-8C6E-84C82B18BB1A}"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64BE85CC-2FB9-42A3-A99C-97535C8F1D1A}" type="presOf" srcId="{C1B6BB63-C635-4123-9DC5-334F042FF936}" destId="{5CF2FDC4-C393-45C0-922C-1F8C034E320D}" srcOrd="0" destOrd="0" presId="urn:microsoft.com/office/officeart/2005/8/layout/hChevron3"/>
    <dgm:cxn modelId="{1DE3DECC-126D-4DC0-B945-1E54FD222036}" srcId="{FF4FA82D-77A5-4D11-98DD-10B15C91D7A6}" destId="{7C198707-EE18-4ADF-BD41-045D292A15AB}" srcOrd="4" destOrd="0" parTransId="{A7E7CCB5-8845-46C7-8710-9AE80012AFC1}" sibTransId="{E8A98811-F174-49C0-BBDD-610BDA8B6689}"/>
    <dgm:cxn modelId="{1FFE05EC-06A2-4ADB-A419-7841E950305F}" srcId="{FF4FA82D-77A5-4D11-98DD-10B15C91D7A6}" destId="{13CE22AF-F0F3-4560-B561-8FD904727DBE}" srcOrd="1" destOrd="0" parTransId="{2133FB68-51DB-426E-9C02-91267A0FCC3D}" sibTransId="{5188BD7D-D650-45A8-A07B-EA6568CE87AF}"/>
    <dgm:cxn modelId="{5073A3EF-006D-4330-AAA2-BDC4E32DE058}" type="presOf" srcId="{13CE22AF-F0F3-4560-B561-8FD904727DBE}" destId="{5C186FCF-88D9-4FB8-A79B-7F6DEA19EA49}"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DBE3CB0A-2422-4EB0-80CA-84610C53B859}" type="presParOf" srcId="{F01C2023-967E-48F7-83B8-BEBBB3DA9B8A}" destId="{9745FE58-D275-496D-9100-2A6153D22E4C}" srcOrd="0" destOrd="0" presId="urn:microsoft.com/office/officeart/2005/8/layout/hChevron3"/>
    <dgm:cxn modelId="{B3CFE52C-301C-4BFA-9631-1928A58150B0}" type="presParOf" srcId="{F01C2023-967E-48F7-83B8-BEBBB3DA9B8A}" destId="{321235CD-AA38-480C-A9EC-3E08EE4218F3}" srcOrd="1" destOrd="0" presId="urn:microsoft.com/office/officeart/2005/8/layout/hChevron3"/>
    <dgm:cxn modelId="{7E85E3E8-3D6F-4780-B79E-9E36C42F2BA6}" type="presParOf" srcId="{F01C2023-967E-48F7-83B8-BEBBB3DA9B8A}" destId="{5C186FCF-88D9-4FB8-A79B-7F6DEA19EA49}" srcOrd="2" destOrd="0" presId="urn:microsoft.com/office/officeart/2005/8/layout/hChevron3"/>
    <dgm:cxn modelId="{04327CD7-602C-4F83-A892-EC15117AEABA}" type="presParOf" srcId="{F01C2023-967E-48F7-83B8-BEBBB3DA9B8A}" destId="{63D4D4A7-4F01-42E6-BF59-B5BD4EF25906}" srcOrd="3" destOrd="0" presId="urn:microsoft.com/office/officeart/2005/8/layout/hChevron3"/>
    <dgm:cxn modelId="{16B1D45F-88AA-479B-90EC-D3C948F87ED3}" type="presParOf" srcId="{F01C2023-967E-48F7-83B8-BEBBB3DA9B8A}" destId="{5CF2FDC4-C393-45C0-922C-1F8C034E320D}" srcOrd="4" destOrd="0" presId="urn:microsoft.com/office/officeart/2005/8/layout/hChevron3"/>
    <dgm:cxn modelId="{4A7906CD-304A-42D1-ADAE-E3BC01D3185D}" type="presParOf" srcId="{F01C2023-967E-48F7-83B8-BEBBB3DA9B8A}" destId="{13577FE3-1968-4521-909D-E7542577A7E1}" srcOrd="5" destOrd="0" presId="urn:microsoft.com/office/officeart/2005/8/layout/hChevron3"/>
    <dgm:cxn modelId="{92CBF912-CFE7-47F6-B6A2-F9904665344F}" type="presParOf" srcId="{F01C2023-967E-48F7-83B8-BEBBB3DA9B8A}" destId="{48843AD0-75A2-444A-8C6E-84C82B18BB1A}" srcOrd="6" destOrd="0" presId="urn:microsoft.com/office/officeart/2005/8/layout/hChevron3"/>
    <dgm:cxn modelId="{23ED556B-184B-4B29-87AF-77B7AD8C6CEF}" type="presParOf" srcId="{F01C2023-967E-48F7-83B8-BEBBB3DA9B8A}" destId="{AF083ED8-C346-4503-8C6B-5095D3A9C750}" srcOrd="7" destOrd="0" presId="urn:microsoft.com/office/officeart/2005/8/layout/hChevron3"/>
    <dgm:cxn modelId="{0A85C03C-F945-4D4E-8126-4C08D9E4F88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13CE22AF-F0F3-4560-B561-8FD904727DBE}">
      <dgm:prSet phldrT="[Text]"/>
      <dgm:spPr>
        <a:solidFill>
          <a:srgbClr val="5AAD83"/>
        </a:solid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8D794CCC-90C5-47F7-BD76-9DAAA5D1BB02}">
      <dgm:prSet phldrT="[Text]"/>
      <dgm:spPr>
        <a:noFill/>
      </dgm:spPr>
      <dgm:t>
        <a:bodyPr/>
        <a:lstStyle/>
        <a:p>
          <a:r>
            <a:rPr lang="de-DE" dirty="0"/>
            <a:t>1</a:t>
          </a:r>
        </a:p>
      </dgm:t>
    </dgm:pt>
    <dgm:pt modelId="{6EAE9F32-E139-4EE6-8A6D-5A3BB16A4131}" type="sibTrans" cxnId="{3A1F03F0-0966-4519-B2E1-C71C90926E7A}">
      <dgm:prSet/>
      <dgm:spPr/>
      <dgm:t>
        <a:bodyPr/>
        <a:lstStyle/>
        <a:p>
          <a:endParaRPr lang="de-DE"/>
        </a:p>
      </dgm:t>
    </dgm:pt>
    <dgm:pt modelId="{F6C6ABEA-1A48-44DF-9BFE-8FD42745022D}" type="parTrans" cxnId="{3A1F03F0-0966-4519-B2E1-C71C90926E7A}">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180B440E-DDC6-4A1E-943E-DBB8F2060345}"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33E13773-5D2F-4D7F-9857-D156F4329384}" type="presOf" srcId="{8D794CCC-90C5-47F7-BD76-9DAAA5D1BB02}" destId="{9745FE58-D275-496D-9100-2A6153D22E4C}" srcOrd="0" destOrd="0" presId="urn:microsoft.com/office/officeart/2005/8/layout/hChevron3"/>
    <dgm:cxn modelId="{09BFEF7C-302C-4118-9500-8A22B8C942DD}" type="presOf" srcId="{7C198707-EE18-4ADF-BD41-045D292A15AB}" destId="{34DF72D0-23BA-4E5C-96ED-A9CDA59C9FCA}" srcOrd="0" destOrd="0" presId="urn:microsoft.com/office/officeart/2005/8/layout/hChevron3"/>
    <dgm:cxn modelId="{5EE3CE9B-8F59-48B8-AF52-38B5528182F4}" type="presOf" srcId="{AFBF8164-8AD1-4323-94C6-FCB57A5F287B}" destId="{48843AD0-75A2-444A-8C6E-84C82B18BB1A}"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64BE85CC-2FB9-42A3-A99C-97535C8F1D1A}" type="presOf" srcId="{C1B6BB63-C635-4123-9DC5-334F042FF936}" destId="{5CF2FDC4-C393-45C0-922C-1F8C034E320D}" srcOrd="0" destOrd="0" presId="urn:microsoft.com/office/officeart/2005/8/layout/hChevron3"/>
    <dgm:cxn modelId="{1DE3DECC-126D-4DC0-B945-1E54FD222036}" srcId="{FF4FA82D-77A5-4D11-98DD-10B15C91D7A6}" destId="{7C198707-EE18-4ADF-BD41-045D292A15AB}" srcOrd="4" destOrd="0" parTransId="{A7E7CCB5-8845-46C7-8710-9AE80012AFC1}" sibTransId="{E8A98811-F174-49C0-BBDD-610BDA8B6689}"/>
    <dgm:cxn modelId="{1FFE05EC-06A2-4ADB-A419-7841E950305F}" srcId="{FF4FA82D-77A5-4D11-98DD-10B15C91D7A6}" destId="{13CE22AF-F0F3-4560-B561-8FD904727DBE}" srcOrd="1" destOrd="0" parTransId="{2133FB68-51DB-426E-9C02-91267A0FCC3D}" sibTransId="{5188BD7D-D650-45A8-A07B-EA6568CE87AF}"/>
    <dgm:cxn modelId="{5073A3EF-006D-4330-AAA2-BDC4E32DE058}" type="presOf" srcId="{13CE22AF-F0F3-4560-B561-8FD904727DBE}" destId="{5C186FCF-88D9-4FB8-A79B-7F6DEA19EA49}"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DBE3CB0A-2422-4EB0-80CA-84610C53B859}" type="presParOf" srcId="{F01C2023-967E-48F7-83B8-BEBBB3DA9B8A}" destId="{9745FE58-D275-496D-9100-2A6153D22E4C}" srcOrd="0" destOrd="0" presId="urn:microsoft.com/office/officeart/2005/8/layout/hChevron3"/>
    <dgm:cxn modelId="{B3CFE52C-301C-4BFA-9631-1928A58150B0}" type="presParOf" srcId="{F01C2023-967E-48F7-83B8-BEBBB3DA9B8A}" destId="{321235CD-AA38-480C-A9EC-3E08EE4218F3}" srcOrd="1" destOrd="0" presId="urn:microsoft.com/office/officeart/2005/8/layout/hChevron3"/>
    <dgm:cxn modelId="{7E85E3E8-3D6F-4780-B79E-9E36C42F2BA6}" type="presParOf" srcId="{F01C2023-967E-48F7-83B8-BEBBB3DA9B8A}" destId="{5C186FCF-88D9-4FB8-A79B-7F6DEA19EA49}" srcOrd="2" destOrd="0" presId="urn:microsoft.com/office/officeart/2005/8/layout/hChevron3"/>
    <dgm:cxn modelId="{04327CD7-602C-4F83-A892-EC15117AEABA}" type="presParOf" srcId="{F01C2023-967E-48F7-83B8-BEBBB3DA9B8A}" destId="{63D4D4A7-4F01-42E6-BF59-B5BD4EF25906}" srcOrd="3" destOrd="0" presId="urn:microsoft.com/office/officeart/2005/8/layout/hChevron3"/>
    <dgm:cxn modelId="{16B1D45F-88AA-479B-90EC-D3C948F87ED3}" type="presParOf" srcId="{F01C2023-967E-48F7-83B8-BEBBB3DA9B8A}" destId="{5CF2FDC4-C393-45C0-922C-1F8C034E320D}" srcOrd="4" destOrd="0" presId="urn:microsoft.com/office/officeart/2005/8/layout/hChevron3"/>
    <dgm:cxn modelId="{4A7906CD-304A-42D1-ADAE-E3BC01D3185D}" type="presParOf" srcId="{F01C2023-967E-48F7-83B8-BEBBB3DA9B8A}" destId="{13577FE3-1968-4521-909D-E7542577A7E1}" srcOrd="5" destOrd="0" presId="urn:microsoft.com/office/officeart/2005/8/layout/hChevron3"/>
    <dgm:cxn modelId="{92CBF912-CFE7-47F6-B6A2-F9904665344F}" type="presParOf" srcId="{F01C2023-967E-48F7-83B8-BEBBB3DA9B8A}" destId="{48843AD0-75A2-444A-8C6E-84C82B18BB1A}" srcOrd="6" destOrd="0" presId="urn:microsoft.com/office/officeart/2005/8/layout/hChevron3"/>
    <dgm:cxn modelId="{23ED556B-184B-4B29-87AF-77B7AD8C6CEF}" type="presParOf" srcId="{F01C2023-967E-48F7-83B8-BEBBB3DA9B8A}" destId="{AF083ED8-C346-4503-8C6B-5095D3A9C750}" srcOrd="7" destOrd="0" presId="urn:microsoft.com/office/officeart/2005/8/layout/hChevron3"/>
    <dgm:cxn modelId="{0A85C03C-F945-4D4E-8126-4C08D9E4F88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13CE22AF-F0F3-4560-B561-8FD904727DBE}">
      <dgm:prSet phldrT="[Text]"/>
      <dgm:spPr>
        <a:solidFill>
          <a:srgbClr val="5AAD83"/>
        </a:solid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8D794CCC-90C5-47F7-BD76-9DAAA5D1BB02}">
      <dgm:prSet phldrT="[Text]"/>
      <dgm:spPr>
        <a:noFill/>
      </dgm:spPr>
      <dgm:t>
        <a:bodyPr/>
        <a:lstStyle/>
        <a:p>
          <a:r>
            <a:rPr lang="de-DE" dirty="0"/>
            <a:t>1</a:t>
          </a:r>
        </a:p>
      </dgm:t>
    </dgm:pt>
    <dgm:pt modelId="{6EAE9F32-E139-4EE6-8A6D-5A3BB16A4131}" type="sibTrans" cxnId="{3A1F03F0-0966-4519-B2E1-C71C90926E7A}">
      <dgm:prSet/>
      <dgm:spPr/>
      <dgm:t>
        <a:bodyPr/>
        <a:lstStyle/>
        <a:p>
          <a:endParaRPr lang="de-DE"/>
        </a:p>
      </dgm:t>
    </dgm:pt>
    <dgm:pt modelId="{F6C6ABEA-1A48-44DF-9BFE-8FD42745022D}" type="parTrans" cxnId="{3A1F03F0-0966-4519-B2E1-C71C90926E7A}">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180B440E-DDC6-4A1E-943E-DBB8F2060345}"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33E13773-5D2F-4D7F-9857-D156F4329384}" type="presOf" srcId="{8D794CCC-90C5-47F7-BD76-9DAAA5D1BB02}" destId="{9745FE58-D275-496D-9100-2A6153D22E4C}" srcOrd="0" destOrd="0" presId="urn:microsoft.com/office/officeart/2005/8/layout/hChevron3"/>
    <dgm:cxn modelId="{09BFEF7C-302C-4118-9500-8A22B8C942DD}" type="presOf" srcId="{7C198707-EE18-4ADF-BD41-045D292A15AB}" destId="{34DF72D0-23BA-4E5C-96ED-A9CDA59C9FCA}" srcOrd="0" destOrd="0" presId="urn:microsoft.com/office/officeart/2005/8/layout/hChevron3"/>
    <dgm:cxn modelId="{5EE3CE9B-8F59-48B8-AF52-38B5528182F4}" type="presOf" srcId="{AFBF8164-8AD1-4323-94C6-FCB57A5F287B}" destId="{48843AD0-75A2-444A-8C6E-84C82B18BB1A}"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64BE85CC-2FB9-42A3-A99C-97535C8F1D1A}" type="presOf" srcId="{C1B6BB63-C635-4123-9DC5-334F042FF936}" destId="{5CF2FDC4-C393-45C0-922C-1F8C034E320D}" srcOrd="0" destOrd="0" presId="urn:microsoft.com/office/officeart/2005/8/layout/hChevron3"/>
    <dgm:cxn modelId="{1DE3DECC-126D-4DC0-B945-1E54FD222036}" srcId="{FF4FA82D-77A5-4D11-98DD-10B15C91D7A6}" destId="{7C198707-EE18-4ADF-BD41-045D292A15AB}" srcOrd="4" destOrd="0" parTransId="{A7E7CCB5-8845-46C7-8710-9AE80012AFC1}" sibTransId="{E8A98811-F174-49C0-BBDD-610BDA8B6689}"/>
    <dgm:cxn modelId="{1FFE05EC-06A2-4ADB-A419-7841E950305F}" srcId="{FF4FA82D-77A5-4D11-98DD-10B15C91D7A6}" destId="{13CE22AF-F0F3-4560-B561-8FD904727DBE}" srcOrd="1" destOrd="0" parTransId="{2133FB68-51DB-426E-9C02-91267A0FCC3D}" sibTransId="{5188BD7D-D650-45A8-A07B-EA6568CE87AF}"/>
    <dgm:cxn modelId="{5073A3EF-006D-4330-AAA2-BDC4E32DE058}" type="presOf" srcId="{13CE22AF-F0F3-4560-B561-8FD904727DBE}" destId="{5C186FCF-88D9-4FB8-A79B-7F6DEA19EA49}"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DBE3CB0A-2422-4EB0-80CA-84610C53B859}" type="presParOf" srcId="{F01C2023-967E-48F7-83B8-BEBBB3DA9B8A}" destId="{9745FE58-D275-496D-9100-2A6153D22E4C}" srcOrd="0" destOrd="0" presId="urn:microsoft.com/office/officeart/2005/8/layout/hChevron3"/>
    <dgm:cxn modelId="{B3CFE52C-301C-4BFA-9631-1928A58150B0}" type="presParOf" srcId="{F01C2023-967E-48F7-83B8-BEBBB3DA9B8A}" destId="{321235CD-AA38-480C-A9EC-3E08EE4218F3}" srcOrd="1" destOrd="0" presId="urn:microsoft.com/office/officeart/2005/8/layout/hChevron3"/>
    <dgm:cxn modelId="{7E85E3E8-3D6F-4780-B79E-9E36C42F2BA6}" type="presParOf" srcId="{F01C2023-967E-48F7-83B8-BEBBB3DA9B8A}" destId="{5C186FCF-88D9-4FB8-A79B-7F6DEA19EA49}" srcOrd="2" destOrd="0" presId="urn:microsoft.com/office/officeart/2005/8/layout/hChevron3"/>
    <dgm:cxn modelId="{04327CD7-602C-4F83-A892-EC15117AEABA}" type="presParOf" srcId="{F01C2023-967E-48F7-83B8-BEBBB3DA9B8A}" destId="{63D4D4A7-4F01-42E6-BF59-B5BD4EF25906}" srcOrd="3" destOrd="0" presId="urn:microsoft.com/office/officeart/2005/8/layout/hChevron3"/>
    <dgm:cxn modelId="{16B1D45F-88AA-479B-90EC-D3C948F87ED3}" type="presParOf" srcId="{F01C2023-967E-48F7-83B8-BEBBB3DA9B8A}" destId="{5CF2FDC4-C393-45C0-922C-1F8C034E320D}" srcOrd="4" destOrd="0" presId="urn:microsoft.com/office/officeart/2005/8/layout/hChevron3"/>
    <dgm:cxn modelId="{4A7906CD-304A-42D1-ADAE-E3BC01D3185D}" type="presParOf" srcId="{F01C2023-967E-48F7-83B8-BEBBB3DA9B8A}" destId="{13577FE3-1968-4521-909D-E7542577A7E1}" srcOrd="5" destOrd="0" presId="urn:microsoft.com/office/officeart/2005/8/layout/hChevron3"/>
    <dgm:cxn modelId="{92CBF912-CFE7-47F6-B6A2-F9904665344F}" type="presParOf" srcId="{F01C2023-967E-48F7-83B8-BEBBB3DA9B8A}" destId="{48843AD0-75A2-444A-8C6E-84C82B18BB1A}" srcOrd="6" destOrd="0" presId="urn:microsoft.com/office/officeart/2005/8/layout/hChevron3"/>
    <dgm:cxn modelId="{23ED556B-184B-4B29-87AF-77B7AD8C6CEF}" type="presParOf" srcId="{F01C2023-967E-48F7-83B8-BEBBB3DA9B8A}" destId="{AF083ED8-C346-4503-8C6B-5095D3A9C750}" srcOrd="7" destOrd="0" presId="urn:microsoft.com/office/officeart/2005/8/layout/hChevron3"/>
    <dgm:cxn modelId="{0A85C03C-F945-4D4E-8126-4C08D9E4F88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71953E03-BF30-4D14-B670-DF2F95EDE0BC}" type="presOf" srcId="{C1B6BB63-C635-4123-9DC5-334F042FF936}" destId="{5CF2FDC4-C393-45C0-922C-1F8C034E320D}" srcOrd="0" destOrd="0" presId="urn:microsoft.com/office/officeart/2005/8/layout/hChevron3"/>
    <dgm:cxn modelId="{56F94D32-31F4-4875-BD6D-5408A985C4A8}" type="presOf" srcId="{8D794CCC-90C5-47F7-BD76-9DAAA5D1BB02}" destId="{9745FE58-D275-496D-9100-2A6153D22E4C}" srcOrd="0" destOrd="0" presId="urn:microsoft.com/office/officeart/2005/8/layout/hChevron3"/>
    <dgm:cxn modelId="{73B59549-B667-4E96-9FFD-224D303F72D1}"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7BDF07A6-72F2-4C52-84A6-E9DB17780B71}" type="presOf" srcId="{AFBF8164-8AD1-4323-94C6-FCB57A5F287B}" destId="{48843AD0-75A2-444A-8C6E-84C82B18BB1A}"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5CF18FD4-E3C9-468C-92F4-CDA5183947DD}" type="presOf" srcId="{7C198707-EE18-4ADF-BD41-045D292A15AB}" destId="{34DF72D0-23BA-4E5C-96ED-A9CDA59C9FCA}" srcOrd="0" destOrd="0" presId="urn:microsoft.com/office/officeart/2005/8/layout/hChevron3"/>
    <dgm:cxn modelId="{969DD8E9-A5B1-4C33-9415-92F6D2AE03AE}" type="presOf" srcId="{13CE22AF-F0F3-4560-B561-8FD904727DBE}" destId="{5C186FCF-88D9-4FB8-A79B-7F6DEA19EA49}"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97024D7C-7AC4-4DC1-A06C-C4631FC82235}" type="presParOf" srcId="{F01C2023-967E-48F7-83B8-BEBBB3DA9B8A}" destId="{9745FE58-D275-496D-9100-2A6153D22E4C}" srcOrd="0" destOrd="0" presId="urn:microsoft.com/office/officeart/2005/8/layout/hChevron3"/>
    <dgm:cxn modelId="{6DC1E374-44E1-4E24-B545-6343D9E9BB3F}" type="presParOf" srcId="{F01C2023-967E-48F7-83B8-BEBBB3DA9B8A}" destId="{321235CD-AA38-480C-A9EC-3E08EE4218F3}" srcOrd="1" destOrd="0" presId="urn:microsoft.com/office/officeart/2005/8/layout/hChevron3"/>
    <dgm:cxn modelId="{B67EA104-D821-455D-A35D-D48948AE8848}" type="presParOf" srcId="{F01C2023-967E-48F7-83B8-BEBBB3DA9B8A}" destId="{5C186FCF-88D9-4FB8-A79B-7F6DEA19EA49}" srcOrd="2" destOrd="0" presId="urn:microsoft.com/office/officeart/2005/8/layout/hChevron3"/>
    <dgm:cxn modelId="{227B4A7D-F8BB-45F8-948B-9AA0497B1B88}" type="presParOf" srcId="{F01C2023-967E-48F7-83B8-BEBBB3DA9B8A}" destId="{63D4D4A7-4F01-42E6-BF59-B5BD4EF25906}" srcOrd="3" destOrd="0" presId="urn:microsoft.com/office/officeart/2005/8/layout/hChevron3"/>
    <dgm:cxn modelId="{0A7DE646-10C2-461B-94F0-CE5BC299A49C}" type="presParOf" srcId="{F01C2023-967E-48F7-83B8-BEBBB3DA9B8A}" destId="{5CF2FDC4-C393-45C0-922C-1F8C034E320D}" srcOrd="4" destOrd="0" presId="urn:microsoft.com/office/officeart/2005/8/layout/hChevron3"/>
    <dgm:cxn modelId="{1074A214-3DC5-4FC3-8E80-E9AFC88E00AF}" type="presParOf" srcId="{F01C2023-967E-48F7-83B8-BEBBB3DA9B8A}" destId="{13577FE3-1968-4521-909D-E7542577A7E1}" srcOrd="5" destOrd="0" presId="urn:microsoft.com/office/officeart/2005/8/layout/hChevron3"/>
    <dgm:cxn modelId="{277B9440-4178-42BB-AACB-D1B025A57E67}" type="presParOf" srcId="{F01C2023-967E-48F7-83B8-BEBBB3DA9B8A}" destId="{48843AD0-75A2-444A-8C6E-84C82B18BB1A}" srcOrd="6" destOrd="0" presId="urn:microsoft.com/office/officeart/2005/8/layout/hChevron3"/>
    <dgm:cxn modelId="{3FC642EE-AC3A-41C7-87A7-1287B1EABA01}" type="presParOf" srcId="{F01C2023-967E-48F7-83B8-BEBBB3DA9B8A}" destId="{AF083ED8-C346-4503-8C6B-5095D3A9C750}" srcOrd="7" destOrd="0" presId="urn:microsoft.com/office/officeart/2005/8/layout/hChevron3"/>
    <dgm:cxn modelId="{53EA974A-DE17-43FB-82B6-959FBDC9E04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1</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2</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3</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4</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5</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5">
        <dgm:presLayoutVars>
          <dgm:bulletEnabled val="1"/>
        </dgm:presLayoutVars>
      </dgm:prSet>
      <dgm:spPr/>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5">
        <dgm:presLayoutVars>
          <dgm:bulletEnabled val="1"/>
        </dgm:presLayoutVars>
      </dgm:prSet>
      <dgm:spPr/>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5">
        <dgm:presLayoutVars>
          <dgm:bulletEnabled val="1"/>
        </dgm:presLayoutVars>
      </dgm:prSet>
      <dgm:spPr/>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5">
        <dgm:presLayoutVars>
          <dgm:bulletEnabled val="1"/>
        </dgm:presLayoutVars>
      </dgm:prSet>
      <dgm:spPr/>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5">
        <dgm:presLayoutVars>
          <dgm:bulletEnabled val="1"/>
        </dgm:presLayoutVars>
      </dgm:prSet>
      <dgm:spPr/>
    </dgm:pt>
  </dgm:ptLst>
  <dgm:cxnLst>
    <dgm:cxn modelId="{71953E03-BF30-4D14-B670-DF2F95EDE0BC}" type="presOf" srcId="{C1B6BB63-C635-4123-9DC5-334F042FF936}" destId="{5CF2FDC4-C393-45C0-922C-1F8C034E320D}" srcOrd="0" destOrd="0" presId="urn:microsoft.com/office/officeart/2005/8/layout/hChevron3"/>
    <dgm:cxn modelId="{56F94D32-31F4-4875-BD6D-5408A985C4A8}" type="presOf" srcId="{8D794CCC-90C5-47F7-BD76-9DAAA5D1BB02}" destId="{9745FE58-D275-496D-9100-2A6153D22E4C}" srcOrd="0" destOrd="0" presId="urn:microsoft.com/office/officeart/2005/8/layout/hChevron3"/>
    <dgm:cxn modelId="{73B59549-B667-4E96-9FFD-224D303F72D1}"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7BDF07A6-72F2-4C52-84A6-E9DB17780B71}" type="presOf" srcId="{AFBF8164-8AD1-4323-94C6-FCB57A5F287B}" destId="{48843AD0-75A2-444A-8C6E-84C82B18BB1A}" srcOrd="0" destOrd="0" presId="urn:microsoft.com/office/officeart/2005/8/layout/hChevron3"/>
    <dgm:cxn modelId="{5BD3D4AF-6D0E-41A3-BC41-8C39B579E3F5}" srcId="{FF4FA82D-77A5-4D11-98DD-10B15C91D7A6}" destId="{AFBF8164-8AD1-4323-94C6-FCB57A5F287B}" srcOrd="3" destOrd="0" parTransId="{73F29CA1-A4E0-49CB-8723-0A76ED20213C}" sibTransId="{5B5E0FDA-C556-477F-9B76-D58EDAACFDB5}"/>
    <dgm:cxn modelId="{1DE3DECC-126D-4DC0-B945-1E54FD222036}" srcId="{FF4FA82D-77A5-4D11-98DD-10B15C91D7A6}" destId="{7C198707-EE18-4ADF-BD41-045D292A15AB}" srcOrd="4" destOrd="0" parTransId="{A7E7CCB5-8845-46C7-8710-9AE80012AFC1}" sibTransId="{E8A98811-F174-49C0-BBDD-610BDA8B6689}"/>
    <dgm:cxn modelId="{5CF18FD4-E3C9-468C-92F4-CDA5183947DD}" type="presOf" srcId="{7C198707-EE18-4ADF-BD41-045D292A15AB}" destId="{34DF72D0-23BA-4E5C-96ED-A9CDA59C9FCA}" srcOrd="0" destOrd="0" presId="urn:microsoft.com/office/officeart/2005/8/layout/hChevron3"/>
    <dgm:cxn modelId="{969DD8E9-A5B1-4C33-9415-92F6D2AE03AE}" type="presOf" srcId="{13CE22AF-F0F3-4560-B561-8FD904727DBE}" destId="{5C186FCF-88D9-4FB8-A79B-7F6DEA19EA49}"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3A1F03F0-0966-4519-B2E1-C71C90926E7A}" srcId="{FF4FA82D-77A5-4D11-98DD-10B15C91D7A6}" destId="{8D794CCC-90C5-47F7-BD76-9DAAA5D1BB02}" srcOrd="0" destOrd="0" parTransId="{F6C6ABEA-1A48-44DF-9BFE-8FD42745022D}" sibTransId="{6EAE9F32-E139-4EE6-8A6D-5A3BB16A4131}"/>
    <dgm:cxn modelId="{97024D7C-7AC4-4DC1-A06C-C4631FC82235}" type="presParOf" srcId="{F01C2023-967E-48F7-83B8-BEBBB3DA9B8A}" destId="{9745FE58-D275-496D-9100-2A6153D22E4C}" srcOrd="0" destOrd="0" presId="urn:microsoft.com/office/officeart/2005/8/layout/hChevron3"/>
    <dgm:cxn modelId="{6DC1E374-44E1-4E24-B545-6343D9E9BB3F}" type="presParOf" srcId="{F01C2023-967E-48F7-83B8-BEBBB3DA9B8A}" destId="{321235CD-AA38-480C-A9EC-3E08EE4218F3}" srcOrd="1" destOrd="0" presId="urn:microsoft.com/office/officeart/2005/8/layout/hChevron3"/>
    <dgm:cxn modelId="{B67EA104-D821-455D-A35D-D48948AE8848}" type="presParOf" srcId="{F01C2023-967E-48F7-83B8-BEBBB3DA9B8A}" destId="{5C186FCF-88D9-4FB8-A79B-7F6DEA19EA49}" srcOrd="2" destOrd="0" presId="urn:microsoft.com/office/officeart/2005/8/layout/hChevron3"/>
    <dgm:cxn modelId="{227B4A7D-F8BB-45F8-948B-9AA0497B1B88}" type="presParOf" srcId="{F01C2023-967E-48F7-83B8-BEBBB3DA9B8A}" destId="{63D4D4A7-4F01-42E6-BF59-B5BD4EF25906}" srcOrd="3" destOrd="0" presId="urn:microsoft.com/office/officeart/2005/8/layout/hChevron3"/>
    <dgm:cxn modelId="{0A7DE646-10C2-461B-94F0-CE5BC299A49C}" type="presParOf" srcId="{F01C2023-967E-48F7-83B8-BEBBB3DA9B8A}" destId="{5CF2FDC4-C393-45C0-922C-1F8C034E320D}" srcOrd="4" destOrd="0" presId="urn:microsoft.com/office/officeart/2005/8/layout/hChevron3"/>
    <dgm:cxn modelId="{1074A214-3DC5-4FC3-8E80-E9AFC88E00AF}" type="presParOf" srcId="{F01C2023-967E-48F7-83B8-BEBBB3DA9B8A}" destId="{13577FE3-1968-4521-909D-E7542577A7E1}" srcOrd="5" destOrd="0" presId="urn:microsoft.com/office/officeart/2005/8/layout/hChevron3"/>
    <dgm:cxn modelId="{277B9440-4178-42BB-AACB-D1B025A57E67}" type="presParOf" srcId="{F01C2023-967E-48F7-83B8-BEBBB3DA9B8A}" destId="{48843AD0-75A2-444A-8C6E-84C82B18BB1A}" srcOrd="6" destOrd="0" presId="urn:microsoft.com/office/officeart/2005/8/layout/hChevron3"/>
    <dgm:cxn modelId="{3FC642EE-AC3A-41C7-87A7-1287B1EABA01}" type="presParOf" srcId="{F01C2023-967E-48F7-83B8-BEBBB3DA9B8A}" destId="{AF083ED8-C346-4503-8C6B-5095D3A9C750}" srcOrd="7" destOrd="0" presId="urn:microsoft.com/office/officeart/2005/8/layout/hChevron3"/>
    <dgm:cxn modelId="{53EA974A-DE17-43FB-82B6-959FBDC9E04D}" type="presParOf" srcId="{F01C2023-967E-48F7-83B8-BEBBB3DA9B8A}" destId="{34DF72D0-23BA-4E5C-96ED-A9CDA59C9FC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solidFill>
                <a:schemeClr val="bg1"/>
              </a:solidFill>
            </a:rPr>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20043"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20043" y="186047"/>
        <a:ext cx="1305967" cy="580429"/>
      </dsp:txXfrm>
    </dsp:sp>
    <dsp:sp modelId="{5C186FCF-88D9-4FB8-A79B-7F6DEA19EA49}">
      <dsp:nvSpPr>
        <dsp:cNvPr id="0" name=""/>
        <dsp:cNvSpPr/>
      </dsp:nvSpPr>
      <dsp:spPr>
        <a:xfrm>
          <a:off x="118090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71117" y="186047"/>
        <a:ext cx="870645" cy="580429"/>
      </dsp:txXfrm>
    </dsp:sp>
    <dsp:sp modelId="{5CF2FDC4-C393-45C0-922C-1F8C034E320D}">
      <dsp:nvSpPr>
        <dsp:cNvPr id="0" name=""/>
        <dsp:cNvSpPr/>
      </dsp:nvSpPr>
      <dsp:spPr>
        <a:xfrm>
          <a:off x="23417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31977" y="186047"/>
        <a:ext cx="870645" cy="580429"/>
      </dsp:txXfrm>
    </dsp:sp>
    <dsp:sp modelId="{48843AD0-75A2-444A-8C6E-84C82B18BB1A}">
      <dsp:nvSpPr>
        <dsp:cNvPr id="0" name=""/>
        <dsp:cNvSpPr/>
      </dsp:nvSpPr>
      <dsp:spPr>
        <a:xfrm>
          <a:off x="3483322"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1310"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11310" y="186047"/>
        <a:ext cx="1305967" cy="580429"/>
      </dsp:txXfrm>
    </dsp:sp>
    <dsp:sp modelId="{5C186FCF-88D9-4FB8-A79B-7F6DEA19EA49}">
      <dsp:nvSpPr>
        <dsp:cNvPr id="0" name=""/>
        <dsp:cNvSpPr/>
      </dsp:nvSpPr>
      <dsp:spPr>
        <a:xfrm>
          <a:off x="1172170"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62385" y="186047"/>
        <a:ext cx="870645" cy="580429"/>
      </dsp:txXfrm>
    </dsp:sp>
    <dsp:sp modelId="{5CF2FDC4-C393-45C0-922C-1F8C034E320D}">
      <dsp:nvSpPr>
        <dsp:cNvPr id="0" name=""/>
        <dsp:cNvSpPr/>
      </dsp:nvSpPr>
      <dsp:spPr>
        <a:xfrm>
          <a:off x="2333029"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23244" y="186047"/>
        <a:ext cx="870645" cy="580429"/>
      </dsp:txXfrm>
    </dsp:sp>
    <dsp:sp modelId="{48843AD0-75A2-444A-8C6E-84C82B18BB1A}">
      <dsp:nvSpPr>
        <dsp:cNvPr id="0" name=""/>
        <dsp:cNvSpPr/>
      </dsp:nvSpPr>
      <dsp:spPr>
        <a:xfrm>
          <a:off x="3493888"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84103" y="186047"/>
        <a:ext cx="870645" cy="580429"/>
      </dsp:txXfrm>
    </dsp:sp>
    <dsp:sp modelId="{34DF72D0-23BA-4E5C-96ED-A9CDA59C9FCA}">
      <dsp:nvSpPr>
        <dsp:cNvPr id="0" name=""/>
        <dsp:cNvSpPr/>
      </dsp:nvSpPr>
      <dsp:spPr>
        <a:xfrm>
          <a:off x="4644181"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4DE50-363E-4732-A24F-DBC77367CFDC}">
      <dsp:nvSpPr>
        <dsp:cNvPr id="0" name=""/>
        <dsp:cNvSpPr/>
      </dsp:nvSpPr>
      <dsp:spPr>
        <a:xfrm>
          <a:off x="0" y="0"/>
          <a:ext cx="432048" cy="1415547"/>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0" y="0"/>
        <a:ext cx="432048" cy="1415547"/>
      </dsp:txXfrm>
    </dsp:sp>
    <dsp:sp modelId="{E546A86C-6B48-49D8-882A-EA2D415A9F11}">
      <dsp:nvSpPr>
        <dsp:cNvPr id="0" name=""/>
        <dsp:cNvSpPr/>
      </dsp:nvSpPr>
      <dsp:spPr>
        <a:xfrm>
          <a:off x="0" y="1488470"/>
          <a:ext cx="432048" cy="1415547"/>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0" y="1488470"/>
        <a:ext cx="432048" cy="1415547"/>
      </dsp:txXfrm>
    </dsp:sp>
    <dsp:sp modelId="{0D4B54CF-A835-44B0-89B8-D31CF780A300}">
      <dsp:nvSpPr>
        <dsp:cNvPr id="0" name=""/>
        <dsp:cNvSpPr/>
      </dsp:nvSpPr>
      <dsp:spPr>
        <a:xfrm>
          <a:off x="0" y="2976940"/>
          <a:ext cx="432048" cy="141554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0" y="2976940"/>
        <a:ext cx="432048" cy="14155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2093" y="298240"/>
          <a:ext cx="2550971" cy="1020388"/>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Vorbildung</a:t>
          </a:r>
        </a:p>
      </dsp:txBody>
      <dsp:txXfrm>
        <a:off x="512287" y="298240"/>
        <a:ext cx="1530583" cy="1020388"/>
      </dsp:txXfrm>
    </dsp:sp>
    <dsp:sp modelId="{FEA250AD-5A9F-45FB-A9E8-C004C058B34E}">
      <dsp:nvSpPr>
        <dsp:cNvPr id="0" name=""/>
        <dsp:cNvSpPr/>
      </dsp:nvSpPr>
      <dsp:spPr>
        <a:xfrm>
          <a:off x="2297967" y="298240"/>
          <a:ext cx="2550971" cy="1020388"/>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Ausbildung</a:t>
          </a:r>
        </a:p>
      </dsp:txBody>
      <dsp:txXfrm>
        <a:off x="2808161" y="298240"/>
        <a:ext cx="1530583" cy="1020388"/>
      </dsp:txXfrm>
    </dsp:sp>
    <dsp:sp modelId="{A91BDEAC-025D-4419-AC4D-D157BDA77107}">
      <dsp:nvSpPr>
        <dsp:cNvPr id="0" name=""/>
        <dsp:cNvSpPr/>
      </dsp:nvSpPr>
      <dsp:spPr>
        <a:xfrm>
          <a:off x="4593841" y="298240"/>
          <a:ext cx="2550971" cy="1020388"/>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Weiterbildung</a:t>
          </a:r>
        </a:p>
      </dsp:txBody>
      <dsp:txXfrm>
        <a:off x="5104035" y="298240"/>
        <a:ext cx="1530583" cy="10203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	externe Wissensaneignung</a:t>
          </a:r>
        </a:p>
      </dsp:txBody>
      <dsp:txXfrm>
        <a:off x="507545" y="0"/>
        <a:ext cx="6131816" cy="1008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solidFill>
                <a:schemeClr val="bg1"/>
              </a:solidFill>
            </a:rPr>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5AAD8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	Markt-, Produktkenntnis</a:t>
          </a:r>
        </a:p>
      </dsp:txBody>
      <dsp:txXfrm>
        <a:off x="507545" y="0"/>
        <a:ext cx="6131816" cy="100811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Darlehensprogramme</a:t>
          </a:r>
        </a:p>
        <a:p>
          <a:pPr marL="0" lvl="0" indent="0" algn="l" defTabSz="711200">
            <a:lnSpc>
              <a:spcPct val="90000"/>
            </a:lnSpc>
            <a:spcBef>
              <a:spcPct val="0"/>
            </a:spcBef>
            <a:spcAft>
              <a:spcPct val="35000"/>
            </a:spcAft>
            <a:buFont typeface="Symbol" panose="05050102010706020507" pitchFamily="18" charset="2"/>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KfW Bankengruppe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Kommunale Förderprogramme/</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r>
            <a:rPr lang="de-DE" altLang="de-DE" sz="1600" kern="1200" dirty="0">
              <a:latin typeface="Arial" panose="020B0604020202020204" pitchFamily="34" charset="0"/>
              <a:cs typeface="Arial" panose="020B0604020202020204" pitchFamily="34" charset="0"/>
            </a:rPr>
            <a:t> (z.B. München-Fonds)</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Zuschüsse</a:t>
          </a: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Gründungszuschuss</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Beratung</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Zuschüsse</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Bayern: Vorgründungscoaching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Bürgschaften</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Bürgschaftsbank</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Kapitalbeteiligungen / VC</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Kapitalbeteiligungsgesellschaften</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Darlehensprogramme</a:t>
          </a:r>
        </a:p>
        <a:p>
          <a:pPr marL="0" lvl="0" indent="0" algn="l" defTabSz="711200">
            <a:lnSpc>
              <a:spcPct val="90000"/>
            </a:lnSpc>
            <a:spcBef>
              <a:spcPct val="0"/>
            </a:spcBef>
            <a:spcAft>
              <a:spcPct val="35000"/>
            </a:spcAft>
            <a:buFont typeface="Symbol" panose="05050102010706020507" pitchFamily="18" charset="2"/>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KfW Bankengruppe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Kommunale Förderprogramme/</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r>
            <a:rPr lang="de-DE" altLang="de-DE" sz="1600" kern="1200" dirty="0">
              <a:latin typeface="Arial" panose="020B0604020202020204" pitchFamily="34" charset="0"/>
              <a:cs typeface="Arial" panose="020B0604020202020204" pitchFamily="34" charset="0"/>
            </a:rPr>
            <a:t> (z.B. München-Fonds)</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Zuschüsse</a:t>
          </a: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Gründungszuschuss</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Beratung</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Zuschüsse</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Bayern: Vorgründungscoaching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Bürgschaften</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Bürgschaftsbank</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Kapitalbeteiligungen / VC</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Kapitalbeteiligungsgesellschaften</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Darlehensprogramme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KfW Bankengruppe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Kommunale Förderprogramme/</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r>
            <a:rPr lang="de-DE" altLang="de-DE" sz="1600" kern="1200" dirty="0">
              <a:latin typeface="Arial" panose="020B0604020202020204" pitchFamily="34" charset="0"/>
              <a:cs typeface="Arial" panose="020B0604020202020204" pitchFamily="34" charset="0"/>
            </a:rPr>
            <a:t> (z.B. München-Fonds)</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Zuschüsse</a:t>
          </a: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Gründungszuschuss</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Beratung</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Zuschüsse</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Bayern: Vorgründungscoaching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Bürgschaften</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Bürgschaftsbank</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Kapitalbeteiligungen / VC</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Kapitalbeteiligungsgesellschaften</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Darlehensprogramme</a:t>
          </a:r>
        </a:p>
        <a:p>
          <a:pPr marL="0" lvl="0" indent="0" algn="l" defTabSz="711200">
            <a:lnSpc>
              <a:spcPct val="90000"/>
            </a:lnSpc>
            <a:spcBef>
              <a:spcPct val="0"/>
            </a:spcBef>
            <a:spcAft>
              <a:spcPct val="35000"/>
            </a:spcAft>
            <a:buFont typeface="Symbol" panose="05050102010706020507" pitchFamily="18" charset="2"/>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KfW Bankengruppe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Kommunale Förderprogramme/</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r>
            <a:rPr lang="de-DE" altLang="de-DE" sz="1600" kern="1200" dirty="0">
              <a:latin typeface="Arial" panose="020B0604020202020204" pitchFamily="34" charset="0"/>
              <a:cs typeface="Arial" panose="020B0604020202020204" pitchFamily="34" charset="0"/>
            </a:rPr>
            <a:t> (z.B. München-Fonds)</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Zuschüsse</a:t>
          </a: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Gründungszuschuss</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Beratung</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Zuschüsse</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Bayern: Vorgründungscoaching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Bürgschaften</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Bürgschaftsbank</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Kapitalbeteiligungen / VC</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Kapitalbeteiligungsgesellschaften</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Darlehensprogramme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KfW Bankengruppe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Kommunale Förderprogramme/</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r>
            <a:rPr lang="de-DE" altLang="de-DE" sz="1600" kern="1200" dirty="0">
              <a:latin typeface="Arial" panose="020B0604020202020204" pitchFamily="34" charset="0"/>
              <a:cs typeface="Arial" panose="020B0604020202020204" pitchFamily="34" charset="0"/>
            </a:rPr>
            <a:t> (z.B. München-Fonds)</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Zuschüsse</a:t>
          </a: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Gründungszuschuss</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Beratung</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Zuschüsse</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Bayern: Vorgründungscoaching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Bürgschaften</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Bürgschaftsbank</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Kapitalbeteiligungen / VC</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Kapitalbeteiligungsgesellschaften</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Nachfolge / Übernahme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 innerhalb der Familie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 aus der Belegschaft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 außerhalb der Familie, Belegschaft</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Hochschulausgründung</a:t>
          </a:r>
        </a:p>
        <a:p>
          <a:pPr marL="0" lvl="0" indent="0" algn="l"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Spin-off</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Franchise</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Bekannte Systeme</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Multi-Level-Marketing</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Networkmarketing</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Pyramidensysteme</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Schneeballsysteme</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flipH="1" flipV="1">
          <a:off x="4095120" y="2299794"/>
          <a:ext cx="45709" cy="69297"/>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de-DE" sz="1800" kern="1200" dirty="0">
            <a:solidFill>
              <a:schemeClr val="bg1"/>
            </a:solidFill>
            <a:latin typeface="Arial" panose="020B0604020202020204" pitchFamily="34" charset="0"/>
            <a:cs typeface="Arial" panose="020B0604020202020204" pitchFamily="34" charset="0"/>
          </a:endParaRPr>
        </a:p>
      </dsp:txBody>
      <dsp:txXfrm rot="10800000">
        <a:off x="4097351" y="2302025"/>
        <a:ext cx="41247" cy="6483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Nachfolge / Übernahme</a:t>
          </a:r>
        </a:p>
        <a:p>
          <a:pPr marL="0" lvl="0" indent="0" algn="l" defTabSz="711200">
            <a:lnSpc>
              <a:spcPct val="90000"/>
            </a:lnSpc>
            <a:spcBef>
              <a:spcPct val="0"/>
            </a:spcBef>
            <a:spcAft>
              <a:spcPct val="35000"/>
            </a:spcAft>
            <a:buFont typeface="Symbol" panose="05050102010706020507" pitchFamily="18" charset="2"/>
            <a:buNone/>
          </a:pPr>
          <a:r>
            <a:rPr lang="de-DE" sz="1600" kern="1200" dirty="0">
              <a:latin typeface="Arial" panose="020B0604020202020204" pitchFamily="34" charset="0"/>
              <a:cs typeface="Arial" panose="020B0604020202020204" pitchFamily="34" charset="0"/>
            </a:rPr>
            <a:t> - </a:t>
          </a:r>
          <a:r>
            <a:rPr lang="de-DE" altLang="de-DE" sz="1600" kern="1200" dirty="0">
              <a:latin typeface="Arial" panose="020B0604020202020204" pitchFamily="34" charset="0"/>
              <a:cs typeface="Arial" panose="020B0604020202020204" pitchFamily="34" charset="0"/>
            </a:rPr>
            <a:t>innerhalb der Familie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 aus der Belegschaft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a:latin typeface="Arial" panose="020B0604020202020204" pitchFamily="34" charset="0"/>
              <a:cs typeface="Arial" panose="020B0604020202020204" pitchFamily="34" charset="0"/>
            </a:rPr>
            <a:t> - außerhalb </a:t>
          </a:r>
          <a:r>
            <a:rPr lang="de-DE" altLang="de-DE" sz="1600" kern="1200" dirty="0">
              <a:latin typeface="Arial" panose="020B0604020202020204" pitchFamily="34" charset="0"/>
              <a:cs typeface="Arial" panose="020B0604020202020204" pitchFamily="34" charset="0"/>
            </a:rPr>
            <a:t>der Familie, Belegschaft</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Hochschulausgründung</a:t>
          </a:r>
        </a:p>
        <a:p>
          <a:pPr marL="0" lvl="0" indent="0" algn="l"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Spin-off</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Franchise</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Bekannte Systeme</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Multi-Level-Marketing</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Networkmarketing</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Pyramidensysteme</a:t>
          </a:r>
        </a:p>
        <a:p>
          <a:pPr marL="0" lvl="0" indent="0" algn="l" defTabSz="711200">
            <a:lnSpc>
              <a:spcPct val="90000"/>
            </a:lnSpc>
            <a:spcBef>
              <a:spcPct val="0"/>
            </a:spcBef>
            <a:spcAft>
              <a:spcPct val="35000"/>
            </a:spcAft>
            <a:buNone/>
          </a:pPr>
          <a:r>
            <a:rPr lang="de-DE" altLang="de-DE" sz="1600" kern="1200" dirty="0">
              <a:latin typeface="Arial" panose="020B0604020202020204" pitchFamily="34" charset="0"/>
              <a:cs typeface="Arial" panose="020B0604020202020204" pitchFamily="34" charset="0"/>
            </a:rPr>
            <a:t>- Schneeballsysteme</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flipH="1" flipV="1">
          <a:off x="4095120" y="2299794"/>
          <a:ext cx="45709" cy="69297"/>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de-DE" sz="1800" kern="1200" dirty="0">
            <a:solidFill>
              <a:schemeClr val="bg1"/>
            </a:solidFill>
            <a:latin typeface="Arial" panose="020B0604020202020204" pitchFamily="34" charset="0"/>
            <a:cs typeface="Arial" panose="020B0604020202020204" pitchFamily="34" charset="0"/>
          </a:endParaRPr>
        </a:p>
      </dsp:txBody>
      <dsp:txXfrm rot="10800000">
        <a:off x="4097351" y="2302025"/>
        <a:ext cx="41247" cy="6483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Nachfolge / Übernahme</a:t>
          </a:r>
        </a:p>
        <a:p>
          <a:pPr marL="0" lvl="0" indent="0" algn="l" defTabSz="711200">
            <a:lnSpc>
              <a:spcPct val="90000"/>
            </a:lnSpc>
            <a:spcBef>
              <a:spcPct val="0"/>
            </a:spcBef>
            <a:spcAft>
              <a:spcPct val="35000"/>
            </a:spcAft>
            <a:buFont typeface="Symbol" panose="05050102010706020507" pitchFamily="18" charset="2"/>
            <a:buNone/>
          </a:pPr>
          <a:br>
            <a:rPr lang="de-DE" sz="1600" kern="1200" dirty="0">
              <a:latin typeface="Arial" panose="020B0604020202020204" pitchFamily="34" charset="0"/>
              <a:cs typeface="Arial" panose="020B0604020202020204" pitchFamily="34" charset="0"/>
            </a:rPr>
          </a:b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innerhalb der Familie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aus der Belegschaft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außerhalb der Familie, Belegschaft</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Hochschulausgründung</a:t>
          </a:r>
        </a:p>
        <a:p>
          <a:pPr marL="0" lvl="0" indent="0" algn="l"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Spin-off</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Franchise</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Bekannte Systeme</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Multi-Level-Marketing</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Networkmarketing</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Pyramidensysteme</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Schneeballsysteme</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flipH="1" flipV="1">
          <a:off x="4095120" y="2299794"/>
          <a:ext cx="45709" cy="69297"/>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de-DE" sz="1800" kern="1200" dirty="0">
            <a:solidFill>
              <a:schemeClr val="bg1"/>
            </a:solidFill>
            <a:latin typeface="Arial" panose="020B0604020202020204" pitchFamily="34" charset="0"/>
            <a:cs typeface="Arial" panose="020B0604020202020204" pitchFamily="34" charset="0"/>
          </a:endParaRPr>
        </a:p>
      </dsp:txBody>
      <dsp:txXfrm rot="10800000">
        <a:off x="4097351" y="2302025"/>
        <a:ext cx="41247" cy="6483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solidFill>
          <a:srgbClr val="C0C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solidFill>
          <a:srgbClr val="C0C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1785" y="117883"/>
          <a:ext cx="1791890" cy="716756"/>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Entscheidung</a:t>
          </a:r>
        </a:p>
      </dsp:txBody>
      <dsp:txXfrm>
        <a:off x="1785" y="117883"/>
        <a:ext cx="1612701" cy="716756"/>
      </dsp:txXfrm>
    </dsp:sp>
    <dsp:sp modelId="{5C186FCF-88D9-4FB8-A79B-7F6DEA19EA49}">
      <dsp:nvSpPr>
        <dsp:cNvPr id="0" name=""/>
        <dsp:cNvSpPr/>
      </dsp:nvSpPr>
      <dsp:spPr>
        <a:xfrm>
          <a:off x="1435298"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Die Planung</a:t>
          </a:r>
        </a:p>
      </dsp:txBody>
      <dsp:txXfrm>
        <a:off x="1793676" y="117883"/>
        <a:ext cx="1075134" cy="716756"/>
      </dsp:txXfrm>
    </dsp:sp>
    <dsp:sp modelId="{5CF2FDC4-C393-45C0-922C-1F8C034E320D}">
      <dsp:nvSpPr>
        <dsp:cNvPr id="0" name=""/>
        <dsp:cNvSpPr/>
      </dsp:nvSpPr>
      <dsp:spPr>
        <a:xfrm>
          <a:off x="2868810" y="117883"/>
          <a:ext cx="1791890" cy="716756"/>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Finanzplan</a:t>
          </a:r>
        </a:p>
      </dsp:txBody>
      <dsp:txXfrm>
        <a:off x="3227188" y="117883"/>
        <a:ext cx="1075134" cy="716756"/>
      </dsp:txXfrm>
    </dsp:sp>
    <dsp:sp modelId="{48843AD0-75A2-444A-8C6E-84C82B18BB1A}">
      <dsp:nvSpPr>
        <dsp:cNvPr id="0" name=""/>
        <dsp:cNvSpPr/>
      </dsp:nvSpPr>
      <dsp:spPr>
        <a:xfrm>
          <a:off x="4302323" y="117883"/>
          <a:ext cx="1791890" cy="716756"/>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de-DE" sz="1700" kern="1200" dirty="0"/>
            <a:t>Der Vertrag</a:t>
          </a:r>
        </a:p>
      </dsp:txBody>
      <dsp:txXfrm>
        <a:off x="4660701" y="117883"/>
        <a:ext cx="1075134" cy="716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744" y="186047"/>
          <a:ext cx="1451074" cy="580429"/>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1</a:t>
          </a:r>
        </a:p>
      </dsp:txBody>
      <dsp:txXfrm>
        <a:off x="744" y="186047"/>
        <a:ext cx="1305967" cy="580429"/>
      </dsp:txXfrm>
    </dsp:sp>
    <dsp:sp modelId="{5C186FCF-88D9-4FB8-A79B-7F6DEA19EA49}">
      <dsp:nvSpPr>
        <dsp:cNvPr id="0" name=""/>
        <dsp:cNvSpPr/>
      </dsp:nvSpPr>
      <dsp:spPr>
        <a:xfrm>
          <a:off x="1161603"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2</a:t>
          </a:r>
        </a:p>
      </dsp:txBody>
      <dsp:txXfrm>
        <a:off x="1451818" y="186047"/>
        <a:ext cx="870645" cy="580429"/>
      </dsp:txXfrm>
    </dsp:sp>
    <dsp:sp modelId="{5CF2FDC4-C393-45C0-922C-1F8C034E320D}">
      <dsp:nvSpPr>
        <dsp:cNvPr id="0" name=""/>
        <dsp:cNvSpPr/>
      </dsp:nvSpPr>
      <dsp:spPr>
        <a:xfrm>
          <a:off x="2322462" y="186047"/>
          <a:ext cx="1451074" cy="580429"/>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3</a:t>
          </a:r>
        </a:p>
      </dsp:txBody>
      <dsp:txXfrm>
        <a:off x="2612677" y="186047"/>
        <a:ext cx="870645" cy="580429"/>
      </dsp:txXfrm>
    </dsp:sp>
    <dsp:sp modelId="{48843AD0-75A2-444A-8C6E-84C82B18BB1A}">
      <dsp:nvSpPr>
        <dsp:cNvPr id="0" name=""/>
        <dsp:cNvSpPr/>
      </dsp:nvSpPr>
      <dsp:spPr>
        <a:xfrm>
          <a:off x="3483322"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4</a:t>
          </a:r>
        </a:p>
      </dsp:txBody>
      <dsp:txXfrm>
        <a:off x="3773537" y="186047"/>
        <a:ext cx="870645" cy="580429"/>
      </dsp:txXfrm>
    </dsp:sp>
    <dsp:sp modelId="{34DF72D0-23BA-4E5C-96ED-A9CDA59C9FCA}">
      <dsp:nvSpPr>
        <dsp:cNvPr id="0" name=""/>
        <dsp:cNvSpPr/>
      </dsp:nvSpPr>
      <dsp:spPr>
        <a:xfrm>
          <a:off x="4644181" y="186047"/>
          <a:ext cx="1451074" cy="580429"/>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de-DE" sz="3000" kern="1200" dirty="0"/>
            <a:t>5</a:t>
          </a:r>
        </a:p>
      </dsp:txBody>
      <dsp:txXfrm>
        <a:off x="4934396" y="186047"/>
        <a:ext cx="870645" cy="58042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diagrams.loki3.com/VaryingWidthList+Icon">
  <dgm:title val="Liste mit wechselnder Breite"/>
  <dgm:desc val="Hiermit heben Sie Elemente mit unterschiedlicher Gewichtung hervor. Geeignet für große Mengen von Text der Ebene 1. Die Breite der einzelnen Formen wird unabhängig auf Grundlage ihres Texts ermittel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4301543" cy="339884"/>
          </a:xfrm>
          <a:prstGeom prst="rect">
            <a:avLst/>
          </a:prstGeom>
        </p:spPr>
        <p:txBody>
          <a:bodyPr vert="horz" lIns="91434" tIns="45717" rIns="91434" bIns="45717"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2801" y="0"/>
            <a:ext cx="4301543" cy="339884"/>
          </a:xfrm>
          <a:prstGeom prst="rect">
            <a:avLst/>
          </a:prstGeom>
        </p:spPr>
        <p:txBody>
          <a:bodyPr vert="horz" lIns="91434" tIns="45717" rIns="91434" bIns="45717"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27/11/2022</a:t>
            </a:fld>
            <a:endParaRPr lang="en-GB" dirty="0"/>
          </a:p>
        </p:txBody>
      </p:sp>
      <p:sp>
        <p:nvSpPr>
          <p:cNvPr id="4" name="Fußzeilenplatzhalter 3"/>
          <p:cNvSpPr>
            <a:spLocks noGrp="1"/>
          </p:cNvSpPr>
          <p:nvPr>
            <p:ph type="ftr" sz="quarter" idx="2"/>
          </p:nvPr>
        </p:nvSpPr>
        <p:spPr>
          <a:xfrm>
            <a:off x="3" y="6456611"/>
            <a:ext cx="4301543" cy="339884"/>
          </a:xfrm>
          <a:prstGeom prst="rect">
            <a:avLst/>
          </a:prstGeom>
        </p:spPr>
        <p:txBody>
          <a:bodyPr vert="horz" lIns="91434" tIns="45717" rIns="91434" bIns="45717"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2801" y="6456611"/>
            <a:ext cx="4301543" cy="339884"/>
          </a:xfrm>
          <a:prstGeom prst="rect">
            <a:avLst/>
          </a:prstGeom>
        </p:spPr>
        <p:txBody>
          <a:bodyPr vert="horz" lIns="91434" tIns="45717" rIns="91434" bIns="45717"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4301543" cy="339884"/>
          </a:xfrm>
          <a:prstGeom prst="rect">
            <a:avLst/>
          </a:prstGeom>
        </p:spPr>
        <p:txBody>
          <a:bodyPr vert="horz" lIns="91434" tIns="45717" rIns="91434" bIns="45717"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2801" y="0"/>
            <a:ext cx="4301543" cy="339884"/>
          </a:xfrm>
          <a:prstGeom prst="rect">
            <a:avLst/>
          </a:prstGeom>
        </p:spPr>
        <p:txBody>
          <a:bodyPr vert="horz" lIns="91434" tIns="45717" rIns="91434" bIns="45717"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27/11/2022</a:t>
            </a:fld>
            <a:endParaRPr lang="en-GB"/>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34" tIns="45717" rIns="91434" bIns="45717" rtlCol="0" anchor="ctr"/>
          <a:lstStyle/>
          <a:p>
            <a:pPr lvl="0"/>
            <a:endParaRPr lang="en-GB" noProof="0"/>
          </a:p>
        </p:txBody>
      </p:sp>
      <p:sp>
        <p:nvSpPr>
          <p:cNvPr id="5" name="Notizenplatzhalter 4"/>
          <p:cNvSpPr>
            <a:spLocks noGrp="1"/>
          </p:cNvSpPr>
          <p:nvPr>
            <p:ph type="body" sz="quarter" idx="3"/>
          </p:nvPr>
        </p:nvSpPr>
        <p:spPr>
          <a:xfrm>
            <a:off x="992665" y="3228896"/>
            <a:ext cx="7941310" cy="3058954"/>
          </a:xfrm>
          <a:prstGeom prst="rect">
            <a:avLst/>
          </a:prstGeom>
        </p:spPr>
        <p:txBody>
          <a:bodyPr vert="horz" wrap="square" lIns="91434" tIns="45717" rIns="91434" bIns="45717"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3" y="6456611"/>
            <a:ext cx="4301543" cy="339884"/>
          </a:xfrm>
          <a:prstGeom prst="rect">
            <a:avLst/>
          </a:prstGeom>
        </p:spPr>
        <p:txBody>
          <a:bodyPr vert="horz" lIns="91434" tIns="45717" rIns="91434" bIns="45717"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2801" y="6456611"/>
            <a:ext cx="4301543" cy="339884"/>
          </a:xfrm>
          <a:prstGeom prst="rect">
            <a:avLst/>
          </a:prstGeom>
        </p:spPr>
        <p:txBody>
          <a:bodyPr vert="horz" lIns="91434" tIns="45717" rIns="91434" bIns="45717"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a:t>
            </a:fld>
            <a:endParaRPr lang="en-GB"/>
          </a:p>
        </p:txBody>
      </p:sp>
    </p:spTree>
    <p:extLst>
      <p:ext uri="{BB962C8B-B14F-4D97-AF65-F5344CB8AC3E}">
        <p14:creationId xmlns:p14="http://schemas.microsoft.com/office/powerpoint/2010/main" val="89697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FC6D0-44D5-4EB7-828F-6F464F83D7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33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a:t>Harald Hof</a:t>
            </a:r>
            <a:br>
              <a:rPr lang="de-DE" noProof="0" dirty="0"/>
            </a:br>
            <a:r>
              <a:rPr lang="de-DE" noProof="0" dirty="0"/>
              <a:t>München, 27./28. Oktober 2018</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7" name="Fußzeilenplatzhalter 6"/>
          <p:cNvSpPr>
            <a:spLocks noGrp="1"/>
          </p:cNvSpPr>
          <p:nvPr>
            <p:ph type="ftr" sz="quarter" idx="13"/>
          </p:nvPr>
        </p:nvSpPr>
        <p:spPr/>
        <p:txBody>
          <a:bodyPr/>
          <a:lstStyle/>
          <a:p>
            <a:r>
              <a:rPr lang="de-DE" dirty="0"/>
              <a:t>Harald Hof| Infos mit Strich trennen</a:t>
            </a:r>
            <a:endParaRPr lang="en-US" dirty="0"/>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
        <p:nvSpPr>
          <p:cNvPr id="9" name="Foliennummernplatzhalter 5">
            <a:extLst>
              <a:ext uri="{FF2B5EF4-FFF2-40B4-BE49-F238E27FC236}">
                <a16:creationId xmlns:a16="http://schemas.microsoft.com/office/drawing/2014/main" id="{110F1172-076D-4F0B-9D21-F220E6D52365}"/>
              </a:ext>
            </a:extLst>
          </p:cNvPr>
          <p:cNvSpPr>
            <a:spLocks noGrp="1"/>
          </p:cNvSpPr>
          <p:nvPr>
            <p:ph type="sldNum" sz="quarter" idx="12"/>
          </p:nvPr>
        </p:nvSpPr>
        <p:spPr>
          <a:xfrm>
            <a:off x="6774934" y="6473313"/>
            <a:ext cx="2052000" cy="365125"/>
          </a:xfrm>
        </p:spPr>
        <p:txBody>
          <a:bodyPr/>
          <a:lstStyle/>
          <a:p>
            <a:fld id="{CE58CB1E-F828-4F11-99E0-327109AF9DA4}" type="slidenum">
              <a:rPr lang="de-DE" smtClean="0"/>
              <a:pPr/>
              <a:t>‹Nr.›</a:t>
            </a:fld>
            <a:endParaRPr lang="de-DE" dirty="0"/>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TUM Sport and Health for Life| Fort- und Weiterbildung| Fakultät für Sport- und Gesundheitswissenschaften</a:t>
            </a:r>
            <a:endParaRPr lang="en-US" dirty="0"/>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91640"/>
            <a:ext cx="9144000" cy="5166360"/>
          </a:xfrm>
          <a:prstGeom prst="rect">
            <a:avLst/>
          </a:prstGeom>
        </p:spPr>
        <p:txBody>
          <a:bodyPr/>
          <a:lstStyle>
            <a:lvl1pPr>
              <a:lnSpc>
                <a:spcPct val="114000"/>
              </a:lnSpc>
              <a:defRPr/>
            </a:lvl1pPr>
          </a:lstStyle>
          <a:p>
            <a:endParaRPr lang="de-DE" dirty="0"/>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r>
              <a:rPr lang="de-DE" dirty="0"/>
              <a:t>TUM Sport and Health for Life| Fort- und Weiterbildung| Fakultät für Sport- und Gesundheitswissenschaften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425798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descr="welle-blau_20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 y="3645024"/>
            <a:ext cx="9143063" cy="4231500"/>
          </a:xfrm>
          <a:prstGeom prst="rect">
            <a:avLst/>
          </a:prstGeom>
        </p:spPr>
      </p:pic>
      <p:sp>
        <p:nvSpPr>
          <p:cNvPr id="2" name="Titel 1"/>
          <p:cNvSpPr>
            <a:spLocks noGrp="1"/>
          </p:cNvSpPr>
          <p:nvPr>
            <p:ph type="ctrTitle"/>
          </p:nvPr>
        </p:nvSpPr>
        <p:spPr>
          <a:xfrm>
            <a:off x="397768" y="1124744"/>
            <a:ext cx="8350696" cy="1152128"/>
          </a:xfrm>
          <a:prstGeom prst="rect">
            <a:avLst/>
          </a:prstGeom>
        </p:spPr>
        <p:txBody>
          <a:bodyPr/>
          <a:lstStyle>
            <a:lvl1pPr algn="l">
              <a:defRPr sz="3600"/>
            </a:lvl1pPr>
          </a:lstStyle>
          <a:p>
            <a:r>
              <a:rPr lang="de-DE"/>
              <a:t>Mastertitelformat bearbeiten</a:t>
            </a:r>
            <a:endParaRPr lang="de-DE" dirty="0"/>
          </a:p>
        </p:txBody>
      </p:sp>
      <p:sp>
        <p:nvSpPr>
          <p:cNvPr id="5" name="Fußzeilenplatzhalter 4"/>
          <p:cNvSpPr>
            <a:spLocks noGrp="1"/>
          </p:cNvSpPr>
          <p:nvPr>
            <p:ph type="ftr" sz="quarter" idx="11"/>
          </p:nvPr>
        </p:nvSpPr>
        <p:spPr>
          <a:xfrm>
            <a:off x="385168" y="3861048"/>
            <a:ext cx="3744664" cy="288031"/>
          </a:xfrm>
          <a:prstGeom prst="rect">
            <a:avLst/>
          </a:prstGeom>
        </p:spPr>
        <p:txBody>
          <a:bodyPr/>
          <a:lstStyle>
            <a:lvl1pPr algn="l">
              <a:defRPr sz="1100">
                <a:solidFill>
                  <a:schemeClr val="bg1">
                    <a:lumMod val="75000"/>
                  </a:schemeClr>
                </a:solidFill>
              </a:defRPr>
            </a:lvl1pPr>
          </a:lstStyle>
          <a:p>
            <a:pPr>
              <a:defRPr/>
            </a:pPr>
            <a:r>
              <a:rPr lang="de-DE" dirty="0"/>
              <a:t>   </a:t>
            </a:r>
          </a:p>
        </p:txBody>
      </p:sp>
      <p:sp>
        <p:nvSpPr>
          <p:cNvPr id="10" name="Rechteck 9"/>
          <p:cNvSpPr/>
          <p:nvPr userDrawn="1"/>
        </p:nvSpPr>
        <p:spPr>
          <a:xfrm>
            <a:off x="0" y="0"/>
            <a:ext cx="9144000" cy="908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solidFill>
                  <a:schemeClr val="bg1"/>
                </a:solidFill>
              </a:ln>
              <a:solidFill>
                <a:schemeClr val="bg1"/>
              </a:solidFill>
            </a:endParaRPr>
          </a:p>
        </p:txBody>
      </p:sp>
      <p:pic>
        <p:nvPicPr>
          <p:cNvPr id="9" name="Bild 8" descr="Akademie-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136" y="5956770"/>
            <a:ext cx="2210229" cy="539999"/>
          </a:xfrm>
          <a:prstGeom prst="rect">
            <a:avLst/>
          </a:prstGeom>
        </p:spPr>
      </p:pic>
      <p:sp>
        <p:nvSpPr>
          <p:cNvPr id="11" name="Foliennummernplatzhalter 4">
            <a:extLst>
              <a:ext uri="{FF2B5EF4-FFF2-40B4-BE49-F238E27FC236}">
                <a16:creationId xmlns:a16="http://schemas.microsoft.com/office/drawing/2014/main" id="{014E03E1-1F5F-4FE6-A97A-D4FB6B3AFF84}"/>
              </a:ext>
            </a:extLst>
          </p:cNvPr>
          <p:cNvSpPr txBox="1">
            <a:spLocks/>
          </p:cNvSpPr>
          <p:nvPr userDrawn="1"/>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58CB1E-F828-4F11-99E0-327109AF9DA4}" type="slidenum">
              <a:rPr kumimoji="0" lang="de-D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3995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5" name="Textfeld 4">
            <a:extLst>
              <a:ext uri="{FF2B5EF4-FFF2-40B4-BE49-F238E27FC236}">
                <a16:creationId xmlns:a16="http://schemas.microsoft.com/office/drawing/2014/main" id="{BA381C76-2E87-443E-A106-99850CF9B76D}"/>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pic>
        <p:nvPicPr>
          <p:cNvPr id="7" name="Bild 2" descr="20150416 tum logo blau png final.png">
            <a:extLst>
              <a:ext uri="{FF2B5EF4-FFF2-40B4-BE49-F238E27FC236}">
                <a16:creationId xmlns:a16="http://schemas.microsoft.com/office/drawing/2014/main" id="{3D39C52A-DFEA-45E2-8F9A-74C215965906}"/>
              </a:ext>
            </a:extLst>
          </p:cNvPr>
          <p:cNvPicPr>
            <a:picLocks noChangeAspect="1"/>
          </p:cNvPicPr>
          <p:nvPr userDrawn="1"/>
        </p:nvPicPr>
        <p:blipFill>
          <a:blip r:embed="rId2"/>
          <a:stretch>
            <a:fillRect/>
          </a:stretch>
        </p:blipFill>
        <p:spPr>
          <a:xfrm>
            <a:off x="8218411" y="324685"/>
            <a:ext cx="608352" cy="320400"/>
          </a:xfrm>
          <a:prstGeom prst="rect">
            <a:avLst/>
          </a:prstGeom>
        </p:spPr>
      </p:pic>
    </p:spTree>
    <p:extLst>
      <p:ext uri="{BB962C8B-B14F-4D97-AF65-F5344CB8AC3E}">
        <p14:creationId xmlns:p14="http://schemas.microsoft.com/office/powerpoint/2010/main" val="330581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pic>
        <p:nvPicPr>
          <p:cNvPr id="7" name="Bild 2" descr="20150416 tum logo blau png final.png">
            <a:extLst>
              <a:ext uri="{FF2B5EF4-FFF2-40B4-BE49-F238E27FC236}">
                <a16:creationId xmlns:a16="http://schemas.microsoft.com/office/drawing/2014/main" id="{F4CCB3B0-E31E-437A-8455-DE27ABF84465}"/>
              </a:ext>
            </a:extLst>
          </p:cNvPr>
          <p:cNvPicPr>
            <a:picLocks noChangeAspect="1"/>
          </p:cNvPicPr>
          <p:nvPr userDrawn="1"/>
        </p:nvPicPr>
        <p:blipFill>
          <a:blip r:embed="rId2"/>
          <a:stretch>
            <a:fillRect/>
          </a:stretch>
        </p:blipFill>
        <p:spPr>
          <a:xfrm>
            <a:off x="8218411" y="324685"/>
            <a:ext cx="608352" cy="320400"/>
          </a:xfrm>
          <a:prstGeom prst="rect">
            <a:avLst/>
          </a:prstGeom>
        </p:spPr>
      </p:pic>
    </p:spTree>
    <p:extLst>
      <p:ext uri="{BB962C8B-B14F-4D97-AF65-F5344CB8AC3E}">
        <p14:creationId xmlns:p14="http://schemas.microsoft.com/office/powerpoint/2010/main" val="1643613765"/>
      </p:ext>
    </p:extLst>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a16="http://schemas.microsoft.com/office/drawing/2014/main" id="{685BE83F-DE60-450D-B8F3-8234B056CE82}"/>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6" name="Textplatzhalter 9">
            <a:extLst>
              <a:ext uri="{FF2B5EF4-FFF2-40B4-BE49-F238E27FC236}">
                <a16:creationId xmlns:a16="http://schemas.microsoft.com/office/drawing/2014/main" id="{7FBC41FE-A330-4AF7-ADB9-80317934217B}"/>
              </a:ext>
            </a:extLst>
          </p:cNvPr>
          <p:cNvSpPr>
            <a:spLocks noGrp="1"/>
          </p:cNvSpPr>
          <p:nvPr>
            <p:ph type="body" idx="10"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7" name="Gleichschenkliges Dreieck 6">
            <a:extLst>
              <a:ext uri="{FF2B5EF4-FFF2-40B4-BE49-F238E27FC236}">
                <a16:creationId xmlns:a16="http://schemas.microsoft.com/office/drawing/2014/main" id="{22DA8B42-8FC0-4BEF-AD92-4F028CE06138}"/>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pic>
        <p:nvPicPr>
          <p:cNvPr id="8" name="Bild 2" descr="20150416 tum logo blau png final.png">
            <a:extLst>
              <a:ext uri="{FF2B5EF4-FFF2-40B4-BE49-F238E27FC236}">
                <a16:creationId xmlns:a16="http://schemas.microsoft.com/office/drawing/2014/main" id="{B7D1EEAD-2E5B-4193-A9FC-DD64B6214165}"/>
              </a:ext>
            </a:extLst>
          </p:cNvPr>
          <p:cNvPicPr>
            <a:picLocks noChangeAspect="1"/>
          </p:cNvPicPr>
          <p:nvPr userDrawn="1"/>
        </p:nvPicPr>
        <p:blipFill>
          <a:blip r:embed="rId2"/>
          <a:stretch>
            <a:fillRect/>
          </a:stretch>
        </p:blipFill>
        <p:spPr>
          <a:xfrm>
            <a:off x="8218411" y="324685"/>
            <a:ext cx="608352" cy="320400"/>
          </a:xfrm>
          <a:prstGeom prst="rect">
            <a:avLst/>
          </a:prstGeom>
        </p:spPr>
      </p:pic>
    </p:spTree>
    <p:extLst>
      <p:ext uri="{BB962C8B-B14F-4D97-AF65-F5344CB8AC3E}">
        <p14:creationId xmlns:p14="http://schemas.microsoft.com/office/powerpoint/2010/main" val="1967444719"/>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58775" y="1209373"/>
            <a:ext cx="7427913" cy="749300"/>
          </a:xfrm>
          <a:prstGeom prst="rect">
            <a:avLst/>
          </a:prstGeom>
        </p:spPr>
        <p:txBody>
          <a:bodyPr>
            <a:normAutofit/>
          </a:bodyPr>
          <a:lstStyle>
            <a:lvl1pPr>
              <a:defRPr sz="2000"/>
            </a:lvl1pPr>
          </a:lstStyle>
          <a:p>
            <a:r>
              <a:rPr lang="de-DE" dirty="0"/>
              <a:t>Titelmasterformat durch Klicken bearbeiten</a:t>
            </a:r>
            <a:endParaRPr lang="en-GB" dirty="0"/>
          </a:p>
        </p:txBody>
      </p:sp>
      <p:sp>
        <p:nvSpPr>
          <p:cNvPr id="3" name="Inhaltsplatzhalter 2"/>
          <p:cNvSpPr>
            <a:spLocks noGrp="1"/>
          </p:cNvSpPr>
          <p:nvPr>
            <p:ph idx="1"/>
          </p:nvPr>
        </p:nvSpPr>
        <p:spPr>
          <a:xfrm>
            <a:off x="358775" y="2069799"/>
            <a:ext cx="8421688" cy="3926330"/>
          </a:xfrm>
          <a:prstGeom prst="rect">
            <a:avLst/>
          </a:prstGeom>
        </p:spPr>
        <p:txBody>
          <a:bodyPr>
            <a:normAutofit/>
          </a:bodyPr>
          <a:lstStyle>
            <a:lvl1pPr marL="0" indent="0">
              <a:lnSpc>
                <a:spcPct val="114000"/>
              </a:lnSpc>
              <a:spcBef>
                <a:spcPts val="0"/>
              </a:spcBef>
              <a:buNone/>
              <a:defRPr sz="1600"/>
            </a:lvl1pPr>
            <a:lvl2pPr marL="176213" indent="-176213">
              <a:lnSpc>
                <a:spcPct val="114000"/>
              </a:lnSpc>
              <a:spcBef>
                <a:spcPts val="0"/>
              </a:spcBef>
              <a:buFont typeface="Arial" pitchFamily="34" charset="0"/>
              <a:buChar char="•"/>
              <a:defRPr sz="1600"/>
            </a:lvl2pPr>
            <a:lvl3pPr marL="360363" indent="-184150">
              <a:lnSpc>
                <a:spcPct val="114000"/>
              </a:lnSpc>
              <a:spcBef>
                <a:spcPts val="0"/>
              </a:spcBef>
              <a:buFont typeface="Symbol" pitchFamily="18" charset="2"/>
              <a:buChar char="-"/>
              <a:defRPr sz="1600"/>
            </a:lvl3pPr>
            <a:lvl4pPr marL="538163" indent="-177800">
              <a:lnSpc>
                <a:spcPct val="114000"/>
              </a:lnSpc>
              <a:spcBef>
                <a:spcPts val="0"/>
              </a:spcBef>
              <a:buFont typeface="Courier New" pitchFamily="49" charset="0"/>
              <a:buChar char="o"/>
              <a:defRPr sz="1600"/>
            </a:lvl4pPr>
            <a:lvl5pPr marL="714375" indent="-176213">
              <a:lnSpc>
                <a:spcPct val="114000"/>
              </a:lnSpc>
              <a:spcBef>
                <a:spcPts val="0"/>
              </a:spcBef>
              <a:buFont typeface="Wingdings" pitchFamily="2" charset="2"/>
              <a:buChar cha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10"/>
          </p:nvPr>
        </p:nvSpPr>
        <p:spPr>
          <a:xfrm>
            <a:off x="358775" y="6356350"/>
            <a:ext cx="2133600" cy="365125"/>
          </a:xfrm>
          <a:prstGeom prst="rect">
            <a:avLst/>
          </a:prstGeom>
        </p:spPr>
        <p:txBody>
          <a:bodyPr/>
          <a:lstStyle>
            <a:lvl1pPr>
              <a:defRPr/>
            </a:lvl1pPr>
          </a:lstStyle>
          <a:p>
            <a:fld id="{BB8B2B09-996B-4549-A011-6B6BD8CFF7E7}" type="datetime1">
              <a:rPr lang="de-DE"/>
              <a:pPr/>
              <a:t>27.11.2022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E2FF8D9-2DF2-8F41-A862-80B2A5A925C2}" type="slidenum">
              <a:rPr lang="de-DE"/>
              <a:pPr/>
              <a:t>‹Nr.›</a:t>
            </a:fld>
            <a:endParaRPr lang="de-DE"/>
          </a:p>
        </p:txBody>
      </p:sp>
    </p:spTree>
    <p:extLst>
      <p:ext uri="{BB962C8B-B14F-4D97-AF65-F5344CB8AC3E}">
        <p14:creationId xmlns:p14="http://schemas.microsoft.com/office/powerpoint/2010/main" val="208100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762188"/>
            <a:ext cx="8508999" cy="46995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a:xfrm>
            <a:off x="311161" y="6473313"/>
            <a:ext cx="7570095" cy="365125"/>
          </a:xfrm>
        </p:spPr>
        <p:txBody>
          <a:bodyPr/>
          <a:lstStyle/>
          <a:p>
            <a:r>
              <a:rPr lang="de-DE" dirty="0"/>
              <a:t>TUM Sport and Health for Life| Fort- und Weiterbildung| Fakultät für Sport- und Gesundheitswissenschaften</a:t>
            </a:r>
            <a:endParaRPr lang="en-US" dirty="0"/>
          </a:p>
        </p:txBody>
      </p:sp>
      <p:sp>
        <p:nvSpPr>
          <p:cNvPr id="6"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499360"/>
            <a:ext cx="8508999" cy="39624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r>
              <a:rPr lang="de-DE" dirty="0"/>
              <a:t>TUM Sport and Health for Life| Fort- und Weiterbildung| Fakultät für Sport- und Gesundheitswissenschaften</a:t>
            </a:r>
            <a:endParaRPr lang="en-US" dirty="0"/>
          </a:p>
        </p:txBody>
      </p:sp>
      <p:sp useBgFill="1">
        <p:nvSpPr>
          <p:cNvPr id="6" name="Textplatzhalter 7"/>
          <p:cNvSpPr>
            <a:spLocks noGrp="1"/>
          </p:cNvSpPr>
          <p:nvPr>
            <p:ph type="body" sz="quarter" idx="13" hasCustomPrompt="1"/>
          </p:nvPr>
        </p:nvSpPr>
        <p:spPr>
          <a:xfrm>
            <a:off x="319089" y="1762188"/>
            <a:ext cx="8508999" cy="714951"/>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baseline="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13" name="Inhaltsplatzhalter 2"/>
          <p:cNvSpPr>
            <a:spLocks noGrp="1"/>
          </p:cNvSpPr>
          <p:nvPr>
            <p:ph idx="15" hasCustomPrompt="1"/>
          </p:nvPr>
        </p:nvSpPr>
        <p:spPr>
          <a:xfrm>
            <a:off x="4647179"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r>
              <a:rPr lang="de-DE" dirty="0"/>
              <a:t>TUM Sport and Health for Life| Fort- und Weiterbildung| Fakultät für Sport- und Gesundheitswissenschaften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346290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TUM Sport and Health for Life| Fort- und Weiterbildung| Fakultät für Sport- und Gesundheitswissenschaften</a:t>
            </a:r>
            <a:endParaRPr lang="en-US" dirty="0"/>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477139"/>
            <a:ext cx="9144000" cy="438086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TUM Sport and Health for Life| Fort- und Weiterbildung| Fakultät für Sport- und Gesundheitswissenschaften</a:t>
            </a:r>
            <a:endParaRPr lang="en-US" dirty="0"/>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baseline="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wmf"/><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 8" descr="20150416 tum logo blau png final.png"/>
          <p:cNvPicPr>
            <a:picLocks noChangeAspect="1"/>
          </p:cNvPicPr>
          <p:nvPr/>
        </p:nvPicPr>
        <p:blipFill>
          <a:blip r:embed="rId3"/>
          <a:stretch>
            <a:fillRect/>
          </a:stretch>
        </p:blipFill>
        <p:spPr>
          <a:xfrm>
            <a:off x="8218411" y="324685"/>
            <a:ext cx="608352" cy="320400"/>
          </a:xfrm>
          <a:prstGeom prst="rect">
            <a:avLst/>
          </a:prstGeom>
        </p:spPr>
      </p:pic>
      <p:sp>
        <p:nvSpPr>
          <p:cNvPr id="10" name="Fußzeilenplatzhalter 3"/>
          <p:cNvSpPr>
            <a:spLocks noGrp="1"/>
          </p:cNvSpPr>
          <p:nvPr>
            <p:ph type="ftr" sz="quarter" idx="3"/>
          </p:nvPr>
        </p:nvSpPr>
        <p:spPr>
          <a:xfrm>
            <a:off x="311162" y="6473313"/>
            <a:ext cx="7829538" cy="384687"/>
          </a:xfrm>
          <a:prstGeom prst="rect">
            <a:avLst/>
          </a:prstGeom>
        </p:spPr>
        <p:txBody>
          <a:bodyPr vert="horz" lIns="0" tIns="45720" rIns="0" bIns="45720" rtlCol="0" anchor="ctr"/>
          <a:lstStyle>
            <a:lvl1pPr algn="l">
              <a:defRPr sz="1200">
                <a:solidFill>
                  <a:schemeClr val="tx1"/>
                </a:solidFill>
              </a:defRPr>
            </a:lvl1pPr>
          </a:lstStyle>
          <a:p>
            <a:r>
              <a:rPr lang="de-DE" dirty="0"/>
              <a:t>TUM Sport and Health for Life| Fort- und Weiterbildung| Fakultät für Sport- und Gesundheitswissenschaften</a:t>
            </a:r>
            <a:endParaRPr lang="en-US" dirty="0"/>
          </a:p>
        </p:txBody>
      </p:sp>
      <p:sp>
        <p:nvSpPr>
          <p:cNvPr id="11"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1" y="6473313"/>
            <a:ext cx="7404633" cy="365125"/>
          </a:xfrm>
          <a:prstGeom prst="rect">
            <a:avLst/>
          </a:prstGeom>
        </p:spPr>
        <p:txBody>
          <a:bodyPr vert="horz" lIns="0" tIns="45720" rIns="0" bIns="45720" rtlCol="0" anchor="ctr"/>
          <a:lstStyle>
            <a:lvl1pPr algn="l">
              <a:defRPr sz="1200">
                <a:solidFill>
                  <a:schemeClr val="tx1"/>
                </a:solidFill>
              </a:defRPr>
            </a:lvl1pPr>
          </a:lstStyle>
          <a:p>
            <a:r>
              <a:rPr lang="de-DE" dirty="0"/>
              <a:t>TUM Sport and Health for Life| Fort- und Weiterbildung| Fakultät für Sport- und Gesundheitswissenschaften</a:t>
            </a:r>
            <a:endParaRPr lang="en-US" dirty="0"/>
          </a:p>
        </p:txBody>
      </p:sp>
      <p:pic>
        <p:nvPicPr>
          <p:cNvPr id="7" name="Bild 6" descr="20150416 tum logo blau png final.png"/>
          <p:cNvPicPr>
            <a:picLocks noChangeAspect="1"/>
          </p:cNvPicPr>
          <p:nvPr/>
        </p:nvPicPr>
        <p:blipFill>
          <a:blip r:embed="rId4"/>
          <a:stretch>
            <a:fillRect/>
          </a:stretch>
        </p:blipFill>
        <p:spPr>
          <a:xfrm>
            <a:off x="8218411" y="324685"/>
            <a:ext cx="608352" cy="320400"/>
          </a:xfrm>
          <a:prstGeom prst="rect">
            <a:avLst/>
          </a:prstGeom>
        </p:spPr>
      </p:pic>
      <p:sp>
        <p:nvSpPr>
          <p:cNvPr id="11" name="Textfeld 10"/>
          <p:cNvSpPr txBox="1"/>
          <p:nvPr userDrawn="1"/>
        </p:nvSpPr>
        <p:spPr>
          <a:xfrm>
            <a:off x="320401" y="314325"/>
            <a:ext cx="7699650" cy="348403"/>
          </a:xfrm>
          <a:prstGeom prst="rect">
            <a:avLst/>
          </a:prstGeom>
          <a:noFill/>
        </p:spPr>
        <p:txBody>
          <a:bodyPr wrap="square" lIns="0" tIns="0" rIns="0" bIns="0" rtlCol="0">
            <a:spAutoFit/>
          </a:bodyPr>
          <a:lstStyle/>
          <a:p>
            <a:pPr>
              <a:lnSpc>
                <a:spcPct val="94000"/>
              </a:lnSpc>
              <a:tabLst/>
            </a:pPr>
            <a:r>
              <a:rPr lang="de-DE" sz="800" dirty="0">
                <a:solidFill>
                  <a:schemeClr val="tx2"/>
                </a:solidFill>
                <a:latin typeface="+mn-lt"/>
              </a:rPr>
              <a:t>TUM Sport and Health for Life</a:t>
            </a:r>
          </a:p>
          <a:p>
            <a:pPr>
              <a:lnSpc>
                <a:spcPct val="94000"/>
              </a:lnSpc>
              <a:tabLst/>
            </a:pPr>
            <a:r>
              <a:rPr lang="de-DE" sz="800" dirty="0">
                <a:solidFill>
                  <a:schemeClr val="tx2"/>
                </a:solidFill>
                <a:latin typeface="+mn-lt"/>
              </a:rPr>
              <a:t>Fakultät für Sport- und Gesundheitswissenschaften</a:t>
            </a:r>
          </a:p>
          <a:p>
            <a:pPr>
              <a:lnSpc>
                <a:spcPct val="94000"/>
              </a:lnSpc>
              <a:tabLst/>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 id="2147483713" r:id="rId2"/>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685"/>
            <a:ext cx="608352" cy="320400"/>
          </a:xfrm>
          <a:prstGeom prst="rect">
            <a:avLst/>
          </a:prstGeom>
        </p:spPr>
      </p:pic>
      <p:sp>
        <p:nvSpPr>
          <p:cNvPr id="5" name="Foliennummernplatzhalter 4"/>
          <p:cNvSpPr>
            <a:spLocks noGrp="1"/>
          </p:cNvSpPr>
          <p:nvPr>
            <p:ph type="sldNum" sz="quarter" idx="4"/>
          </p:nvPr>
        </p:nvSpPr>
        <p:spPr>
          <a:xfrm>
            <a:off x="6774934" y="6473313"/>
            <a:ext cx="2052074"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311161" y="6473313"/>
            <a:ext cx="7813935" cy="365125"/>
          </a:xfrm>
          <a:prstGeom prst="rect">
            <a:avLst/>
          </a:prstGeom>
        </p:spPr>
        <p:txBody>
          <a:bodyPr vert="horz" lIns="0" tIns="45720" rIns="0" bIns="45720" rtlCol="0" anchor="ctr"/>
          <a:lstStyle>
            <a:lvl1pPr algn="l">
              <a:defRPr sz="1200">
                <a:solidFill>
                  <a:schemeClr val="tx1"/>
                </a:solidFill>
              </a:defRPr>
            </a:lvl1pPr>
          </a:lstStyle>
          <a:p>
            <a:r>
              <a:rPr lang="de-DE" dirty="0"/>
              <a:t>TUM Sport and Health for Life| Fort- und Weiterbildung| Fakultät für Sport- und Gesundheitswissenschaften</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9" name="Fußzeilenplatzhalter 9">
            <a:extLst>
              <a:ext uri="{FF2B5EF4-FFF2-40B4-BE49-F238E27FC236}">
                <a16:creationId xmlns:a16="http://schemas.microsoft.com/office/drawing/2014/main" id="{6B8DEAAE-5153-48D0-A694-BC910E72B931}"/>
              </a:ext>
            </a:extLst>
          </p:cNvPr>
          <p:cNvSpPr txBox="1">
            <a:spLocks/>
          </p:cNvSpPr>
          <p:nvPr userDrawn="1"/>
        </p:nvSpPr>
        <p:spPr>
          <a:xfrm>
            <a:off x="311161" y="6473313"/>
            <a:ext cx="7813935" cy="365125"/>
          </a:xfrm>
          <a:prstGeom prst="rect">
            <a:avLst/>
          </a:prstGeom>
        </p:spPr>
        <p:txBody>
          <a:bodyPr vert="horz" lIns="0" tIns="45720" rIns="0" bIns="45720" rtlCol="0" anchor="ctr"/>
          <a:lstStyle>
            <a:defPPr>
              <a:defRPr lang="de-DE"/>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Arial" charset="0"/>
                <a:ea typeface="+mn-ea"/>
                <a:cs typeface="Arial" charset="0"/>
              </a:rPr>
              <a:t>TUM Sport and Health for Life| Fort- und Weiterbildung| Fakultät für Sport- und Gesundheitswissenschaften</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353213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1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hyperlink" Target="http://www.mein-mikrokredit.de/"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36.jpeg"/><Relationship Id="rId1" Type="http://schemas.openxmlformats.org/officeDocument/2006/relationships/slideLayout" Target="../slideLayouts/slideLayout14.xml"/><Relationship Id="rId5" Type="http://schemas.openxmlformats.org/officeDocument/2006/relationships/image" Target="../media/image50.emf"/><Relationship Id="rId4" Type="http://schemas.openxmlformats.org/officeDocument/2006/relationships/image" Target="../media/image49.emf"/></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6.jpeg"/><Relationship Id="rId1" Type="http://schemas.openxmlformats.org/officeDocument/2006/relationships/slideLayout" Target="../slideLayouts/slideLayout14.xml"/><Relationship Id="rId5" Type="http://schemas.openxmlformats.org/officeDocument/2006/relationships/hyperlink" Target="http://www.bafa.de/" TargetMode="External"/><Relationship Id="rId4" Type="http://schemas.openxmlformats.org/officeDocument/2006/relationships/image" Target="../media/image53.png"/></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hyperlink" Target="http://www.bb-bayern.de/"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3" Type="http://schemas.openxmlformats.org/officeDocument/2006/relationships/hyperlink" Target="http://www.bb-bayern.de/"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3" Type="http://schemas.openxmlformats.org/officeDocument/2006/relationships/hyperlink" Target="http://www.bb-bayern.de/"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49.xml.rels><?xml version="1.0" encoding="UTF-8" standalone="yes"?>
<Relationships xmlns="http://schemas.openxmlformats.org/package/2006/relationships"><Relationship Id="rId3" Type="http://schemas.openxmlformats.org/officeDocument/2006/relationships/hyperlink" Target="http://www.baybg.de/"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0.xml.rels><?xml version="1.0" encoding="UTF-8" standalone="yes"?>
<Relationships xmlns="http://schemas.openxmlformats.org/package/2006/relationships"><Relationship Id="rId3" Type="http://schemas.openxmlformats.org/officeDocument/2006/relationships/hyperlink" Target="http://www.vc-magazin.de/" TargetMode="External"/><Relationship Id="rId2" Type="http://schemas.openxmlformats.org/officeDocument/2006/relationships/image" Target="../media/image36.jpeg"/><Relationship Id="rId1" Type="http://schemas.openxmlformats.org/officeDocument/2006/relationships/slideLayout" Target="../slideLayouts/slideLayout14.xml"/><Relationship Id="rId4" Type="http://schemas.openxmlformats.org/officeDocument/2006/relationships/image" Target="../media/image54.jpg"/></Relationships>
</file>

<file path=ppt/slides/_rels/slide1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56.emf"/></Relationships>
</file>

<file path=ppt/slides/_rels/slide15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59.png"/><Relationship Id="rId2" Type="http://schemas.openxmlformats.org/officeDocument/2006/relationships/diagramData" Target="../diagrams/data32.xml"/><Relationship Id="rId1" Type="http://schemas.openxmlformats.org/officeDocument/2006/relationships/slideLayout" Target="../slideLayouts/slideLayout14.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4.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59.xml.rels><?xml version="1.0" encoding="UTF-8" standalone="yes"?>
<Relationships xmlns="http://schemas.openxmlformats.org/package/2006/relationships"><Relationship Id="rId2" Type="http://schemas.openxmlformats.org/officeDocument/2006/relationships/hyperlink" Target="http://www.ifu-muenchen.de/"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0.xml.rels><?xml version="1.0" encoding="UTF-8" standalone="yes"?>
<Relationships xmlns="http://schemas.openxmlformats.org/package/2006/relationships"><Relationship Id="rId8" Type="http://schemas.openxmlformats.org/officeDocument/2006/relationships/hyperlink" Target="http://www.vr-networld.de/" TargetMode="External"/><Relationship Id="rId13" Type="http://schemas.openxmlformats.org/officeDocument/2006/relationships/image" Target="../media/image64.png"/><Relationship Id="rId3" Type="http://schemas.openxmlformats.org/officeDocument/2006/relationships/image" Target="../media/image60.jpeg"/><Relationship Id="rId7" Type="http://schemas.openxmlformats.org/officeDocument/2006/relationships/image" Target="../media/image61.png"/><Relationship Id="rId12" Type="http://schemas.openxmlformats.org/officeDocument/2006/relationships/hyperlink" Target="http://www.sparkasse.de/" TargetMode="External"/><Relationship Id="rId2" Type="http://schemas.openxmlformats.org/officeDocument/2006/relationships/hyperlink" Target="http://www.nexxt-change.org/" TargetMode="External"/><Relationship Id="rId1" Type="http://schemas.openxmlformats.org/officeDocument/2006/relationships/slideLayout" Target="../slideLayouts/slideLayout14.xml"/><Relationship Id="rId6" Type="http://schemas.openxmlformats.org/officeDocument/2006/relationships/hyperlink" Target="http://www.dihk.de/" TargetMode="External"/><Relationship Id="rId11" Type="http://schemas.openxmlformats.org/officeDocument/2006/relationships/image" Target="../media/image63.png"/><Relationship Id="rId5" Type="http://schemas.openxmlformats.org/officeDocument/2006/relationships/image" Target="../media/image9.jpeg"/><Relationship Id="rId15" Type="http://schemas.openxmlformats.org/officeDocument/2006/relationships/image" Target="../media/image66.svg"/><Relationship Id="rId10" Type="http://schemas.openxmlformats.org/officeDocument/2006/relationships/hyperlink" Target="http://www.zdh.de/" TargetMode="External"/><Relationship Id="rId4" Type="http://schemas.openxmlformats.org/officeDocument/2006/relationships/hyperlink" Target="http://www.kfw.de/" TargetMode="External"/><Relationship Id="rId9" Type="http://schemas.openxmlformats.org/officeDocument/2006/relationships/image" Target="../media/image62.png"/><Relationship Id="rId14" Type="http://schemas.openxmlformats.org/officeDocument/2006/relationships/image" Target="../media/image65.png"/></Relationships>
</file>

<file path=ppt/slides/_rels/slide16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4.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4.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7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7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4.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4.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7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4.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4.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4.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8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4.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82.emf"/></Relationships>
</file>

<file path=ppt/slides/_rels/slide1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harald-hof.de/" TargetMode="External"/><Relationship Id="rId2" Type="http://schemas.openxmlformats.org/officeDocument/2006/relationships/hyperlink" Target="mailto:info@harald-hof.de" TargetMode="External"/><Relationship Id="rId1" Type="http://schemas.openxmlformats.org/officeDocument/2006/relationships/slideLayout" Target="../slideLayouts/slideLayout13.xml"/><Relationship Id="rId6" Type="http://schemas.openxmlformats.org/officeDocument/2006/relationships/hyperlink" Target="http://www.harald-hof.de/downloads/" TargetMode="Externa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00.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95.png"/></Relationships>
</file>

<file path=ppt/slides/_rels/slide2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98.wmf"/></Relationships>
</file>

<file path=ppt/slides/_rels/slide228.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9.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100.emf"/><Relationship Id="rId4" Type="http://schemas.openxmlformats.org/officeDocument/2006/relationships/image" Target="../media/image99.emf"/></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99.emf"/><Relationship Id="rId4" Type="http://schemas.openxmlformats.org/officeDocument/2006/relationships/image" Target="../media/image101.emf"/></Relationships>
</file>

<file path=ppt/slides/_rels/slide231.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103.png"/><Relationship Id="rId4" Type="http://schemas.openxmlformats.org/officeDocument/2006/relationships/image" Target="../media/image102.png"/></Relationships>
</file>

<file path=ppt/slides/_rels/slide232.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103.png"/><Relationship Id="rId4" Type="http://schemas.openxmlformats.org/officeDocument/2006/relationships/image" Target="../media/image104.png"/></Relationships>
</file>

<file path=ppt/slides/_rels/slide233.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103.png"/><Relationship Id="rId4" Type="http://schemas.openxmlformats.org/officeDocument/2006/relationships/image" Target="../media/image105.png"/></Relationships>
</file>

<file path=ppt/slides/_rels/slide234.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103.png"/><Relationship Id="rId4" Type="http://schemas.openxmlformats.org/officeDocument/2006/relationships/image" Target="../media/image106.png"/></Relationships>
</file>

<file path=ppt/slides/_rels/slide235.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107.png"/></Relationships>
</file>

<file path=ppt/slides/_rels/slide2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2.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3.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4.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5.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6.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7.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8.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49.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fw.de/" TargetMode="External"/><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250.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1.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2.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3.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4.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5.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6.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7.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14.xml"/></Relationships>
</file>

<file path=ppt/slides/_rels/slide25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9.jpeg"/><Relationship Id="rId7" Type="http://schemas.openxmlformats.org/officeDocument/2006/relationships/image" Target="../media/image111.png"/><Relationship Id="rId2" Type="http://schemas.openxmlformats.org/officeDocument/2006/relationships/hyperlink" Target="http://www.baystartup.de/" TargetMode="External"/><Relationship Id="rId1" Type="http://schemas.openxmlformats.org/officeDocument/2006/relationships/slideLayout" Target="../slideLayouts/slideLayout14.xml"/><Relationship Id="rId6" Type="http://schemas.openxmlformats.org/officeDocument/2006/relationships/image" Target="../media/image110.png"/><Relationship Id="rId5" Type="http://schemas.openxmlformats.org/officeDocument/2006/relationships/hyperlink" Target="http://www.startup-muenchen.de/" TargetMode="External"/><Relationship Id="rId4" Type="http://schemas.openxmlformats.org/officeDocument/2006/relationships/image" Target="file:///E:\TEMP\GWViewer\RZ%20StartUp%20Logo.jpg" TargetMode="External"/><Relationship Id="rId9" Type="http://schemas.openxmlformats.org/officeDocument/2006/relationships/image" Target="../media/image113.png"/></Relationships>
</file>

<file path=ppt/slides/_rels/slide2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6.jpeg"/><Relationship Id="rId1" Type="http://schemas.openxmlformats.org/officeDocument/2006/relationships/slideLayout" Target="../slideLayouts/slideLayout14.xml"/><Relationship Id="rId5" Type="http://schemas.openxmlformats.org/officeDocument/2006/relationships/hyperlink" Target="http://www.bafa.de/" TargetMode="External"/><Relationship Id="rId4" Type="http://schemas.openxmlformats.org/officeDocument/2006/relationships/image" Target="../media/image53.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4.xml.rels><?xml version="1.0" encoding="UTF-8" standalone="yes"?>
<Relationships xmlns="http://schemas.openxmlformats.org/package/2006/relationships"><Relationship Id="rId8" Type="http://schemas.openxmlformats.org/officeDocument/2006/relationships/hyperlink" Target="http://www.existenzgruender.de/" TargetMode="External"/><Relationship Id="rId3" Type="http://schemas.openxmlformats.org/officeDocument/2006/relationships/hyperlink" Target="https://akademie.muenchen.ihk.de/unternehmensentwicklung/selbststaendig-machen" TargetMode="External"/><Relationship Id="rId7" Type="http://schemas.openxmlformats.org/officeDocument/2006/relationships/hyperlink" Target="http://www.dguv.de/" TargetMode="External"/><Relationship Id="rId2" Type="http://schemas.openxmlformats.org/officeDocument/2006/relationships/hyperlink" Target="http://www.akademie.de/themen" TargetMode="External"/><Relationship Id="rId1" Type="http://schemas.openxmlformats.org/officeDocument/2006/relationships/slideLayout" Target="../slideLayouts/slideLayout14.xml"/><Relationship Id="rId6" Type="http://schemas.openxmlformats.org/officeDocument/2006/relationships/hyperlink" Target="http://www.notar.de/" TargetMode="External"/><Relationship Id="rId5" Type="http://schemas.openxmlformats.org/officeDocument/2006/relationships/hyperlink" Target="http://www.deutschland-innovativ.de/" TargetMode="External"/><Relationship Id="rId4" Type="http://schemas.openxmlformats.org/officeDocument/2006/relationships/hyperlink" Target="http://www.dein.de/" TargetMode="External"/></Relationships>
</file>

<file path=ppt/slides/_rels/slide265.xml.rels><?xml version="1.0" encoding="UTF-8" standalone="yes"?>
<Relationships xmlns="http://schemas.openxmlformats.org/package/2006/relationships"><Relationship Id="rId3" Type="http://schemas.openxmlformats.org/officeDocument/2006/relationships/hyperlink" Target="http://www.existenzgruender-netzwerk.de/" TargetMode="External"/><Relationship Id="rId7" Type="http://schemas.openxmlformats.org/officeDocument/2006/relationships/hyperlink" Target="https://gruenden-muenchen.de/" TargetMode="External"/><Relationship Id="rId2" Type="http://schemas.openxmlformats.org/officeDocument/2006/relationships/hyperlink" Target="http://www.existenzgruenderinnen.de/" TargetMode="External"/><Relationship Id="rId1" Type="http://schemas.openxmlformats.org/officeDocument/2006/relationships/slideLayout" Target="../slideLayouts/slideLayout14.xml"/><Relationship Id="rId6" Type="http://schemas.openxmlformats.org/officeDocument/2006/relationships/hyperlink" Target="http://www.gruenden-in-muenchen.de/" TargetMode="External"/><Relationship Id="rId5" Type="http://schemas.openxmlformats.org/officeDocument/2006/relationships/hyperlink" Target="http://www.gruenden-im-nebenerwerb.de/" TargetMode="External"/><Relationship Id="rId4" Type="http://schemas.openxmlformats.org/officeDocument/2006/relationships/hyperlink" Target="https://www.servicestelle.net/" TargetMode="External"/></Relationships>
</file>

<file path=ppt/slides/_rels/slide266.xml.rels><?xml version="1.0" encoding="UTF-8" standalone="yes"?>
<Relationships xmlns="http://schemas.openxmlformats.org/package/2006/relationships"><Relationship Id="rId8" Type="http://schemas.openxmlformats.org/officeDocument/2006/relationships/hyperlink" Target="http://www.junge-unternehmer.eu/" TargetMode="External"/><Relationship Id="rId3" Type="http://schemas.openxmlformats.org/officeDocument/2006/relationships/hyperlink" Target="http://www.gruenderstadt.de/" TargetMode="External"/><Relationship Id="rId7" Type="http://schemas.openxmlformats.org/officeDocument/2006/relationships/hyperlink" Target="http://www.iwkoeln.de/" TargetMode="External"/><Relationship Id="rId2" Type="http://schemas.openxmlformats.org/officeDocument/2006/relationships/hyperlink" Target="http://www.gruenderland.bayern/" TargetMode="External"/><Relationship Id="rId1" Type="http://schemas.openxmlformats.org/officeDocument/2006/relationships/slideLayout" Target="../slideLayouts/slideLayout14.xml"/><Relationship Id="rId6" Type="http://schemas.openxmlformats.org/officeDocument/2006/relationships/hyperlink" Target="http://www.innovationszentren.de/" TargetMode="External"/><Relationship Id="rId5" Type="http://schemas.openxmlformats.org/officeDocument/2006/relationships/hyperlink" Target="http://www.guide-muenchen.de/" TargetMode="External"/><Relationship Id="rId4" Type="http://schemas.openxmlformats.org/officeDocument/2006/relationships/hyperlink" Target="http://www.gruendungszuschuss.de/" TargetMode="External"/></Relationships>
</file>

<file path=ppt/slides/_rels/slide267.xml.rels><?xml version="1.0" encoding="UTF-8" standalone="yes"?>
<Relationships xmlns="http://schemas.openxmlformats.org/package/2006/relationships"><Relationship Id="rId8" Type="http://schemas.openxmlformats.org/officeDocument/2006/relationships/hyperlink" Target="http://www.talkfinder.de/" TargetMode="External"/><Relationship Id="rId3" Type="http://schemas.openxmlformats.org/officeDocument/2006/relationships/hyperlink" Target="http://www.munich-startup.de/" TargetMode="External"/><Relationship Id="rId7" Type="http://schemas.openxmlformats.org/officeDocument/2006/relationships/hyperlink" Target="http://www.startupteens.de/" TargetMode="External"/><Relationship Id="rId2" Type="http://schemas.openxmlformats.org/officeDocument/2006/relationships/hyperlink" Target="http://www.minijob-zentrale.de/" TargetMode="External"/><Relationship Id="rId1" Type="http://schemas.openxmlformats.org/officeDocument/2006/relationships/slideLayout" Target="../slideLayouts/slideLayout14.xml"/><Relationship Id="rId6" Type="http://schemas.openxmlformats.org/officeDocument/2006/relationships/hyperlink" Target="http://www.start-messe.de/" TargetMode="External"/><Relationship Id="rId11" Type="http://schemas.openxmlformats.org/officeDocument/2006/relationships/hyperlink" Target="http://www.zukunft-jetzt-gestalten.de/" TargetMode="External"/><Relationship Id="rId5" Type="http://schemas.openxmlformats.org/officeDocument/2006/relationships/hyperlink" Target="http://www.start.bayern/" TargetMode="External"/><Relationship Id="rId10" Type="http://schemas.openxmlformats.org/officeDocument/2006/relationships/hyperlink" Target="http://www.venturid.de/" TargetMode="External"/><Relationship Id="rId4" Type="http://schemas.openxmlformats.org/officeDocument/2006/relationships/hyperlink" Target="http://www.munich-startups.de/" TargetMode="External"/><Relationship Id="rId9" Type="http://schemas.openxmlformats.org/officeDocument/2006/relationships/hyperlink" Target="http://www.vr.de/firmenkunden.html" TargetMode="External"/></Relationships>
</file>

<file path=ppt/slides/_rels/slide268.xml.rels><?xml version="1.0" encoding="UTF-8" standalone="yes"?>
<Relationships xmlns="http://schemas.openxmlformats.org/package/2006/relationships"><Relationship Id="rId8" Type="http://schemas.openxmlformats.org/officeDocument/2006/relationships/hyperlink" Target="http://www.munichnetwork.com/" TargetMode="External"/><Relationship Id="rId3" Type="http://schemas.openxmlformats.org/officeDocument/2006/relationships/hyperlink" Target="https://www.vr-banknordeifel.de/firmenkunden/gruendung-nachfolge/service/branchenbriefe.html" TargetMode="External"/><Relationship Id="rId7" Type="http://schemas.openxmlformats.org/officeDocument/2006/relationships/hyperlink" Target="https://www.ihk-nuernberg.de/de/Geschaeftsbereiche/Standortpolitik-und-Unternehmensfoerderung/gruendung/coaching/" TargetMode="External"/><Relationship Id="rId2" Type="http://schemas.openxmlformats.org/officeDocument/2006/relationships/hyperlink" Target="http://www.dsgv.de/de/fakten-und-positionen/publikationen/branchenreports.html" TargetMode="External"/><Relationship Id="rId1" Type="http://schemas.openxmlformats.org/officeDocument/2006/relationships/slideLayout" Target="../slideLayouts/slideLayout14.xml"/><Relationship Id="rId6" Type="http://schemas.openxmlformats.org/officeDocument/2006/relationships/hyperlink" Target="http://www.business-angels.de/" TargetMode="External"/><Relationship Id="rId5" Type="http://schemas.openxmlformats.org/officeDocument/2006/relationships/hyperlink" Target="http://www.wirtschaftssenioren.net/" TargetMode="External"/><Relationship Id="rId4" Type="http://schemas.openxmlformats.org/officeDocument/2006/relationships/hyperlink" Target="http://www.aktivsenioren.de/" TargetMode="External"/></Relationships>
</file>

<file path=ppt/slides/_rels/slide269.xml.rels><?xml version="1.0" encoding="UTF-8" standalone="yes"?>
<Relationships xmlns="http://schemas.openxmlformats.org/package/2006/relationships"><Relationship Id="rId8" Type="http://schemas.openxmlformats.org/officeDocument/2006/relationships/hyperlink" Target="http://www.bvkap.de/" TargetMode="External"/><Relationship Id="rId3" Type="http://schemas.openxmlformats.org/officeDocument/2006/relationships/hyperlink" Target="http://www.baybg.de/" TargetMode="External"/><Relationship Id="rId7" Type="http://schemas.openxmlformats.org/officeDocument/2006/relationships/hyperlink" Target="http://www.btov.vc/" TargetMode="External"/><Relationship Id="rId2" Type="http://schemas.openxmlformats.org/officeDocument/2006/relationships/hyperlink" Target="http://www.fff-bayern.de/" TargetMode="External"/><Relationship Id="rId1" Type="http://schemas.openxmlformats.org/officeDocument/2006/relationships/slideLayout" Target="../slideLayouts/slideLayout14.xml"/><Relationship Id="rId6" Type="http://schemas.openxmlformats.org/officeDocument/2006/relationships/hyperlink" Target="http://www.bmas.de/DE/Themen/Arbeitsmarkt/Arbeitsfoerderung/Mikrokredit/mikrokredit.html" TargetMode="External"/><Relationship Id="rId5" Type="http://schemas.openxmlformats.org/officeDocument/2006/relationships/hyperlink" Target="http://www.bb-bayern.de/" TargetMode="External"/><Relationship Id="rId4" Type="http://schemas.openxmlformats.org/officeDocument/2006/relationships/hyperlink" Target="http://www.bayernkapital.d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70.xml.rels><?xml version="1.0" encoding="UTF-8" standalone="yes"?>
<Relationships xmlns="http://schemas.openxmlformats.org/package/2006/relationships"><Relationship Id="rId8" Type="http://schemas.openxmlformats.org/officeDocument/2006/relationships/hyperlink" Target="http://www.vdb-info.de/" TargetMode="External"/><Relationship Id="rId3" Type="http://schemas.openxmlformats.org/officeDocument/2006/relationships/hyperlink" Target="http://www.foerderdatenbank.de/" TargetMode="External"/><Relationship Id="rId7" Type="http://schemas.openxmlformats.org/officeDocument/2006/relationships/hyperlink" Target="http://www.subventionen.de/" TargetMode="External"/><Relationship Id="rId2" Type="http://schemas.openxmlformats.org/officeDocument/2006/relationships/hyperlink" Target="http://www.crowdfunding-in-muenchen.de/" TargetMode="External"/><Relationship Id="rId1" Type="http://schemas.openxmlformats.org/officeDocument/2006/relationships/slideLayout" Target="../slideLayouts/slideLayout14.xml"/><Relationship Id="rId6" Type="http://schemas.openxmlformats.org/officeDocument/2006/relationships/hyperlink" Target="http://www.lfa.de/" TargetMode="External"/><Relationship Id="rId5" Type="http://schemas.openxmlformats.org/officeDocument/2006/relationships/hyperlink" Target="http://www.leitstelle.org/" TargetMode="External"/><Relationship Id="rId4" Type="http://schemas.openxmlformats.org/officeDocument/2006/relationships/hyperlink" Target="http://www.kfw.de/" TargetMode="External"/></Relationships>
</file>

<file path=ppt/slides/_rels/slide271.xml.rels><?xml version="1.0" encoding="UTF-8" standalone="yes"?>
<Relationships xmlns="http://schemas.openxmlformats.org/package/2006/relationships"><Relationship Id="rId8" Type="http://schemas.openxmlformats.org/officeDocument/2006/relationships/hyperlink" Target="http://www.onlinehilfe-lebensmittelhygiene.de/" TargetMode="External"/><Relationship Id="rId3" Type="http://schemas.openxmlformats.org/officeDocument/2006/relationships/hyperlink" Target="http://www.franchise-institut.de/" TargetMode="External"/><Relationship Id="rId7" Type="http://schemas.openxmlformats.org/officeDocument/2006/relationships/hyperlink" Target="http://www.franchise-welt.com/" TargetMode="External"/><Relationship Id="rId2" Type="http://schemas.openxmlformats.org/officeDocument/2006/relationships/hyperlink" Target="http://www.die-franchisenehmer.de/" TargetMode="External"/><Relationship Id="rId1" Type="http://schemas.openxmlformats.org/officeDocument/2006/relationships/slideLayout" Target="../slideLayouts/slideLayout14.xml"/><Relationship Id="rId6" Type="http://schemas.openxmlformats.org/officeDocument/2006/relationships/hyperlink" Target="http://www.franchiseverband.com/" TargetMode="External"/><Relationship Id="rId5" Type="http://schemas.openxmlformats.org/officeDocument/2006/relationships/hyperlink" Target="http://www.franchiseportal.de/" TargetMode="External"/><Relationship Id="rId4" Type="http://schemas.openxmlformats.org/officeDocument/2006/relationships/hyperlink" Target="http://www.franchise-net.de/" TargetMode="External"/></Relationships>
</file>

<file path=ppt/slides/_rels/slide272.xml.rels><?xml version="1.0" encoding="UTF-8" standalone="yes"?>
<Relationships xmlns="http://schemas.openxmlformats.org/package/2006/relationships"><Relationship Id="rId8" Type="http://schemas.openxmlformats.org/officeDocument/2006/relationships/hyperlink" Target="http://www.gruenderwettbewerb.de/" TargetMode="External"/><Relationship Id="rId3" Type="http://schemas.openxmlformats.org/officeDocument/2006/relationships/hyperlink" Target="http://www.standort-muenchen.info/" TargetMode="External"/><Relationship Id="rId7" Type="http://schemas.openxmlformats.org/officeDocument/2006/relationships/hyperlink" Target="http://www.dgp-schueler.de/top" TargetMode="External"/><Relationship Id="rId2" Type="http://schemas.openxmlformats.org/officeDocument/2006/relationships/hyperlink" Target="http://www.sisby.de/" TargetMode="External"/><Relationship Id="rId1" Type="http://schemas.openxmlformats.org/officeDocument/2006/relationships/slideLayout" Target="../slideLayouts/slideLayout14.xml"/><Relationship Id="rId6" Type="http://schemas.openxmlformats.org/officeDocument/2006/relationships/hyperlink" Target="http://www.deutscher-gruenderpreis.de/" TargetMode="External"/><Relationship Id="rId5" Type="http://schemas.openxmlformats.org/officeDocument/2006/relationships/hyperlink" Target="http://www.baystartup.de/" TargetMode="External"/><Relationship Id="rId4" Type="http://schemas.openxmlformats.org/officeDocument/2006/relationships/hyperlink" Target="http://www.mtz.de/" TargetMode="External"/><Relationship Id="rId9" Type="http://schemas.openxmlformats.org/officeDocument/2006/relationships/hyperlink" Target="http://www.startup-muenchen.de/" TargetMode="External"/></Relationships>
</file>

<file path=ppt/slides/_rels/slide273.xml.rels><?xml version="1.0" encoding="UTF-8" standalone="yes"?>
<Relationships xmlns="http://schemas.openxmlformats.org/package/2006/relationships"><Relationship Id="rId8" Type="http://schemas.openxmlformats.org/officeDocument/2006/relationships/hyperlink" Target="http://www.ihk-muenchen.de/" TargetMode="External"/><Relationship Id="rId3" Type="http://schemas.openxmlformats.org/officeDocument/2006/relationships/hyperlink" Target="http://www.hoch-sprung.de/" TargetMode="External"/><Relationship Id="rId7" Type="http://schemas.openxmlformats.org/officeDocument/2006/relationships/hyperlink" Target="http://www.ifb-gruendung.de/" TargetMode="External"/><Relationship Id="rId2" Type="http://schemas.openxmlformats.org/officeDocument/2006/relationships/hyperlink" Target="http://www.gr-m.de/" TargetMode="External"/><Relationship Id="rId1" Type="http://schemas.openxmlformats.org/officeDocument/2006/relationships/slideLayout" Target="../slideLayouts/slideLayout14.xml"/><Relationship Id="rId6" Type="http://schemas.openxmlformats.org/officeDocument/2006/relationships/hyperlink" Target="http://www.hwk-muenchen.de/" TargetMode="External"/><Relationship Id="rId5" Type="http://schemas.openxmlformats.org/officeDocument/2006/relationships/hyperlink" Target="http://www.hv-bayern.de/" TargetMode="External"/><Relationship Id="rId4" Type="http://schemas.openxmlformats.org/officeDocument/2006/relationships/hyperlink" Target="https://www.evz.de/de/startseite/" TargetMode="External"/><Relationship Id="rId9" Type="http://schemas.openxmlformats.org/officeDocument/2006/relationships/hyperlink" Target="http://www.verbraucherzentrale-bayern.de/" TargetMode="External"/></Relationships>
</file>

<file path=ppt/slides/_rels/slide274.xml.rels><?xml version="1.0" encoding="UTF-8" standalone="yes"?>
<Relationships xmlns="http://schemas.openxmlformats.org/package/2006/relationships"><Relationship Id="rId8" Type="http://schemas.openxmlformats.org/officeDocument/2006/relationships/hyperlink" Target="http://www.bayern-innovativ.de/" TargetMode="External"/><Relationship Id="rId3" Type="http://schemas.openxmlformats.org/officeDocument/2006/relationships/hyperlink" Target="http://www.formblitz.de/" TargetMode="External"/><Relationship Id="rId7" Type="http://schemas.openxmlformats.org/officeDocument/2006/relationships/hyperlink" Target="https://www.innovation-beratung-foerderung.de/INNO/Navigation/DE/WIPANO/wipano.html" TargetMode="External"/><Relationship Id="rId2" Type="http://schemas.openxmlformats.org/officeDocument/2006/relationships/hyperlink" Target="http://www.bdl.leasingverband.de/" TargetMode="External"/><Relationship Id="rId1" Type="http://schemas.openxmlformats.org/officeDocument/2006/relationships/slideLayout" Target="../slideLayouts/slideLayout14.xml"/><Relationship Id="rId6" Type="http://schemas.openxmlformats.org/officeDocument/2006/relationships/hyperlink" Target="http://www.dpma.de/" TargetMode="External"/><Relationship Id="rId5" Type="http://schemas.openxmlformats.org/officeDocument/2006/relationships/hyperlink" Target="http://www.ihk-muenchen.de/" TargetMode="External"/><Relationship Id="rId4" Type="http://schemas.openxmlformats.org/officeDocument/2006/relationships/hyperlink" Target="https://www.frankfurt-main.ihk.de/recht/mustervertrag/" TargetMode="External"/></Relationships>
</file>

<file path=ppt/slides/_rels/slide275.xml.rels><?xml version="1.0" encoding="UTF-8" standalone="yes"?>
<Relationships xmlns="http://schemas.openxmlformats.org/package/2006/relationships"><Relationship Id="rId8" Type="http://schemas.openxmlformats.org/officeDocument/2006/relationships/hyperlink" Target="http://www.recht.de/" TargetMode="External"/><Relationship Id="rId3" Type="http://schemas.openxmlformats.org/officeDocument/2006/relationships/hyperlink" Target="http://www.denic.de/" TargetMode="External"/><Relationship Id="rId7" Type="http://schemas.openxmlformats.org/officeDocument/2006/relationships/hyperlink" Target="http://www.rak-muenchen.de/" TargetMode="External"/><Relationship Id="rId2" Type="http://schemas.openxmlformats.org/officeDocument/2006/relationships/hyperlink" Target="http://www.e-recht24.de/" TargetMode="External"/><Relationship Id="rId1" Type="http://schemas.openxmlformats.org/officeDocument/2006/relationships/slideLayout" Target="../slideLayouts/slideLayout14.xml"/><Relationship Id="rId6" Type="http://schemas.openxmlformats.org/officeDocument/2006/relationships/hyperlink" Target="https://www.juris.de/jportal/index.jsp" TargetMode="External"/><Relationship Id="rId5" Type="http://schemas.openxmlformats.org/officeDocument/2006/relationships/hyperlink" Target="http://www.gesetze-im-internet.de/" TargetMode="External"/><Relationship Id="rId4" Type="http://schemas.openxmlformats.org/officeDocument/2006/relationships/hyperlink" Target="http://www.foerderland.de/gruendung/rechtsformen/" TargetMode="External"/><Relationship Id="rId9" Type="http://schemas.openxmlformats.org/officeDocument/2006/relationships/hyperlink" Target="http://www.unternehmensregister.de/ureg/" TargetMode="External"/></Relationships>
</file>

<file path=ppt/slides/_rels/slide276.xml.rels><?xml version="1.0" encoding="UTF-8" standalone="yes"?>
<Relationships xmlns="http://schemas.openxmlformats.org/package/2006/relationships"><Relationship Id="rId8" Type="http://schemas.openxmlformats.org/officeDocument/2006/relationships/hyperlink" Target="http://www.vdivde-it.de/" TargetMode="External"/><Relationship Id="rId3" Type="http://schemas.openxmlformats.org/officeDocument/2006/relationships/hyperlink" Target="http://www.rentenberater.de/" TargetMode="External"/><Relationship Id="rId7" Type="http://schemas.openxmlformats.org/officeDocument/2006/relationships/hyperlink" Target="https://www.bmwi.de/Redaktion/DE/Dossier/digital-jetzt.html" TargetMode="External"/><Relationship Id="rId2" Type="http://schemas.openxmlformats.org/officeDocument/2006/relationships/hyperlink" Target="http://www.deutsche-rentenversicherung.de/" TargetMode="External"/><Relationship Id="rId1" Type="http://schemas.openxmlformats.org/officeDocument/2006/relationships/slideLayout" Target="../slideLayouts/slideLayout14.xml"/><Relationship Id="rId6" Type="http://schemas.openxmlformats.org/officeDocument/2006/relationships/hyperlink" Target="http://www.digitalbonus.bayern/" TargetMode="External"/><Relationship Id="rId5" Type="http://schemas.openxmlformats.org/officeDocument/2006/relationships/hyperlink" Target="http://www.bmwi-go-digital.de/" TargetMode="External"/><Relationship Id="rId4" Type="http://schemas.openxmlformats.org/officeDocument/2006/relationships/hyperlink" Target="http://www.versicherungsamt-muenchen.de/" TargetMode="External"/></Relationships>
</file>

<file path=ppt/slides/_rels/slide277.xml.rels><?xml version="1.0" encoding="UTF-8" standalone="yes"?>
<Relationships xmlns="http://schemas.openxmlformats.org/package/2006/relationships"><Relationship Id="rId8" Type="http://schemas.openxmlformats.org/officeDocument/2006/relationships/hyperlink" Target="http://www.statistik.bayern.de/" TargetMode="External"/><Relationship Id="rId3" Type="http://schemas.openxmlformats.org/officeDocument/2006/relationships/hyperlink" Target="https://www.ifo.de/" TargetMode="External"/><Relationship Id="rId7" Type="http://schemas.openxmlformats.org/officeDocument/2006/relationships/hyperlink" Target="http://www.muenchen.de/rathaus/Stadtinfos/Statistik.html" TargetMode="External"/><Relationship Id="rId2" Type="http://schemas.openxmlformats.org/officeDocument/2006/relationships/hyperlink" Target="http://www.bte.de/" TargetMode="External"/><Relationship Id="rId1" Type="http://schemas.openxmlformats.org/officeDocument/2006/relationships/slideLayout" Target="../slideLayouts/slideLayout14.xml"/><Relationship Id="rId6" Type="http://schemas.openxmlformats.org/officeDocument/2006/relationships/hyperlink" Target="http://www.ifhkoeln.de/" TargetMode="External"/><Relationship Id="rId5" Type="http://schemas.openxmlformats.org/officeDocument/2006/relationships/hyperlink" Target="http://www.gfk.com/" TargetMode="External"/><Relationship Id="rId4" Type="http://schemas.openxmlformats.org/officeDocument/2006/relationships/hyperlink" Target="http://www.destatis.de/" TargetMode="External"/></Relationships>
</file>

<file path=ppt/slides/_rels/slide278.xml.rels><?xml version="1.0" encoding="UTF-8" standalone="yes"?>
<Relationships xmlns="http://schemas.openxmlformats.org/package/2006/relationships"><Relationship Id="rId8" Type="http://schemas.openxmlformats.org/officeDocument/2006/relationships/hyperlink" Target="http://www.gdv.de/" TargetMode="External"/><Relationship Id="rId3" Type="http://schemas.openxmlformats.org/officeDocument/2006/relationships/hyperlink" Target="https://www.gategarching.com/" TargetMode="External"/><Relationship Id="rId7" Type="http://schemas.openxmlformats.org/officeDocument/2006/relationships/hyperlink" Target="http://www.dieversicherer.de/versicherer" TargetMode="External"/><Relationship Id="rId2" Type="http://schemas.openxmlformats.org/officeDocument/2006/relationships/hyperlink" Target="http://www.biotechnologie.de/" TargetMode="External"/><Relationship Id="rId1" Type="http://schemas.openxmlformats.org/officeDocument/2006/relationships/slideLayout" Target="../slideLayouts/slideLayout14.xml"/><Relationship Id="rId6" Type="http://schemas.openxmlformats.org/officeDocument/2006/relationships/hyperlink" Target="http://www.werk1.com/" TargetMode="External"/><Relationship Id="rId5" Type="http://schemas.openxmlformats.org/officeDocument/2006/relationships/hyperlink" Target="http://www.mtz.de/" TargetMode="External"/><Relationship Id="rId4" Type="http://schemas.openxmlformats.org/officeDocument/2006/relationships/hyperlink" Target="http://www.izb-online.de/" TargetMode="External"/><Relationship Id="rId9" Type="http://schemas.openxmlformats.org/officeDocument/2006/relationships/hyperlink" Target="http://www.steuerberaterkammer-muenchen.de/" TargetMode="External"/></Relationships>
</file>

<file path=ppt/slides/_rels/slide279.xml.rels><?xml version="1.0" encoding="UTF-8" standalone="yes"?>
<Relationships xmlns="http://schemas.openxmlformats.org/package/2006/relationships"><Relationship Id="rId8" Type="http://schemas.openxmlformats.org/officeDocument/2006/relationships/hyperlink" Target="https://www.harald-hof.de/" TargetMode="External"/><Relationship Id="rId3" Type="http://schemas.openxmlformats.org/officeDocument/2006/relationships/hyperlink" Target="http://www.nexxt-change.org/" TargetMode="External"/><Relationship Id="rId7" Type="http://schemas.openxmlformats.org/officeDocument/2006/relationships/hyperlink" Target="http://www.bmwi.de/" TargetMode="External"/><Relationship Id="rId2" Type="http://schemas.openxmlformats.org/officeDocument/2006/relationships/hyperlink" Target="https://www.existenzgruender.de/DE/Gruendung-vorbereiten/Entscheidung/Gruendungsarten/Unternehmen-erwerben/inhalt.html" TargetMode="External"/><Relationship Id="rId1" Type="http://schemas.openxmlformats.org/officeDocument/2006/relationships/slideLayout" Target="../slideLayouts/slideLayout14.xml"/><Relationship Id="rId6" Type="http://schemas.openxmlformats.org/officeDocument/2006/relationships/hyperlink" Target="http://www.verbaende.de/" TargetMode="External"/><Relationship Id="rId5" Type="http://schemas.openxmlformats.org/officeDocument/2006/relationships/hyperlink" Target="http://www.verbaende.com/" TargetMode="External"/><Relationship Id="rId4" Type="http://schemas.openxmlformats.org/officeDocument/2006/relationships/hyperlink" Target="https://www.bayernlb.de/internet/de/blb/resp/kunden_1/sparkassen_2/firmenkundengeschaeft_2/produkte_und_services_4/s_unternehmensplattform_3/sup.jsp" TargetMode="External"/><Relationship Id="rId9" Type="http://schemas.openxmlformats.org/officeDocument/2006/relationships/hyperlink" Target="http://www.gruenden-im-nebenerwerb.d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fw.de/" TargetMode="External"/><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280.xml.rels><?xml version="1.0" encoding="UTF-8" standalone="yes"?>
<Relationships xmlns="http://schemas.openxmlformats.org/package/2006/relationships"><Relationship Id="rId2" Type="http://schemas.openxmlformats.org/officeDocument/2006/relationships/hyperlink" Target="https://www.zusatzbeitrag.net/" TargetMode="External"/><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2" Type="http://schemas.openxmlformats.org/officeDocument/2006/relationships/hyperlink" Target="https://blog.minijob-zentrale.de/aenderungen-2022/#abgaben" TargetMode="External"/><Relationship Id="rId1" Type="http://schemas.openxmlformats.org/officeDocument/2006/relationships/slideLayout" Target="../slideLayouts/slideLayout1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5.xml.rels><?xml version="1.0" encoding="UTF-8" standalone="yes"?>
<Relationships xmlns="http://schemas.openxmlformats.org/package/2006/relationships"><Relationship Id="rId8" Type="http://schemas.openxmlformats.org/officeDocument/2006/relationships/hyperlink" Target="http://www.ihk-nuernberg.de/" TargetMode="External"/><Relationship Id="rId3" Type="http://schemas.openxmlformats.org/officeDocument/2006/relationships/hyperlink" Target="https://pixabay.com/de/benennen-stochern-finger-zeigen-427537/" TargetMode="External"/><Relationship Id="rId7" Type="http://schemas.openxmlformats.org/officeDocument/2006/relationships/hyperlink" Target="https://pixabay.com/de/euro-scheine-geld-finanzen-870757/" TargetMode="External"/><Relationship Id="rId12" Type="http://schemas.openxmlformats.org/officeDocument/2006/relationships/hyperlink" Target="http://file1.npage.de/007979/85/bilder/ampel-gruen.jpg" TargetMode="External"/><Relationship Id="rId2" Type="http://schemas.openxmlformats.org/officeDocument/2006/relationships/hyperlink" Target="https://pixabay.com/de/gaststube-speisezimmer-restaurant-182930/" TargetMode="External"/><Relationship Id="rId1" Type="http://schemas.openxmlformats.org/officeDocument/2006/relationships/slideLayout" Target="../slideLayouts/slideLayout14.xml"/><Relationship Id="rId6" Type="http://schemas.openxmlformats.org/officeDocument/2006/relationships/hyperlink" Target="https://pixabay.com/de/brille-lesen-lernen-buch-text-272399/" TargetMode="External"/><Relationship Id="rId11" Type="http://schemas.openxmlformats.org/officeDocument/2006/relationships/hyperlink" Target="http://verkehrszeichen.kfz-auskunft.de/verkehrszeichen_gefahrzeichen.html" TargetMode="External"/><Relationship Id="rId5" Type="http://schemas.openxmlformats.org/officeDocument/2006/relationships/hyperlink" Target="https://pixabay.com/de/ma%CC%88nner-angestellte-anzug-arbeit-1979261/" TargetMode="External"/><Relationship Id="rId10" Type="http://schemas.openxmlformats.org/officeDocument/2006/relationships/hyperlink" Target="http://www.muenchen.ihk.de/mike/ihk_geschaeftsfelder/starthilfe/Unternehmensgruendung/Basisinformationen-zur-Gruendung/Gruendungsbroschuere.html" TargetMode="External"/><Relationship Id="rId4" Type="http://schemas.openxmlformats.org/officeDocument/2006/relationships/hyperlink" Target="http://www.bmwi.de/BMWi/Navigation/Service/publikationen,did=34874.html" TargetMode="External"/><Relationship Id="rId9" Type="http://schemas.openxmlformats.org/officeDocument/2006/relationships/hyperlink" Target="https://pixabay.com/de/daumen-hand-mensch-geste-100639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fw.de/" TargetMode="External"/><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fw.de/" TargetMode="External"/><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18.emf"/></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wmf"/><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diagramData" Target="../diagrams/data20.xml"/><Relationship Id="rId2" Type="http://schemas.openxmlformats.org/officeDocument/2006/relationships/diagramData" Target="../diagrams/data18.xml"/><Relationship Id="rId16" Type="http://schemas.microsoft.com/office/2007/relationships/diagramDrawing" Target="../diagrams/drawing20.xml"/><Relationship Id="rId1" Type="http://schemas.openxmlformats.org/officeDocument/2006/relationships/slideLayout" Target="../slideLayouts/slideLayout1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diagramData" Target="../diagrams/data23.xml"/><Relationship Id="rId2" Type="http://schemas.openxmlformats.org/officeDocument/2006/relationships/diagramData" Target="../diagrams/data21.xml"/><Relationship Id="rId16" Type="http://schemas.microsoft.com/office/2007/relationships/diagramDrawing" Target="../diagrams/drawing23.xml"/><Relationship Id="rId1" Type="http://schemas.openxmlformats.org/officeDocument/2006/relationships/slideLayout" Target="../slideLayouts/slideLayout14.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diagramData" Target="../diagrams/data26.xml"/><Relationship Id="rId2" Type="http://schemas.openxmlformats.org/officeDocument/2006/relationships/diagramData" Target="../diagrams/data24.xml"/><Relationship Id="rId16" Type="http://schemas.microsoft.com/office/2007/relationships/diagramDrawing" Target="../diagrams/drawing26.xml"/><Relationship Id="rId1" Type="http://schemas.openxmlformats.org/officeDocument/2006/relationships/slideLayout" Target="../slideLayouts/slideLayout14.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5" Type="http://schemas.openxmlformats.org/officeDocument/2006/relationships/diagramColors" Target="../diagrams/colors26.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6.wmf"/><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6.wmf"/><Relationship Id="rId1" Type="http://schemas.openxmlformats.org/officeDocument/2006/relationships/slideLayout" Target="../slideLayouts/slideLayout14.xml"/><Relationship Id="rId4" Type="http://schemas.openxmlformats.org/officeDocument/2006/relationships/image" Target="../media/image28.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6.wmf"/><Relationship Id="rId1" Type="http://schemas.openxmlformats.org/officeDocument/2006/relationships/slideLayout" Target="../slideLayouts/slideLayout14.xml"/><Relationship Id="rId4" Type="http://schemas.openxmlformats.org/officeDocument/2006/relationships/image" Target="../media/image29.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6.wmf"/><Relationship Id="rId1" Type="http://schemas.openxmlformats.org/officeDocument/2006/relationships/slideLayout" Target="../slideLayouts/slideLayout14.xml"/><Relationship Id="rId4" Type="http://schemas.openxmlformats.org/officeDocument/2006/relationships/image" Target="../media/image30.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6.wmf"/><Relationship Id="rId1" Type="http://schemas.openxmlformats.org/officeDocument/2006/relationships/slideLayout" Target="../slideLayouts/slideLayout14.xml"/><Relationship Id="rId4" Type="http://schemas.openxmlformats.org/officeDocument/2006/relationships/image" Target="../media/image31.emf"/></Relationships>
</file>

<file path=ppt/slides/_rels/slide9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01189" y="1535898"/>
            <a:ext cx="5643451" cy="4000729"/>
          </a:xfrm>
        </p:spPr>
      </p:pic>
      <p:sp>
        <p:nvSpPr>
          <p:cNvPr id="3" name="Titel 2"/>
          <p:cNvSpPr>
            <a:spLocks noGrp="1"/>
          </p:cNvSpPr>
          <p:nvPr>
            <p:ph type="title"/>
          </p:nvPr>
        </p:nvSpPr>
        <p:spPr>
          <a:xfrm>
            <a:off x="3882756" y="1906024"/>
            <a:ext cx="8508999" cy="377796"/>
          </a:xfrm>
        </p:spPr>
        <p:txBody>
          <a:bodyPr/>
          <a:lstStyle/>
          <a:p>
            <a:r>
              <a:rPr lang="de-DE" sz="2400" b="1" dirty="0">
                <a:solidFill>
                  <a:schemeClr val="accent5"/>
                </a:solidFill>
              </a:rPr>
              <a:t>TUM Sport and Health for Life</a:t>
            </a:r>
          </a:p>
        </p:txBody>
      </p:sp>
      <p:sp>
        <p:nvSpPr>
          <p:cNvPr id="7" name="Textfeld 6"/>
          <p:cNvSpPr txBox="1"/>
          <p:nvPr/>
        </p:nvSpPr>
        <p:spPr>
          <a:xfrm>
            <a:off x="277402" y="5532247"/>
            <a:ext cx="6937314" cy="1263038"/>
          </a:xfrm>
          <a:prstGeom prst="rect">
            <a:avLst/>
          </a:prstGeom>
          <a:noFill/>
        </p:spPr>
        <p:txBody>
          <a:bodyPr wrap="square" lIns="0" tIns="0" rIns="0" bIns="0" rtlCol="0">
            <a:spAutoFit/>
          </a:bodyPr>
          <a:lstStyle/>
          <a:p>
            <a:pPr>
              <a:lnSpc>
                <a:spcPct val="114000"/>
              </a:lnSpc>
            </a:pPr>
            <a:r>
              <a:rPr lang="de-DE" sz="2400" b="1" dirty="0">
                <a:solidFill>
                  <a:schemeClr val="accent1"/>
                </a:solidFill>
                <a:latin typeface="+mn-lt"/>
              </a:rPr>
              <a:t>Existenzgründung, Marketing und Recht</a:t>
            </a:r>
          </a:p>
          <a:p>
            <a:pPr>
              <a:lnSpc>
                <a:spcPct val="114000"/>
              </a:lnSpc>
            </a:pPr>
            <a:r>
              <a:rPr lang="de-DE" sz="2400" dirty="0">
                <a:solidFill>
                  <a:schemeClr val="accent1"/>
                </a:solidFill>
                <a:latin typeface="+mn-lt"/>
              </a:rPr>
              <a:t>09.12.2022</a:t>
            </a:r>
          </a:p>
          <a:p>
            <a:pPr>
              <a:lnSpc>
                <a:spcPct val="114000"/>
              </a:lnSpc>
            </a:pPr>
            <a:r>
              <a:rPr lang="de-DE" sz="2400" dirty="0">
                <a:solidFill>
                  <a:schemeClr val="accent1"/>
                </a:solidFill>
                <a:latin typeface="+mn-lt"/>
              </a:rPr>
              <a:t>Harald Hof</a:t>
            </a:r>
          </a:p>
        </p:txBody>
      </p:sp>
    </p:spTree>
    <p:extLst>
      <p:ext uri="{BB962C8B-B14F-4D97-AF65-F5344CB8AC3E}">
        <p14:creationId xmlns:p14="http://schemas.microsoft.com/office/powerpoint/2010/main" val="239156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Opferbereitschaft</a:t>
            </a:r>
          </a:p>
        </p:txBody>
      </p:sp>
      <p:graphicFrame>
        <p:nvGraphicFramePr>
          <p:cNvPr id="8" name="Diagramm 7">
            <a:extLst>
              <a:ext uri="{FF2B5EF4-FFF2-40B4-BE49-F238E27FC236}">
                <a16:creationId xmlns:a16="http://schemas.microsoft.com/office/drawing/2014/main" id="{8E349676-23D3-45C2-A33B-DCFF12B445F7}"/>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Box 2">
            <a:extLst>
              <a:ext uri="{FF2B5EF4-FFF2-40B4-BE49-F238E27FC236}">
                <a16:creationId xmlns:a16="http://schemas.microsoft.com/office/drawing/2014/main" id="{52BE4494-08F7-4FAD-A4A2-6BA6B009AA70}"/>
              </a:ext>
            </a:extLst>
          </p:cNvPr>
          <p:cNvSpPr txBox="1">
            <a:spLocks noChangeArrowheads="1"/>
          </p:cNvSpPr>
          <p:nvPr/>
        </p:nvSpPr>
        <p:spPr bwMode="auto">
          <a:xfrm>
            <a:off x="463550" y="1851025"/>
            <a:ext cx="82169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Sind Sie bereit, zumindest in den ersten Jahren 60 und mehr Stunden pro Woche zu arbeiten?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in jedem Fall			2 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Mit gewissen Einschränkungen	1 Punkt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Nein, in keinem Fall		0 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p:txBody>
      </p:sp>
      <p:sp>
        <p:nvSpPr>
          <p:cNvPr id="5" name="Foliennummernplatzhalter 4">
            <a:extLst>
              <a:ext uri="{FF2B5EF4-FFF2-40B4-BE49-F238E27FC236}">
                <a16:creationId xmlns:a16="http://schemas.microsoft.com/office/drawing/2014/main" id="{D5C836B5-A1CB-4F0A-BC8A-1115A268A15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a:t>
            </a:r>
          </a:p>
        </p:txBody>
      </p:sp>
    </p:spTree>
    <p:extLst>
      <p:ext uri="{BB962C8B-B14F-4D97-AF65-F5344CB8AC3E}">
        <p14:creationId xmlns:p14="http://schemas.microsoft.com/office/powerpoint/2010/main" val="216843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Steuern für den Unternehmer</a:t>
            </a:r>
          </a:p>
        </p:txBody>
      </p:sp>
      <p:sp>
        <p:nvSpPr>
          <p:cNvPr id="7" name="Rechteck 6">
            <a:extLst>
              <a:ext uri="{FF2B5EF4-FFF2-40B4-BE49-F238E27FC236}">
                <a16:creationId xmlns:a16="http://schemas.microsoft.com/office/drawing/2014/main" id="{A1DD2587-019E-494E-B371-4D99AE73060D}"/>
              </a:ext>
            </a:extLst>
          </p:cNvPr>
          <p:cNvSpPr/>
          <p:nvPr/>
        </p:nvSpPr>
        <p:spPr>
          <a:xfrm>
            <a:off x="438826" y="1884139"/>
            <a:ext cx="8235949" cy="28623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Umsatzsteuer</a:t>
            </a:r>
            <a:b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br>
            <a:b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br>
            <a:endParaRPr kumimoji="0" lang="de-DE" altLang="de-DE" sz="1800" b="0" i="0" u="none" strike="noStrike" kern="1200" cap="none" spc="0" normalizeH="0" baseline="0" noProof="0" dirty="0">
              <a:ln>
                <a:noFill/>
              </a:ln>
              <a:solidFill>
                <a:srgbClr val="92D050"/>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Einkommen- und Körperschaftssteuer</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(Personengesellschaft / Kapitalgesellschaft)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Gewerbesteuer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(Unterschiede bei Personengesellschaft, Kapitalgesellschaft)</a:t>
            </a:r>
          </a:p>
        </p:txBody>
      </p:sp>
      <p:sp>
        <p:nvSpPr>
          <p:cNvPr id="4" name="Foliennummernplatzhalter 4">
            <a:extLst>
              <a:ext uri="{FF2B5EF4-FFF2-40B4-BE49-F238E27FC236}">
                <a16:creationId xmlns:a16="http://schemas.microsoft.com/office/drawing/2014/main" id="{E9686F2A-492E-4FA8-BFEA-FBFE762CDFB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54</a:t>
            </a:r>
          </a:p>
        </p:txBody>
      </p:sp>
    </p:spTree>
    <p:extLst>
      <p:ext uri="{BB962C8B-B14F-4D97-AF65-F5344CB8AC3E}">
        <p14:creationId xmlns:p14="http://schemas.microsoft.com/office/powerpoint/2010/main" val="411434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Umsatzsteuer - Kleinunternehmer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ext Box 3">
            <a:extLst>
              <a:ext uri="{FF2B5EF4-FFF2-40B4-BE49-F238E27FC236}">
                <a16:creationId xmlns:a16="http://schemas.microsoft.com/office/drawing/2014/main" id="{A3368F5F-16CF-446E-885F-27691CBEE51E}"/>
              </a:ext>
            </a:extLst>
          </p:cNvPr>
          <p:cNvSpPr txBox="1">
            <a:spLocks noChangeArrowheads="1"/>
          </p:cNvSpPr>
          <p:nvPr/>
        </p:nvSpPr>
        <p:spPr bwMode="auto">
          <a:xfrm>
            <a:off x="444500" y="1886191"/>
            <a:ext cx="823595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Ein Kleinunternehmer, dessen Umsatz im 1. Jahr der Gründung unter 22.000 € bzw. im 2. Jahr unter 50.000 € liegt muss nicht zwingend Umsatzsteuer ausweisen.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Dies hat aber zur Folge, dass keine Vorsteuer geltend gemacht werden kann.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Sollte dennoch eine Rechnung mit Mehrwertsteuer erstellt worden sein, greift die Kleinunternehmerregelung nicht mehr.</a:t>
            </a:r>
          </a:p>
        </p:txBody>
      </p:sp>
      <p:sp>
        <p:nvSpPr>
          <p:cNvPr id="5" name="Foliennummernplatzhalter 4">
            <a:extLst>
              <a:ext uri="{FF2B5EF4-FFF2-40B4-BE49-F238E27FC236}">
                <a16:creationId xmlns:a16="http://schemas.microsoft.com/office/drawing/2014/main" id="{9CB4EC76-8363-418D-88A7-3D94AE09C88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55</a:t>
            </a:r>
          </a:p>
        </p:txBody>
      </p:sp>
    </p:spTree>
    <p:extLst>
      <p:ext uri="{BB962C8B-B14F-4D97-AF65-F5344CB8AC3E}">
        <p14:creationId xmlns:p14="http://schemas.microsoft.com/office/powerpoint/2010/main" val="372673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Umsatzsteuer – Fall 1</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7" name="Text Box 4">
            <a:extLst>
              <a:ext uri="{FF2B5EF4-FFF2-40B4-BE49-F238E27FC236}">
                <a16:creationId xmlns:a16="http://schemas.microsoft.com/office/drawing/2014/main" id="{254CFD0A-677A-49F0-919C-1F4A17AE2BFB}"/>
              </a:ext>
            </a:extLst>
          </p:cNvPr>
          <p:cNvSpPr txBox="1">
            <a:spLocks noChangeArrowheads="1"/>
          </p:cNvSpPr>
          <p:nvPr/>
        </p:nvSpPr>
        <p:spPr bwMode="auto">
          <a:xfrm>
            <a:off x="381000" y="2133600"/>
            <a:ext cx="822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Die Firma Meier kauft ein Produkt zum Preis von 100,00 € Netto ein und verkauft dieses für 200,00 € Netto an die Firma Huber weiter:</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8" name="Text Box 6">
            <a:extLst>
              <a:ext uri="{FF2B5EF4-FFF2-40B4-BE49-F238E27FC236}">
                <a16:creationId xmlns:a16="http://schemas.microsoft.com/office/drawing/2014/main" id="{B6004453-E128-4A3C-8A07-772A2A6FCCFC}"/>
              </a:ext>
            </a:extLst>
          </p:cNvPr>
          <p:cNvSpPr txBox="1">
            <a:spLocks noChangeArrowheads="1"/>
          </p:cNvSpPr>
          <p:nvPr/>
        </p:nvSpPr>
        <p:spPr bwMode="auto">
          <a:xfrm>
            <a:off x="3810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Einkaufsrechnung: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100,00 €	 Netto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+19,00 € Vst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119,00 € Brutto</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9" name="Text Box 8">
            <a:extLst>
              <a:ext uri="{FF2B5EF4-FFF2-40B4-BE49-F238E27FC236}">
                <a16:creationId xmlns:a16="http://schemas.microsoft.com/office/drawing/2014/main" id="{E03CED60-29D3-4194-9D4A-61519C69ED54}"/>
              </a:ext>
            </a:extLst>
          </p:cNvPr>
          <p:cNvSpPr txBox="1">
            <a:spLocks noChangeArrowheads="1"/>
          </p:cNvSpPr>
          <p:nvPr/>
        </p:nvSpPr>
        <p:spPr bwMode="auto">
          <a:xfrm>
            <a:off x="31242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Differenz:</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+19,00 € Ust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0" name="Text Box 7">
            <a:extLst>
              <a:ext uri="{FF2B5EF4-FFF2-40B4-BE49-F238E27FC236}">
                <a16:creationId xmlns:a16="http://schemas.microsoft.com/office/drawing/2014/main" id="{6145BC21-1A8E-4212-B40E-BA67F8FE030A}"/>
              </a:ext>
            </a:extLst>
          </p:cNvPr>
          <p:cNvSpPr txBox="1">
            <a:spLocks noChangeArrowheads="1"/>
          </p:cNvSpPr>
          <p:nvPr/>
        </p:nvSpPr>
        <p:spPr bwMode="auto">
          <a:xfrm>
            <a:off x="55626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Verkaufsrechnung: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200,00 €	 Netto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+38,00 € Mwst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238,00 € Brutto</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1" name="Text Box 5">
            <a:extLst>
              <a:ext uri="{FF2B5EF4-FFF2-40B4-BE49-F238E27FC236}">
                <a16:creationId xmlns:a16="http://schemas.microsoft.com/office/drawing/2014/main" id="{969DC34D-F638-4414-954C-9843736C7BA0}"/>
              </a:ext>
            </a:extLst>
          </p:cNvPr>
          <p:cNvSpPr txBox="1">
            <a:spLocks noChangeArrowheads="1"/>
          </p:cNvSpPr>
          <p:nvPr/>
        </p:nvSpPr>
        <p:spPr bwMode="auto">
          <a:xfrm>
            <a:off x="457200" y="4800600"/>
            <a:ext cx="8458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In diesem Fall führt die Firma Meier die Umsatzsteuer (Zahllast) in Höhe von 19,00 € ans Finanzamt ab.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2" name="Foliennummernplatzhalter 4">
            <a:extLst>
              <a:ext uri="{FF2B5EF4-FFF2-40B4-BE49-F238E27FC236}">
                <a16:creationId xmlns:a16="http://schemas.microsoft.com/office/drawing/2014/main" id="{29053AFA-E6B7-4E50-AD58-C5F40EE2FEB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56</a:t>
            </a:r>
          </a:p>
        </p:txBody>
      </p:sp>
    </p:spTree>
    <p:extLst>
      <p:ext uri="{BB962C8B-B14F-4D97-AF65-F5344CB8AC3E}">
        <p14:creationId xmlns:p14="http://schemas.microsoft.com/office/powerpoint/2010/main" val="130972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Umsatzsteuer – Fall 2</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7" name="Text Box 4">
            <a:extLst>
              <a:ext uri="{FF2B5EF4-FFF2-40B4-BE49-F238E27FC236}">
                <a16:creationId xmlns:a16="http://schemas.microsoft.com/office/drawing/2014/main" id="{254CFD0A-677A-49F0-919C-1F4A17AE2BFB}"/>
              </a:ext>
            </a:extLst>
          </p:cNvPr>
          <p:cNvSpPr txBox="1">
            <a:spLocks noChangeArrowheads="1"/>
          </p:cNvSpPr>
          <p:nvPr/>
        </p:nvSpPr>
        <p:spPr bwMode="auto">
          <a:xfrm>
            <a:off x="381000" y="2133600"/>
            <a:ext cx="822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Die Firma Meier kauft ein Produkt zum Preis von 200,00 € Netto ein und verkauft dieses für 100,00 € Netto an die Firma Huber weiter:</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8" name="Text Box 6">
            <a:extLst>
              <a:ext uri="{FF2B5EF4-FFF2-40B4-BE49-F238E27FC236}">
                <a16:creationId xmlns:a16="http://schemas.microsoft.com/office/drawing/2014/main" id="{B6004453-E128-4A3C-8A07-772A2A6FCCFC}"/>
              </a:ext>
            </a:extLst>
          </p:cNvPr>
          <p:cNvSpPr txBox="1">
            <a:spLocks noChangeArrowheads="1"/>
          </p:cNvSpPr>
          <p:nvPr/>
        </p:nvSpPr>
        <p:spPr bwMode="auto">
          <a:xfrm>
            <a:off x="3810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Einkaufsrechnung: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200,00 €	 Netto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+38,00 € Vst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238,00 € Brutto</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9" name="Text Box 8">
            <a:extLst>
              <a:ext uri="{FF2B5EF4-FFF2-40B4-BE49-F238E27FC236}">
                <a16:creationId xmlns:a16="http://schemas.microsoft.com/office/drawing/2014/main" id="{E03CED60-29D3-4194-9D4A-61519C69ED54}"/>
              </a:ext>
            </a:extLst>
          </p:cNvPr>
          <p:cNvSpPr txBox="1">
            <a:spLocks noChangeArrowheads="1"/>
          </p:cNvSpPr>
          <p:nvPr/>
        </p:nvSpPr>
        <p:spPr bwMode="auto">
          <a:xfrm>
            <a:off x="31242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Differenz:</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-19,00 € Ust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0" name="Text Box 7">
            <a:extLst>
              <a:ext uri="{FF2B5EF4-FFF2-40B4-BE49-F238E27FC236}">
                <a16:creationId xmlns:a16="http://schemas.microsoft.com/office/drawing/2014/main" id="{6145BC21-1A8E-4212-B40E-BA67F8FE030A}"/>
              </a:ext>
            </a:extLst>
          </p:cNvPr>
          <p:cNvSpPr txBox="1">
            <a:spLocks noChangeArrowheads="1"/>
          </p:cNvSpPr>
          <p:nvPr/>
        </p:nvSpPr>
        <p:spPr bwMode="auto">
          <a:xfrm>
            <a:off x="55626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Verkaufsrechnung: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100,00 €	 Netto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+19,00 € Mwst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119,00 € Brutto</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2" name="Text Box 8">
            <a:extLst>
              <a:ext uri="{FF2B5EF4-FFF2-40B4-BE49-F238E27FC236}">
                <a16:creationId xmlns:a16="http://schemas.microsoft.com/office/drawing/2014/main" id="{A59AD2B4-DC58-4B63-A509-60191E1197A1}"/>
              </a:ext>
            </a:extLst>
          </p:cNvPr>
          <p:cNvSpPr txBox="1">
            <a:spLocks noChangeArrowheads="1"/>
          </p:cNvSpPr>
          <p:nvPr/>
        </p:nvSpPr>
        <p:spPr bwMode="auto">
          <a:xfrm>
            <a:off x="457200" y="4800600"/>
            <a:ext cx="8458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In diesem Fall erhält die Firma Meier die Umsatzsteuerdifferenz (Zahllast) in Höhe von 19,00 € vom Finanzamt.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1" name="Foliennummernplatzhalter 4">
            <a:extLst>
              <a:ext uri="{FF2B5EF4-FFF2-40B4-BE49-F238E27FC236}">
                <a16:creationId xmlns:a16="http://schemas.microsoft.com/office/drawing/2014/main" id="{0B9A600E-DA22-4BEE-8E1F-6F647B3CFE4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57</a:t>
            </a:r>
          </a:p>
        </p:txBody>
      </p:sp>
    </p:spTree>
    <p:extLst>
      <p:ext uri="{BB962C8B-B14F-4D97-AF65-F5344CB8AC3E}">
        <p14:creationId xmlns:p14="http://schemas.microsoft.com/office/powerpoint/2010/main" val="2489874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2"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Gewerbesteuer - Einzelunternehmen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11" name="Text Box 3">
            <a:extLst>
              <a:ext uri="{FF2B5EF4-FFF2-40B4-BE49-F238E27FC236}">
                <a16:creationId xmlns:a16="http://schemas.microsoft.com/office/drawing/2014/main" id="{DE058B14-0D37-4015-A6F6-8649C6F58914}"/>
              </a:ext>
            </a:extLst>
          </p:cNvPr>
          <p:cNvSpPr txBox="1">
            <a:spLocks noChangeArrowheads="1"/>
          </p:cNvSpPr>
          <p:nvPr/>
        </p:nvSpPr>
        <p:spPr bwMode="auto">
          <a:xfrm>
            <a:off x="444500" y="1884139"/>
            <a:ext cx="823595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Bei  einem Gewinn / Gewerbeertrag von 100.000,00 € fällt in München mit einem Gewerbesteuerhebesatz von 490 % an: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100.000,00 €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- 24.500,00 €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Freibetrag	        </a:t>
            </a: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Messbetrag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75.500,00 € (daraus 3,5 %) =  </a:t>
            </a: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2.642,50</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2.642,50 x 490 %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a:t>
            </a:r>
            <a:r>
              <a:rPr kumimoji="0" lang="de-DE" altLang="de-DE" sz="1800" b="0" i="0" u="sng" strike="noStrike" kern="1200" cap="none" spc="0" normalizeH="0" baseline="0" noProof="0" dirty="0">
                <a:ln>
                  <a:noFill/>
                </a:ln>
                <a:solidFill>
                  <a:prstClr val="black"/>
                </a:solidFill>
                <a:effectLst/>
                <a:uLnTx/>
                <a:uFillTx/>
                <a:latin typeface="Arial" pitchFamily="34" charset="0"/>
                <a:cs typeface="Times New Roman" pitchFamily="18" charset="0"/>
              </a:rPr>
              <a:t>12.948,25 €</a:t>
            </a:r>
            <a:endParaRPr kumimoji="0" lang="de-DE" altLang="de-DE" sz="18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Foliennummernplatzhalter 4">
            <a:extLst>
              <a:ext uri="{FF2B5EF4-FFF2-40B4-BE49-F238E27FC236}">
                <a16:creationId xmlns:a16="http://schemas.microsoft.com/office/drawing/2014/main" id="{56386A67-51C9-4D82-B199-D0D09828AF2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58</a:t>
            </a:r>
          </a:p>
        </p:txBody>
      </p:sp>
    </p:spTree>
    <p:extLst>
      <p:ext uri="{BB962C8B-B14F-4D97-AF65-F5344CB8AC3E}">
        <p14:creationId xmlns:p14="http://schemas.microsoft.com/office/powerpoint/2010/main" val="190842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75"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1">
                                            <p:txEl>
                                              <p:pRg st="5" end="5"/>
                                            </p:txEl>
                                          </p:spTgt>
                                        </p:tgtEl>
                                        <p:attrNameLst>
                                          <p:attrName>style.visibility</p:attrName>
                                        </p:attrNameLst>
                                      </p:cBhvr>
                                      <p:to>
                                        <p:strVal val="visible"/>
                                      </p:to>
                                    </p:set>
                                    <p:anim calcmode="lin" valueType="num">
                                      <p:cBhvr additive="base">
                                        <p:cTn id="13" dur="75"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75"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1">
                                            <p:txEl>
                                              <p:pRg st="7" end="7"/>
                                            </p:txEl>
                                          </p:spTgt>
                                        </p:tgtEl>
                                        <p:attrNameLst>
                                          <p:attrName>style.visibility</p:attrName>
                                        </p:attrNameLst>
                                      </p:cBhvr>
                                      <p:to>
                                        <p:strVal val="visible"/>
                                      </p:to>
                                    </p:set>
                                    <p:anim calcmode="lin" valueType="num">
                                      <p:cBhvr additive="base">
                                        <p:cTn id="25" dur="75"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75"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11">
                                            <p:txEl>
                                              <p:pRg st="9" end="9"/>
                                            </p:txEl>
                                          </p:spTgt>
                                        </p:tgtEl>
                                        <p:attrNameLst>
                                          <p:attrName>style.visibility</p:attrName>
                                        </p:attrNameLst>
                                      </p:cBhvr>
                                      <p:to>
                                        <p:strVal val="visible"/>
                                      </p:to>
                                    </p:set>
                                    <p:anim calcmode="lin" valueType="num">
                                      <p:cBhvr additive="base">
                                        <p:cTn id="37" dur="75" fill="hold"/>
                                        <p:tgtEl>
                                          <p:spTgt spid="11">
                                            <p:txEl>
                                              <p:pRg st="9" end="9"/>
                                            </p:txEl>
                                          </p:spTgt>
                                        </p:tgtEl>
                                        <p:attrNameLst>
                                          <p:attrName>ppt_x</p:attrName>
                                        </p:attrNameLst>
                                      </p:cBhvr>
                                      <p:tavLst>
                                        <p:tav tm="0">
                                          <p:val>
                                            <p:strVal val="0-#ppt_w/2"/>
                                          </p:val>
                                        </p:tav>
                                        <p:tav tm="100000">
                                          <p:val>
                                            <p:strVal val="#ppt_x"/>
                                          </p:val>
                                        </p:tav>
                                      </p:tavLst>
                                    </p:anim>
                                    <p:anim calcmode="lin" valueType="num">
                                      <p:cBhvr additive="base">
                                        <p:cTn id="38" dur="75"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Gewerbesteuer - Kapitalgesellschaft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ext Box 3">
            <a:extLst>
              <a:ext uri="{FF2B5EF4-FFF2-40B4-BE49-F238E27FC236}">
                <a16:creationId xmlns:a16="http://schemas.microsoft.com/office/drawing/2014/main" id="{FC480182-1F00-4F4E-974F-A96D26DEA827}"/>
              </a:ext>
            </a:extLst>
          </p:cNvPr>
          <p:cNvSpPr txBox="1">
            <a:spLocks noChangeArrowheads="1"/>
          </p:cNvSpPr>
          <p:nvPr/>
        </p:nvSpPr>
        <p:spPr bwMode="auto">
          <a:xfrm>
            <a:off x="463550" y="1884139"/>
            <a:ext cx="8214690" cy="483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Bei  einem Gewinn / Gewerbeertrag von 100.000,00 € fällt in München mit einem Gewerbesteuerhebesatz von 490 % an: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100.000,00 €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          0,00 €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Freibetrag	        </a:t>
            </a: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Messbetrag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100.000,00 € (daraus 3,5 %) =   </a:t>
            </a: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3.500,00</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3.500,00 x 490 %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a:t>
            </a:r>
            <a:r>
              <a:rPr kumimoji="0" lang="de-DE" altLang="de-DE" sz="1800" b="0" i="0" u="sng" strike="noStrike" kern="1200" cap="none" spc="0" normalizeH="0" baseline="0" noProof="0" dirty="0">
                <a:ln>
                  <a:noFill/>
                </a:ln>
                <a:solidFill>
                  <a:prstClr val="black"/>
                </a:solidFill>
                <a:effectLst/>
                <a:uLnTx/>
                <a:uFillTx/>
                <a:latin typeface="Arial" pitchFamily="34" charset="0"/>
                <a:cs typeface="Times New Roman" pitchFamily="18" charset="0"/>
              </a:rPr>
              <a:t>17.150,00 €</a:t>
            </a:r>
            <a:endParaRPr kumimoji="0" lang="de-DE" altLang="de-DE" sz="18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Foliennummernplatzhalter 4">
            <a:extLst>
              <a:ext uri="{FF2B5EF4-FFF2-40B4-BE49-F238E27FC236}">
                <a16:creationId xmlns:a16="http://schemas.microsoft.com/office/drawing/2014/main" id="{CD260F13-B9AB-4DE6-9367-357B7531B4B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59</a:t>
            </a:r>
          </a:p>
        </p:txBody>
      </p:sp>
    </p:spTree>
    <p:extLst>
      <p:ext uri="{BB962C8B-B14F-4D97-AF65-F5344CB8AC3E}">
        <p14:creationId xmlns:p14="http://schemas.microsoft.com/office/powerpoint/2010/main" val="394703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75"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75"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75"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75"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75"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75"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38" dur="75"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Gewerbesteuer - Unterschied</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7" name="Text Box 3">
            <a:extLst>
              <a:ext uri="{FF2B5EF4-FFF2-40B4-BE49-F238E27FC236}">
                <a16:creationId xmlns:a16="http://schemas.microsoft.com/office/drawing/2014/main" id="{F35A8D03-A070-43D9-8033-590093ED8B59}"/>
              </a:ext>
            </a:extLst>
          </p:cNvPr>
          <p:cNvSpPr txBox="1">
            <a:spLocks noChangeArrowheads="1"/>
          </p:cNvSpPr>
          <p:nvPr/>
        </p:nvSpPr>
        <p:spPr bwMode="auto">
          <a:xfrm>
            <a:off x="444500" y="1889684"/>
            <a:ext cx="823595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Bei vorangegangenem Beispiel stellt sich der Unterschied wie folgt dar:</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Einzelunternehmen:				Kapitalgesellschaft: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12.948,25 €					17.150,00 €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sym typeface="Wingdings" pitchFamily="2" charset="2"/>
              </a:rPr>
              <a:t></a:t>
            </a:r>
            <a:r>
              <a:rPr kumimoji="0" lang="de-DE" altLang="de-DE" sz="1800" b="0" i="0" u="none" strike="noStrike" kern="1200" cap="none" spc="0" normalizeH="0" baseline="0" noProof="0" dirty="0">
                <a:ln>
                  <a:noFill/>
                </a:ln>
                <a:solidFill>
                  <a:srgbClr val="92D050"/>
                </a:solidFill>
                <a:effectLst/>
                <a:uLnTx/>
                <a:uFillTx/>
                <a:latin typeface="Arial" pitchFamily="34" charset="0"/>
                <a:cs typeface="+mn-cs"/>
                <a:sym typeface="Wingdings" pitchFamily="2" charset="2"/>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Seit 2008 stellt die Gewerbesteuer keine Betriebsausgabe mehr dar!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sym typeface="Wingdings" pitchFamily="2" charset="2"/>
              </a:rPr>
              <a:t></a:t>
            </a:r>
            <a:r>
              <a:rPr kumimoji="0" lang="de-DE" altLang="de-DE" sz="1800" b="1" i="0" u="none" strike="noStrike" kern="1200" cap="none" spc="0" normalizeH="0" baseline="0" noProof="0" dirty="0">
                <a:ln>
                  <a:noFill/>
                </a:ln>
                <a:solidFill>
                  <a:srgbClr val="CC0000"/>
                </a:solidFill>
                <a:effectLst/>
                <a:uLnTx/>
                <a:uFillTx/>
                <a:latin typeface="Arial" pitchFamily="34" charset="0"/>
                <a:cs typeface="+mn-cs"/>
                <a:sym typeface="Wingdings" pitchFamily="2" charset="2"/>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Anrechnungsfaktor auf ESt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srgbClr val="CC0000"/>
                </a:solidFill>
                <a:effectLst/>
                <a:uLnTx/>
                <a:uFillTx/>
                <a:latin typeface="Arial" pitchFamily="34" charset="0"/>
                <a:cs typeface="+mn-cs"/>
                <a:sym typeface="Wingdings" pitchFamily="2" charset="2"/>
              </a:rPr>
              <a:t>     </a:t>
            </a:r>
            <a:r>
              <a:rPr kumimoji="0" lang="de-DE" altLang="de-DE" sz="1800" b="0" i="0" u="none" strike="noStrike" kern="1200" cap="none" spc="0" normalizeH="0" baseline="0" noProof="0" dirty="0">
                <a:ln>
                  <a:noFill/>
                </a:ln>
                <a:solidFill>
                  <a:srgbClr val="92D050"/>
                </a:solidFill>
                <a:effectLst/>
                <a:uLnTx/>
                <a:uFillTx/>
                <a:latin typeface="Arial" pitchFamily="34" charset="0"/>
                <a:cs typeface="+mn-cs"/>
                <a:sym typeface="Wingdings" pitchFamily="2" charset="2"/>
              </a:rPr>
              <a:t>von 1,8 auf 3,8-fache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a:t>
            </a:r>
          </a:p>
        </p:txBody>
      </p:sp>
      <p:sp>
        <p:nvSpPr>
          <p:cNvPr id="5" name="Foliennummernplatzhalter 4">
            <a:extLst>
              <a:ext uri="{FF2B5EF4-FFF2-40B4-BE49-F238E27FC236}">
                <a16:creationId xmlns:a16="http://schemas.microsoft.com/office/drawing/2014/main" id="{9EA5136A-BA99-44D1-B85B-A86DA96B664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60</a:t>
            </a:r>
          </a:p>
        </p:txBody>
      </p:sp>
    </p:spTree>
    <p:extLst>
      <p:ext uri="{BB962C8B-B14F-4D97-AF65-F5344CB8AC3E}">
        <p14:creationId xmlns:p14="http://schemas.microsoft.com/office/powerpoint/2010/main" val="96495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Einkommen- / Körperschaftssteuer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Rechteck 4">
            <a:extLst>
              <a:ext uri="{FF2B5EF4-FFF2-40B4-BE49-F238E27FC236}">
                <a16:creationId xmlns:a16="http://schemas.microsoft.com/office/drawing/2014/main" id="{C58518B0-D243-4D5A-A626-7C4A23C4BE95}"/>
              </a:ext>
            </a:extLst>
          </p:cNvPr>
          <p:cNvSpPr/>
          <p:nvPr/>
        </p:nvSpPr>
        <p:spPr>
          <a:xfrm>
            <a:off x="443067" y="1884139"/>
            <a:ext cx="4200941" cy="3914918"/>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Personengesellschaft:</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Bei der Einkommenssteuer gilt ein </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individueller Steuersatz für alle </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Einkunftsarten.</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Eingangssteuersatz: 14 % seit 2009</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Spitzensteuersatz:    42 % seit 2005</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Reichensteuer:         45 % seit 2007</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 auch für Selbständige! (seit 2008)</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Freibeträge für Alleinstehende und </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Verheiratete!</a:t>
            </a:r>
          </a:p>
        </p:txBody>
      </p:sp>
      <p:sp>
        <p:nvSpPr>
          <p:cNvPr id="9" name="Rechteck 8">
            <a:extLst>
              <a:ext uri="{FF2B5EF4-FFF2-40B4-BE49-F238E27FC236}">
                <a16:creationId xmlns:a16="http://schemas.microsoft.com/office/drawing/2014/main" id="{7344BD06-4D40-407E-82C3-BBAD72318331}"/>
              </a:ext>
            </a:extLst>
          </p:cNvPr>
          <p:cNvSpPr/>
          <p:nvPr/>
        </p:nvSpPr>
        <p:spPr>
          <a:xfrm>
            <a:off x="4561759" y="1884139"/>
            <a:ext cx="4118691" cy="3933384"/>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Kapitalgesellschaft:</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Bei der Körperschaftssteuer gilt ein </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einheitlicher Steuersatz von der-</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zeit:</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15 % (seit 2008)</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Berechnungsgrundlage ist der </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Gewerbeertrag.</a:t>
            </a:r>
          </a:p>
        </p:txBody>
      </p:sp>
      <p:sp>
        <p:nvSpPr>
          <p:cNvPr id="10" name="Textfeld 1">
            <a:extLst>
              <a:ext uri="{FF2B5EF4-FFF2-40B4-BE49-F238E27FC236}">
                <a16:creationId xmlns:a16="http://schemas.microsoft.com/office/drawing/2014/main" id="{E90E1AA1-1538-44C0-8DF8-BF28D8BBA2C7}"/>
              </a:ext>
            </a:extLst>
          </p:cNvPr>
          <p:cNvSpPr txBox="1">
            <a:spLocks noChangeArrowheads="1"/>
          </p:cNvSpPr>
          <p:nvPr/>
        </p:nvSpPr>
        <p:spPr bwMode="auto">
          <a:xfrm>
            <a:off x="443067" y="5782348"/>
            <a:ext cx="823594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92D050"/>
                </a:solidFill>
                <a:effectLst/>
                <a:uLnTx/>
                <a:uFillTx/>
                <a:latin typeface="Arial" pitchFamily="34" charset="0"/>
                <a:cs typeface="+mn-cs"/>
              </a:rPr>
              <a:t>Achtung: Gewinneinkünfte sind elektronisch mittels ELSTER ans Finanzamt zu übermitteln!</a:t>
            </a:r>
          </a:p>
        </p:txBody>
      </p:sp>
      <p:sp>
        <p:nvSpPr>
          <p:cNvPr id="7" name="Foliennummernplatzhalter 4">
            <a:extLst>
              <a:ext uri="{FF2B5EF4-FFF2-40B4-BE49-F238E27FC236}">
                <a16:creationId xmlns:a16="http://schemas.microsoft.com/office/drawing/2014/main" id="{AC63B421-8092-40A5-A849-7961FC3BB24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61</a:t>
            </a:r>
          </a:p>
        </p:txBody>
      </p:sp>
    </p:spTree>
    <p:extLst>
      <p:ext uri="{BB962C8B-B14F-4D97-AF65-F5344CB8AC3E}">
        <p14:creationId xmlns:p14="http://schemas.microsoft.com/office/powerpoint/2010/main" val="212660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Versicherungen für den Unternehmer, z. B.</a:t>
            </a:r>
          </a:p>
        </p:txBody>
      </p:sp>
      <p:sp>
        <p:nvSpPr>
          <p:cNvPr id="6" name="Rechteck 5">
            <a:extLst>
              <a:ext uri="{FF2B5EF4-FFF2-40B4-BE49-F238E27FC236}">
                <a16:creationId xmlns:a16="http://schemas.microsoft.com/office/drawing/2014/main" id="{057D2FC3-68E5-4113-AF62-0F811C9B9F42}"/>
              </a:ext>
            </a:extLst>
          </p:cNvPr>
          <p:cNvSpPr/>
          <p:nvPr/>
        </p:nvSpPr>
        <p:spPr>
          <a:xfrm>
            <a:off x="445126" y="1884139"/>
            <a:ext cx="8235323" cy="4081117"/>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1" i="1"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1" u="sng" strike="noStrike" kern="1200" cap="none" spc="0" normalizeH="0" baseline="0" noProof="0" dirty="0">
                <a:ln>
                  <a:noFill/>
                </a:ln>
                <a:solidFill>
                  <a:srgbClr val="92D050"/>
                </a:solidFill>
                <a:effectLst/>
                <a:uLnTx/>
                <a:uFillTx/>
                <a:latin typeface="Arial" pitchFamily="34" charset="0"/>
                <a:cs typeface="+mn-cs"/>
              </a:rPr>
              <a:t>Sachversicherungen</a:t>
            </a:r>
            <a:endParaRPr kumimoji="0" lang="de-DE" altLang="de-DE" sz="1800" b="0" i="0" u="sng" strike="noStrike" kern="1200" cap="none" spc="0" normalizeH="0" baseline="0" noProof="0" dirty="0">
              <a:ln>
                <a:noFill/>
              </a:ln>
              <a:solidFill>
                <a:srgbClr val="92D050"/>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Feuerversicherung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Einbruchdiebstahlversicherung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Versicherung gegen Leitungswasserschäden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Glasversicherung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Transportversicherung</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1" u="sng" strike="noStrike" kern="1200" cap="none" spc="0" normalizeH="0" baseline="0" noProof="0" dirty="0">
                <a:ln>
                  <a:noFill/>
                </a:ln>
                <a:solidFill>
                  <a:srgbClr val="92D050"/>
                </a:solidFill>
                <a:effectLst/>
                <a:uLnTx/>
                <a:uFillTx/>
                <a:latin typeface="Arial" pitchFamily="34" charset="0"/>
                <a:cs typeface="+mn-cs"/>
              </a:rPr>
              <a:t>Vermögensversicherung</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Betriebshaftpflichtversicherung</a:t>
            </a:r>
            <a:r>
              <a:rPr kumimoji="0" lang="de-DE" altLang="de-DE" sz="1000" b="0" i="0" u="none" strike="noStrike" kern="1200" cap="none" spc="0" normalizeH="0" baseline="0" noProof="0" dirty="0">
                <a:ln>
                  <a:noFill/>
                </a:ln>
                <a:solidFill>
                  <a:prstClr val="black"/>
                </a:solidFill>
                <a:effectLst/>
                <a:uLnTx/>
                <a:uFillTx/>
                <a:latin typeface="Arial" pitchFamily="34" charset="0"/>
                <a:cs typeface="+mn-cs"/>
              </a:rPr>
              <a:t> </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4" name="Foliennummernplatzhalter 4">
            <a:extLst>
              <a:ext uri="{FF2B5EF4-FFF2-40B4-BE49-F238E27FC236}">
                <a16:creationId xmlns:a16="http://schemas.microsoft.com/office/drawing/2014/main" id="{6F8CFE0A-F2C2-440F-821B-6B5556577CA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62</a:t>
            </a:r>
          </a:p>
        </p:txBody>
      </p:sp>
    </p:spTree>
    <p:extLst>
      <p:ext uri="{BB962C8B-B14F-4D97-AF65-F5344CB8AC3E}">
        <p14:creationId xmlns:p14="http://schemas.microsoft.com/office/powerpoint/2010/main" val="3847579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Wichtig: Rücklagenbildung!</a:t>
            </a:r>
          </a:p>
        </p:txBody>
      </p:sp>
      <p:sp>
        <p:nvSpPr>
          <p:cNvPr id="5" name="Rechteck 4">
            <a:extLst>
              <a:ext uri="{FF2B5EF4-FFF2-40B4-BE49-F238E27FC236}">
                <a16:creationId xmlns:a16="http://schemas.microsoft.com/office/drawing/2014/main" id="{C2FBE255-A85E-4624-9C35-7BEF13E74E4A}"/>
              </a:ext>
            </a:extLst>
          </p:cNvPr>
          <p:cNvSpPr/>
          <p:nvPr/>
        </p:nvSpPr>
        <p:spPr>
          <a:xfrm>
            <a:off x="444500" y="1884139"/>
            <a:ext cx="8235950" cy="4247317"/>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Puffer für die laufenden Kosten (2 - 3 x die mtl. Ausgaben)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Für Urlaub, Krankheit und unvorhergesehene Ereignisse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Für Steuer(nach)</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zahlung</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Evtl. Einbeziehung eines Steuerberaters für die: </a:t>
            </a:r>
          </a:p>
          <a:p>
            <a:pPr marL="0" marR="0" lvl="0" indent="0" algn="l" defTabSz="914400" rtl="0" eaLnBrk="1" fontAlgn="base" latinLnBrk="0" hangingPunct="1">
              <a:lnSpc>
                <a:spcPct val="9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Buchführung</a:t>
            </a:r>
          </a:p>
          <a:p>
            <a:pPr marL="0" marR="0" lvl="0" indent="0" algn="l" defTabSz="914400" rtl="0" eaLnBrk="1" fontAlgn="base" latinLnBrk="0" hangingPunct="1">
              <a:lnSpc>
                <a:spcPct val="9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Lohn- und Gehaltsbuchhaltung</a:t>
            </a:r>
          </a:p>
          <a:p>
            <a:pPr marL="0" marR="0" lvl="0" indent="0" algn="l" defTabSz="914400" rtl="0" eaLnBrk="1" fontAlgn="base" latinLnBrk="0" hangingPunct="1">
              <a:lnSpc>
                <a:spcPct val="9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Steuerliche Beratung (Abschreibung </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Times New Roman" pitchFamily="18" charset="0"/>
              </a:rPr>
              <a:t>udgl</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4" name="Foliennummernplatzhalter 4">
            <a:extLst>
              <a:ext uri="{FF2B5EF4-FFF2-40B4-BE49-F238E27FC236}">
                <a16:creationId xmlns:a16="http://schemas.microsoft.com/office/drawing/2014/main" id="{0EBFDFC9-DF65-4DDF-A8F1-3DC76B4E398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63</a:t>
            </a:r>
          </a:p>
        </p:txBody>
      </p:sp>
    </p:spTree>
    <p:extLst>
      <p:ext uri="{BB962C8B-B14F-4D97-AF65-F5344CB8AC3E}">
        <p14:creationId xmlns:p14="http://schemas.microsoft.com/office/powerpoint/2010/main" val="1644730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Opferbereitschaft</a:t>
            </a:r>
          </a:p>
        </p:txBody>
      </p:sp>
      <p:graphicFrame>
        <p:nvGraphicFramePr>
          <p:cNvPr id="8" name="Diagramm 7">
            <a:extLst>
              <a:ext uri="{FF2B5EF4-FFF2-40B4-BE49-F238E27FC236}">
                <a16:creationId xmlns:a16="http://schemas.microsoft.com/office/drawing/2014/main" id="{8E349676-23D3-45C2-A33B-DCFF12B445F7}"/>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a:extLst>
              <a:ext uri="{FF2B5EF4-FFF2-40B4-BE49-F238E27FC236}">
                <a16:creationId xmlns:a16="http://schemas.microsoft.com/office/drawing/2014/main" id="{45EC23C8-2AF8-4358-AB8C-013FCD8FDBA4}"/>
              </a:ext>
            </a:extLst>
          </p:cNvPr>
          <p:cNvSpPr txBox="1">
            <a:spLocks noChangeArrowheads="1"/>
          </p:cNvSpPr>
          <p:nvPr/>
        </p:nvSpPr>
        <p:spPr bwMode="auto">
          <a:xfrm>
            <a:off x="463550" y="1858963"/>
            <a:ext cx="8216900" cy="2209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Ist Ihre Familie dazu bereit, Ihnen die notwenige Unterstützung zu geben?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in jedem Fall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eventuell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Nein, eigentlich nicht	0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p:txBody>
      </p:sp>
      <p:sp>
        <p:nvSpPr>
          <p:cNvPr id="5" name="Foliennummernplatzhalter 4">
            <a:extLst>
              <a:ext uri="{FF2B5EF4-FFF2-40B4-BE49-F238E27FC236}">
                <a16:creationId xmlns:a16="http://schemas.microsoft.com/office/drawing/2014/main" id="{0F733D37-9CD5-4C54-B242-36965BC753E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a:t>
            </a:r>
          </a:p>
        </p:txBody>
      </p:sp>
    </p:spTree>
    <p:extLst>
      <p:ext uri="{BB962C8B-B14F-4D97-AF65-F5344CB8AC3E}">
        <p14:creationId xmlns:p14="http://schemas.microsoft.com/office/powerpoint/2010/main" val="203269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Inhalte Konzept</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a16="http://schemas.microsoft.com/office/drawing/2014/main" id="{71B840F8-CDD4-45BF-8EED-4F47FB229E04}"/>
              </a:ext>
            </a:extLst>
          </p:cNvPr>
          <p:cNvSpPr/>
          <p:nvPr/>
        </p:nvSpPr>
        <p:spPr>
          <a:xfrm>
            <a:off x="444499" y="1884139"/>
            <a:ext cx="8044601" cy="3582519"/>
          </a:xfrm>
          <a:prstGeom prst="rect">
            <a:avLst/>
          </a:prstGeom>
        </p:spPr>
        <p:txBody>
          <a:bodyPr wrap="square">
            <a:spAutoFit/>
          </a:bodyPr>
          <a:lstStyle/>
          <a:p>
            <a:pPr marL="609600" marR="0" lvl="0" indent="-60960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1.      Geschäftsidee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2.      Persönliche Voraussetzungen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3.      Markteinschätzung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4.      Wettbewerbssituation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5.      Produktions- / Dienstleistungsfaktoren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6.      Standortwahl</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7.	Zukunftsaussichten</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5" name="Foliennummernplatzhalter 4">
            <a:extLst>
              <a:ext uri="{FF2B5EF4-FFF2-40B4-BE49-F238E27FC236}">
                <a16:creationId xmlns:a16="http://schemas.microsoft.com/office/drawing/2014/main" id="{9B9F0D78-2B11-46CA-9CBA-1ACB6508F97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64</a:t>
            </a:r>
          </a:p>
        </p:txBody>
      </p:sp>
    </p:spTree>
    <p:extLst>
      <p:ext uri="{BB962C8B-B14F-4D97-AF65-F5344CB8AC3E}">
        <p14:creationId xmlns:p14="http://schemas.microsoft.com/office/powerpoint/2010/main" val="406464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Inhalte Konzept</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A748EDA3-A1F9-4CFF-AB44-A710134B6D02}"/>
              </a:ext>
            </a:extLst>
          </p:cNvPr>
          <p:cNvSpPr/>
          <p:nvPr/>
        </p:nvSpPr>
        <p:spPr>
          <a:xfrm>
            <a:off x="463549" y="1884139"/>
            <a:ext cx="8025551" cy="4579715"/>
          </a:xfrm>
          <a:prstGeom prst="rect">
            <a:avLst/>
          </a:prstGeom>
        </p:spPr>
        <p:txBody>
          <a:bodyPr wrap="square">
            <a:spAutoFit/>
          </a:bodyPr>
          <a:lstStyle/>
          <a:p>
            <a:pPr marL="609600" marR="0" lvl="0" indent="-60960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8. Weitere wichtige Aspekte, wie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Rechtsform</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Genehmigungen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Fläche / Räume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Versicherungen</a:t>
            </a:r>
          </a:p>
          <a:p>
            <a:pPr marL="609600" marR="0" lvl="0" indent="-60960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9.      Investitionsplan (Sach- und Betriebsmittel)</a:t>
            </a:r>
          </a:p>
          <a:p>
            <a:pPr marL="609600" marR="0" lvl="0" indent="-60960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10.      Rentabilitätsplan für drei Jahre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11.      Liquiditätsplan für die ersten 24 Monate</a:t>
            </a:r>
          </a:p>
          <a:p>
            <a:pPr marL="609600" marR="0" lvl="0" indent="-609600" algn="l" defTabSz="914400" rtl="0" eaLnBrk="1" fontAlgn="base" latinLnBrk="0" hangingPunct="1">
              <a:lnSpc>
                <a:spcPct val="90000"/>
              </a:lnSpc>
              <a:spcBef>
                <a:spcPct val="0"/>
              </a:spcBef>
              <a:spcAft>
                <a:spcPct val="0"/>
              </a:spcAft>
              <a:buClrTx/>
              <a:buSzTx/>
              <a:buFontTx/>
              <a:buNone/>
              <a:tabLst/>
              <a:defRPr/>
            </a:pPr>
            <a:endParaRPr lang="de-DE" altLang="de-DE" dirty="0">
              <a:solidFill>
                <a:prstClr val="black"/>
              </a:solidFill>
              <a:latin typeface="Arial" pitchFamily="34" charset="0"/>
              <a:cs typeface="Times New Roman" pitchFamily="18" charset="0"/>
            </a:endParaRPr>
          </a:p>
          <a:p>
            <a:pPr marL="609600" marR="0" lvl="0" indent="-60960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sym typeface="Wingdings" panose="05000000000000000000" pitchFamily="2" charset="2"/>
              </a:rPr>
              <a:t> Businessplan kompakt und Beispiel morgen</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p:txBody>
      </p:sp>
      <p:sp>
        <p:nvSpPr>
          <p:cNvPr id="7" name="Foliennummernplatzhalter 4">
            <a:extLst>
              <a:ext uri="{FF2B5EF4-FFF2-40B4-BE49-F238E27FC236}">
                <a16:creationId xmlns:a16="http://schemas.microsoft.com/office/drawing/2014/main" id="{FDBABE38-ACC1-49E0-834E-A6525444A80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65</a:t>
            </a:r>
          </a:p>
        </p:txBody>
      </p:sp>
    </p:spTree>
    <p:extLst>
      <p:ext uri="{BB962C8B-B14F-4D97-AF65-F5344CB8AC3E}">
        <p14:creationId xmlns:p14="http://schemas.microsoft.com/office/powerpoint/2010/main" val="38576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E213CE9-ACF2-4BDD-BEBE-BB0C67B93C1B}"/>
              </a:ext>
            </a:extLst>
          </p:cNvPr>
          <p:cNvSpPr>
            <a:spLocks noGrp="1"/>
          </p:cNvSpPr>
          <p:nvPr>
            <p:ph idx="1"/>
          </p:nvPr>
        </p:nvSpPr>
        <p:spPr/>
        <p:txBody>
          <a:bodyPr/>
          <a:lstStyle/>
          <a:p>
            <a:endParaRPr lang="de-DE" dirty="0"/>
          </a:p>
        </p:txBody>
      </p:sp>
      <p:sp>
        <p:nvSpPr>
          <p:cNvPr id="5" name="Text Box 2">
            <a:extLst>
              <a:ext uri="{FF2B5EF4-FFF2-40B4-BE49-F238E27FC236}">
                <a16:creationId xmlns:a16="http://schemas.microsoft.com/office/drawing/2014/main" id="{7F0414B8-1BC7-42B0-89A8-CA9BD755CF0F}"/>
              </a:ext>
            </a:extLst>
          </p:cNvPr>
          <p:cNvSpPr txBox="1">
            <a:spLocks noChangeArrowheads="1"/>
          </p:cNvSpPr>
          <p:nvPr/>
        </p:nvSpPr>
        <p:spPr bwMode="auto">
          <a:xfrm>
            <a:off x="1295400" y="2514600"/>
            <a:ext cx="502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Weiter mit ....</a:t>
            </a:r>
          </a:p>
        </p:txBody>
      </p:sp>
      <p:sp>
        <p:nvSpPr>
          <p:cNvPr id="6" name="Text Box 3">
            <a:extLst>
              <a:ext uri="{FF2B5EF4-FFF2-40B4-BE49-F238E27FC236}">
                <a16:creationId xmlns:a16="http://schemas.microsoft.com/office/drawing/2014/main" id="{95B4888F-EC2D-4B1B-8A31-80EC944FFDEA}"/>
              </a:ext>
            </a:extLst>
          </p:cNvPr>
          <p:cNvSpPr txBox="1">
            <a:spLocks noChangeArrowheads="1"/>
          </p:cNvSpPr>
          <p:nvPr/>
        </p:nvSpPr>
        <p:spPr bwMode="auto">
          <a:xfrm>
            <a:off x="2484438" y="3933825"/>
            <a:ext cx="4248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Finanzierung</a:t>
            </a:r>
          </a:p>
        </p:txBody>
      </p:sp>
      <p:pic>
        <p:nvPicPr>
          <p:cNvPr id="7" name="Picture 3">
            <a:extLst>
              <a:ext uri="{FF2B5EF4-FFF2-40B4-BE49-F238E27FC236}">
                <a16:creationId xmlns:a16="http://schemas.microsoft.com/office/drawing/2014/main" id="{3C7E64EB-B325-4D1E-A8F6-B0C7417F3FE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78170" y="-35819"/>
            <a:ext cx="1965830" cy="114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liennummernplatzhalter 4">
            <a:extLst>
              <a:ext uri="{FF2B5EF4-FFF2-40B4-BE49-F238E27FC236}">
                <a16:creationId xmlns:a16="http://schemas.microsoft.com/office/drawing/2014/main" id="{B12166CA-8380-411E-BC75-DE543C1181C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66</a:t>
            </a:r>
          </a:p>
        </p:txBody>
      </p:sp>
    </p:spTree>
    <p:extLst>
      <p:ext uri="{BB962C8B-B14F-4D97-AF65-F5344CB8AC3E}">
        <p14:creationId xmlns:p14="http://schemas.microsoft.com/office/powerpoint/2010/main" val="38883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716741FF-7F37-4F10-B1E9-9B497ED5DBBD}"/>
              </a:ext>
            </a:extLst>
          </p:cNvPr>
          <p:cNvPicPr>
            <a:picLocks noChangeAspect="1"/>
          </p:cNvPicPr>
          <p:nvPr/>
        </p:nvPicPr>
        <p:blipFill>
          <a:blip r:embed="rId3"/>
          <a:stretch>
            <a:fillRect/>
          </a:stretch>
        </p:blipFill>
        <p:spPr>
          <a:xfrm>
            <a:off x="672046" y="2103416"/>
            <a:ext cx="7780858" cy="4620918"/>
          </a:xfrm>
          <a:prstGeom prst="rect">
            <a:avLst/>
          </a:prstGeom>
        </p:spPr>
      </p:pic>
      <p:sp>
        <p:nvSpPr>
          <p:cNvPr id="6" name="Foliennummernplatzhalter 4">
            <a:extLst>
              <a:ext uri="{FF2B5EF4-FFF2-40B4-BE49-F238E27FC236}">
                <a16:creationId xmlns:a16="http://schemas.microsoft.com/office/drawing/2014/main" id="{FB576B11-5825-4B77-98F6-58704B5ECD0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67</a:t>
            </a:r>
          </a:p>
        </p:txBody>
      </p:sp>
    </p:spTree>
    <p:extLst>
      <p:ext uri="{BB962C8B-B14F-4D97-AF65-F5344CB8AC3E}">
        <p14:creationId xmlns:p14="http://schemas.microsoft.com/office/powerpoint/2010/main" val="2585362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Finanzierungsmöglichkeiten, z. B.</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a:extLst>
              <a:ext uri="{FF2B5EF4-FFF2-40B4-BE49-F238E27FC236}">
                <a16:creationId xmlns:a16="http://schemas.microsoft.com/office/drawing/2014/main" id="{1B473067-E90C-4FAF-B608-F09C9B613DA3}"/>
              </a:ext>
            </a:extLst>
          </p:cNvPr>
          <p:cNvSpPr txBox="1">
            <a:spLocks noChangeArrowheads="1"/>
          </p:cNvSpPr>
          <p:nvPr/>
        </p:nvSpPr>
        <p:spPr bwMode="auto">
          <a:xfrm>
            <a:off x="444500" y="1905000"/>
            <a:ext cx="3429000" cy="37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1"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1" i="0" u="sng" strike="noStrike" kern="1200" cap="none" spc="0" normalizeH="0" baseline="0" noProof="0" dirty="0">
                <a:ln>
                  <a:noFill/>
                </a:ln>
                <a:solidFill>
                  <a:srgbClr val="92D050"/>
                </a:solidFill>
                <a:effectLst/>
                <a:uLnTx/>
                <a:uFillTx/>
                <a:latin typeface="Arial" pitchFamily="34" charset="0"/>
                <a:cs typeface="+mn-cs"/>
              </a:rPr>
              <a:t>Eigenkapital</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Bargeld</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Bausparer</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Lebensversicherung</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Aktiendepot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Grundschuld</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Hypothek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9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9" name="Text Box 4">
            <a:extLst>
              <a:ext uri="{FF2B5EF4-FFF2-40B4-BE49-F238E27FC236}">
                <a16:creationId xmlns:a16="http://schemas.microsoft.com/office/drawing/2014/main" id="{DEED9536-AE28-4911-89DB-2595CFE0F0C3}"/>
              </a:ext>
            </a:extLst>
          </p:cNvPr>
          <p:cNvSpPr txBox="1">
            <a:spLocks noChangeArrowheads="1"/>
          </p:cNvSpPr>
          <p:nvPr/>
        </p:nvSpPr>
        <p:spPr bwMode="auto">
          <a:xfrm>
            <a:off x="4499992" y="1894412"/>
            <a:ext cx="32004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1"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1" i="0" u="sng" strike="noStrike" kern="1200" cap="none" spc="0" normalizeH="0" baseline="0" noProof="0" dirty="0">
                <a:ln>
                  <a:noFill/>
                </a:ln>
                <a:solidFill>
                  <a:srgbClr val="92D050"/>
                </a:solidFill>
                <a:effectLst/>
                <a:uLnTx/>
                <a:uFillTx/>
                <a:latin typeface="Arial" pitchFamily="34" charset="0"/>
                <a:cs typeface="+mn-cs"/>
              </a:rPr>
              <a:t>Fremdkapital</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Familiendarlehen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Hausbankdarlehen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öffentliche Darlehen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Venture Capital (VC)</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Bürgschaft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öffentliche Bürgschaft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stille Teilhaberschaft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Crowd</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Schenkung</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Erbe</a:t>
            </a:r>
          </a:p>
        </p:txBody>
      </p:sp>
      <p:sp>
        <p:nvSpPr>
          <p:cNvPr id="10" name="Foliennummernplatzhalter 4">
            <a:extLst>
              <a:ext uri="{FF2B5EF4-FFF2-40B4-BE49-F238E27FC236}">
                <a16:creationId xmlns:a16="http://schemas.microsoft.com/office/drawing/2014/main" id="{09E1EF7B-159A-425A-940A-2071E4A287D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68</a:t>
            </a:r>
          </a:p>
        </p:txBody>
      </p:sp>
    </p:spTree>
    <p:extLst>
      <p:ext uri="{BB962C8B-B14F-4D97-AF65-F5344CB8AC3E}">
        <p14:creationId xmlns:p14="http://schemas.microsoft.com/office/powerpoint/2010/main" val="2428708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19DE55A3-1A6B-4D79-8320-849C7F795F29}"/>
              </a:ext>
            </a:extLst>
          </p:cNvPr>
          <p:cNvPicPr>
            <a:picLocks noChangeAspect="1"/>
          </p:cNvPicPr>
          <p:nvPr/>
        </p:nvPicPr>
        <p:blipFill>
          <a:blip r:embed="rId3"/>
          <a:stretch>
            <a:fillRect/>
          </a:stretch>
        </p:blipFill>
        <p:spPr>
          <a:xfrm>
            <a:off x="662521" y="2186899"/>
            <a:ext cx="7799908" cy="4659212"/>
          </a:xfrm>
          <a:prstGeom prst="rect">
            <a:avLst/>
          </a:prstGeom>
        </p:spPr>
      </p:pic>
      <p:sp>
        <p:nvSpPr>
          <p:cNvPr id="6" name="Foliennummernplatzhalter 4">
            <a:extLst>
              <a:ext uri="{FF2B5EF4-FFF2-40B4-BE49-F238E27FC236}">
                <a16:creationId xmlns:a16="http://schemas.microsoft.com/office/drawing/2014/main" id="{DA7B52A5-58B4-4A27-A909-AFB1B454DCD7}"/>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69</a:t>
            </a:r>
          </a:p>
        </p:txBody>
      </p:sp>
    </p:spTree>
    <p:extLst>
      <p:ext uri="{BB962C8B-B14F-4D97-AF65-F5344CB8AC3E}">
        <p14:creationId xmlns:p14="http://schemas.microsoft.com/office/powerpoint/2010/main" val="2475754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Prinzipien der Gründungsförderung</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a:extLst>
              <a:ext uri="{FF2B5EF4-FFF2-40B4-BE49-F238E27FC236}">
                <a16:creationId xmlns:a16="http://schemas.microsoft.com/office/drawing/2014/main" id="{8E9F8506-A671-4A54-91D1-A673C08F2AE8}"/>
              </a:ext>
            </a:extLst>
          </p:cNvPr>
          <p:cNvSpPr>
            <a:spLocks noChangeArrowheads="1"/>
          </p:cNvSpPr>
          <p:nvPr/>
        </p:nvSpPr>
        <p:spPr bwMode="auto">
          <a:xfrm>
            <a:off x="444500" y="1884137"/>
            <a:ext cx="8235950" cy="425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9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Hausbankprinzip und Primärhaftung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Subsidiaritätsprinzip*</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Vorbeginn-Klausel</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i.d.R. Personenbezug und Erste Gründung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Trennung zwischen Investitionen und Betriebsmittel / Liquiditätsbedarf</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Nachfinanzierung und Umschuldungen sind nicht möglich</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Kein Rechtsanspruch</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Tragfähigkeit und Nachhaltigkeit des geplanten Unternehmens</a:t>
            </a:r>
          </a:p>
        </p:txBody>
      </p:sp>
      <p:sp>
        <p:nvSpPr>
          <p:cNvPr id="10" name="Text Box 7">
            <a:extLst>
              <a:ext uri="{FF2B5EF4-FFF2-40B4-BE49-F238E27FC236}">
                <a16:creationId xmlns:a16="http://schemas.microsoft.com/office/drawing/2014/main" id="{393A9815-BE0B-4A4D-839D-6D7CFE117585}"/>
              </a:ext>
            </a:extLst>
          </p:cNvPr>
          <p:cNvSpPr txBox="1">
            <a:spLocks noChangeArrowheads="1"/>
          </p:cNvSpPr>
          <p:nvPr/>
        </p:nvSpPr>
        <p:spPr bwMode="auto">
          <a:xfrm>
            <a:off x="443754" y="6132290"/>
            <a:ext cx="578443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800" b="0" i="0" u="none" strike="noStrike" kern="1200" cap="none" spc="0" normalizeH="0" baseline="0" noProof="0" dirty="0">
                <a:ln>
                  <a:noFill/>
                </a:ln>
                <a:solidFill>
                  <a:prstClr val="black"/>
                </a:solidFill>
                <a:effectLst/>
                <a:uLnTx/>
                <a:uFillTx/>
                <a:latin typeface="Arial" pitchFamily="34" charset="0"/>
                <a:cs typeface="+mn-cs"/>
              </a:rPr>
              <a:t>* = Dieses Prinzip besagt, dass eine übergeordnete Instanz Normen erlässt, die von den nachgeordneten Instanzen</a:t>
            </a:r>
            <a:br>
              <a:rPr kumimoji="0" lang="de-DE" altLang="de-DE" sz="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800" b="0" i="0" u="none" strike="noStrike" kern="1200" cap="none" spc="0" normalizeH="0" baseline="0" noProof="0" dirty="0">
                <a:ln>
                  <a:noFill/>
                </a:ln>
                <a:solidFill>
                  <a:prstClr val="black"/>
                </a:solidFill>
                <a:effectLst/>
                <a:uLnTx/>
                <a:uFillTx/>
                <a:latin typeface="Arial" pitchFamily="34" charset="0"/>
                <a:cs typeface="+mn-cs"/>
              </a:rPr>
              <a:t>     inhaltlich weiter konkretisiert werden</a:t>
            </a:r>
          </a:p>
        </p:txBody>
      </p:sp>
      <p:sp>
        <p:nvSpPr>
          <p:cNvPr id="6" name="Foliennummernplatzhalter 4">
            <a:extLst>
              <a:ext uri="{FF2B5EF4-FFF2-40B4-BE49-F238E27FC236}">
                <a16:creationId xmlns:a16="http://schemas.microsoft.com/office/drawing/2014/main" id="{D03EBDB7-915D-4545-A055-A066FB4E145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70</a:t>
            </a:r>
          </a:p>
        </p:txBody>
      </p:sp>
    </p:spTree>
    <p:extLst>
      <p:ext uri="{BB962C8B-B14F-4D97-AF65-F5344CB8AC3E}">
        <p14:creationId xmlns:p14="http://schemas.microsoft.com/office/powerpoint/2010/main" val="265085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Die Hausbank – </a:t>
            </a:r>
            <a:br>
              <a:rPr lang="de-DE" dirty="0"/>
            </a:br>
            <a:r>
              <a:rPr lang="de-DE" dirty="0"/>
              <a:t>Schlüsselfunktion bei der Gründungsförderung</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a:extLst>
              <a:ext uri="{FF2B5EF4-FFF2-40B4-BE49-F238E27FC236}">
                <a16:creationId xmlns:a16="http://schemas.microsoft.com/office/drawing/2014/main" id="{8A9DC4F8-936D-4F2E-AB83-A87401451D45}"/>
              </a:ext>
            </a:extLst>
          </p:cNvPr>
          <p:cNvSpPr>
            <a:spLocks noChangeArrowheads="1"/>
          </p:cNvSpPr>
          <p:nvPr/>
        </p:nvSpPr>
        <p:spPr bwMode="auto">
          <a:xfrm>
            <a:off x="1676400" y="2362200"/>
            <a:ext cx="5922963" cy="395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a:ln>
                  <a:noFill/>
                </a:ln>
                <a:solidFill>
                  <a:srgbClr val="92D050"/>
                </a:solidFill>
                <a:effectLst/>
                <a:uLnTx/>
                <a:uFillTx/>
                <a:latin typeface="Arial" pitchFamily="34" charset="0"/>
                <a:cs typeface="+mn-cs"/>
              </a:rPr>
              <a:t>Rolle der Hausbank:</a:t>
            </a:r>
            <a:br>
              <a:rPr kumimoji="0" lang="de-DE" altLang="de-DE" sz="1800" b="1" i="0" u="sng"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prüft Person und Geschäftsidee</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entscheidet über Kreditvergabe</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stellt Darlehens- und Bürgschaftsanträge</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trägt primäres Ausfallrisiko</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übernimmt technische Abwicklung und Betreuung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1" i="0" u="sng" strike="noStrike" kern="1200" cap="none" spc="0" normalizeH="0" baseline="0" noProof="0" dirty="0">
                <a:ln>
                  <a:noFill/>
                </a:ln>
                <a:solidFill>
                  <a:srgbClr val="92D050"/>
                </a:solidFill>
                <a:effectLst/>
                <a:uLnTx/>
                <a:uFillTx/>
                <a:latin typeface="Arial" pitchFamily="34" charset="0"/>
                <a:cs typeface="+mn-cs"/>
              </a:rPr>
              <a:t>Kriterien für eine Kreditvergabe:</a:t>
            </a:r>
            <a:br>
              <a:rPr kumimoji="0" lang="de-DE" altLang="de-DE" sz="1800" b="1" i="0" u="sng"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þ"/>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Persönliche Eignung</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þ"/>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Gründungskonzept</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þ"/>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Kapitalbedarf</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þ"/>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Sicherheiten</a:t>
            </a:r>
          </a:p>
        </p:txBody>
      </p:sp>
      <p:sp>
        <p:nvSpPr>
          <p:cNvPr id="11" name="Line 8">
            <a:extLst>
              <a:ext uri="{FF2B5EF4-FFF2-40B4-BE49-F238E27FC236}">
                <a16:creationId xmlns:a16="http://schemas.microsoft.com/office/drawing/2014/main" id="{2ADDDCC9-2CBA-4BE6-8444-EA866B8782AA}"/>
              </a:ext>
            </a:extLst>
          </p:cNvPr>
          <p:cNvSpPr>
            <a:spLocks noChangeShapeType="1"/>
          </p:cNvSpPr>
          <p:nvPr/>
        </p:nvSpPr>
        <p:spPr bwMode="auto">
          <a:xfrm>
            <a:off x="1458913" y="2601913"/>
            <a:ext cx="0" cy="2376487"/>
          </a:xfrm>
          <a:prstGeom prst="line">
            <a:avLst/>
          </a:prstGeom>
          <a:noFill/>
          <a:ln w="508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12" name="Line 7">
            <a:extLst>
              <a:ext uri="{FF2B5EF4-FFF2-40B4-BE49-F238E27FC236}">
                <a16:creationId xmlns:a16="http://schemas.microsoft.com/office/drawing/2014/main" id="{4D5BB71C-E976-4E9C-B34E-FAB060356940}"/>
              </a:ext>
            </a:extLst>
          </p:cNvPr>
          <p:cNvSpPr>
            <a:spLocks noChangeShapeType="1"/>
          </p:cNvSpPr>
          <p:nvPr/>
        </p:nvSpPr>
        <p:spPr bwMode="auto">
          <a:xfrm flipH="1">
            <a:off x="1433513" y="2576513"/>
            <a:ext cx="184150"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pic>
        <p:nvPicPr>
          <p:cNvPr id="14" name="Grafik 13">
            <a:extLst>
              <a:ext uri="{FF2B5EF4-FFF2-40B4-BE49-F238E27FC236}">
                <a16:creationId xmlns:a16="http://schemas.microsoft.com/office/drawing/2014/main" id="{836F12D8-6B98-45D6-8BED-25829028DF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66460" y="4581128"/>
            <a:ext cx="2255128" cy="1503419"/>
          </a:xfrm>
          <a:prstGeom prst="rect">
            <a:avLst/>
          </a:prstGeom>
        </p:spPr>
      </p:pic>
      <p:pic>
        <p:nvPicPr>
          <p:cNvPr id="16" name="Grafik 15">
            <a:extLst>
              <a:ext uri="{FF2B5EF4-FFF2-40B4-BE49-F238E27FC236}">
                <a16:creationId xmlns:a16="http://schemas.microsoft.com/office/drawing/2014/main" id="{DF0E3CC5-5802-410F-8D34-6E3B86E2CBF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566" y="3182802"/>
            <a:ext cx="1269689" cy="846459"/>
          </a:xfrm>
          <a:prstGeom prst="rect">
            <a:avLst/>
          </a:prstGeom>
        </p:spPr>
      </p:pic>
      <p:sp>
        <p:nvSpPr>
          <p:cNvPr id="10" name="Foliennummernplatzhalter 4">
            <a:extLst>
              <a:ext uri="{FF2B5EF4-FFF2-40B4-BE49-F238E27FC236}">
                <a16:creationId xmlns:a16="http://schemas.microsoft.com/office/drawing/2014/main" id="{1F274E81-708B-4D5E-9907-D6379C04FEC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71</a:t>
            </a:r>
          </a:p>
        </p:txBody>
      </p:sp>
    </p:spTree>
    <p:extLst>
      <p:ext uri="{BB962C8B-B14F-4D97-AF65-F5344CB8AC3E}">
        <p14:creationId xmlns:p14="http://schemas.microsoft.com/office/powerpoint/2010/main" val="368951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04346939-65F3-4280-8B50-17212ACB85F0}"/>
              </a:ext>
            </a:extLst>
          </p:cNvPr>
          <p:cNvPicPr>
            <a:picLocks noChangeAspect="1"/>
          </p:cNvPicPr>
          <p:nvPr/>
        </p:nvPicPr>
        <p:blipFill>
          <a:blip r:embed="rId3"/>
          <a:stretch>
            <a:fillRect/>
          </a:stretch>
        </p:blipFill>
        <p:spPr>
          <a:xfrm>
            <a:off x="1286111" y="2058299"/>
            <a:ext cx="6552728" cy="4622729"/>
          </a:xfrm>
          <a:prstGeom prst="rect">
            <a:avLst/>
          </a:prstGeom>
        </p:spPr>
      </p:pic>
      <p:sp>
        <p:nvSpPr>
          <p:cNvPr id="6" name="Foliennummernplatzhalter 4">
            <a:extLst>
              <a:ext uri="{FF2B5EF4-FFF2-40B4-BE49-F238E27FC236}">
                <a16:creationId xmlns:a16="http://schemas.microsoft.com/office/drawing/2014/main" id="{D151856D-BC28-43D2-A739-A519D66839C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72</a:t>
            </a:r>
          </a:p>
        </p:txBody>
      </p:sp>
    </p:spTree>
    <p:extLst>
      <p:ext uri="{BB962C8B-B14F-4D97-AF65-F5344CB8AC3E}">
        <p14:creationId xmlns:p14="http://schemas.microsoft.com/office/powerpoint/2010/main" val="1777794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95E2E517-8540-40D4-96D3-15A5FA76ABD6}"/>
              </a:ext>
            </a:extLst>
          </p:cNvPr>
          <p:cNvSpPr>
            <a:spLocks noChangeArrowheads="1"/>
          </p:cNvSpPr>
          <p:nvPr/>
        </p:nvSpPr>
        <p:spPr bwMode="auto">
          <a:xfrm>
            <a:off x="2843213" y="2306638"/>
            <a:ext cx="5311775" cy="429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Fachwissen, Branchenkenntnisse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fundierte kaufmännische Kenntnisse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Berufs- und Lebenserfahrung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Verkaufs- und Organisationstalent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Führungseigenschaften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Durchsetzungsvermögen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Kontakt- und Begeisterungsfähigkeit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285750" marR="0" lvl="0" indent="-28575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Leistungsbereitschaft</a:t>
            </a:r>
          </a:p>
        </p:txBody>
      </p:sp>
      <p:sp>
        <p:nvSpPr>
          <p:cNvPr id="9" name="Rectangle 5">
            <a:extLst>
              <a:ext uri="{FF2B5EF4-FFF2-40B4-BE49-F238E27FC236}">
                <a16:creationId xmlns:a16="http://schemas.microsoft.com/office/drawing/2014/main" id="{8D9026A5-1B45-4A74-A677-9E6773A98B02}"/>
              </a:ext>
            </a:extLst>
          </p:cNvPr>
          <p:cNvSpPr>
            <a:spLocks noChangeArrowheads="1"/>
          </p:cNvSpPr>
          <p:nvPr/>
        </p:nvSpPr>
        <p:spPr bwMode="auto">
          <a:xfrm>
            <a:off x="444500" y="2067957"/>
            <a:ext cx="2136775" cy="1392238"/>
          </a:xfrm>
          <a:prstGeom prst="rect">
            <a:avLst/>
          </a:prstGeom>
          <a:solidFill>
            <a:srgbClr val="5AAD83"/>
          </a:solidFill>
          <a:ln w="50800">
            <a:solidFill>
              <a:schemeClr val="tx1"/>
            </a:solidFill>
            <a:miter lim="800000"/>
            <a:headEnd/>
            <a:tailEnd/>
          </a:ln>
          <a:effec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ctr" defTabSz="655638" rtl="0" eaLnBrk="1" fontAlgn="base" latinLnBrk="0" hangingPunct="1">
              <a:lnSpc>
                <a:spcPct val="100000"/>
              </a:lnSpc>
              <a:spcBef>
                <a:spcPct val="0"/>
              </a:spcBef>
              <a:spcAft>
                <a:spcPct val="0"/>
              </a:spcAft>
              <a:buClrTx/>
              <a:buSzTx/>
              <a:buFontTx/>
              <a:buNone/>
              <a:tabLst/>
              <a:defRPr/>
            </a:pPr>
            <a:r>
              <a:rPr kumimoji="0" lang="de-DE" altLang="de-DE" sz="2600" b="1" i="0" u="none" strike="noStrike" kern="1200" cap="none" spc="0" normalizeH="0" baseline="0" noProof="0" dirty="0">
                <a:ln>
                  <a:noFill/>
                </a:ln>
                <a:solidFill>
                  <a:prstClr val="white"/>
                </a:solidFill>
                <a:effectLst/>
                <a:uLnTx/>
                <a:uFillTx/>
                <a:latin typeface="Arial" pitchFamily="34" charset="0"/>
                <a:cs typeface="+mn-cs"/>
              </a:rPr>
              <a:t>Persönliche</a:t>
            </a:r>
          </a:p>
          <a:p>
            <a:pPr marL="0" marR="0" lvl="0" indent="0" algn="ctr" defTabSz="655638" rtl="0" eaLnBrk="1" fontAlgn="base" latinLnBrk="0" hangingPunct="1">
              <a:lnSpc>
                <a:spcPct val="100000"/>
              </a:lnSpc>
              <a:spcBef>
                <a:spcPct val="0"/>
              </a:spcBef>
              <a:spcAft>
                <a:spcPct val="0"/>
              </a:spcAft>
              <a:buClrTx/>
              <a:buSzTx/>
              <a:buFontTx/>
              <a:buNone/>
              <a:tabLst/>
              <a:defRPr/>
            </a:pPr>
            <a:r>
              <a:rPr kumimoji="0" lang="de-DE" altLang="de-DE" sz="2600" b="1" i="0" u="none" strike="noStrike" kern="1200" cap="none" spc="0" normalizeH="0" baseline="0" noProof="0" dirty="0">
                <a:ln>
                  <a:noFill/>
                </a:ln>
                <a:solidFill>
                  <a:prstClr val="white"/>
                </a:solidFill>
                <a:effectLst/>
                <a:uLnTx/>
                <a:uFillTx/>
                <a:latin typeface="Arial" pitchFamily="34" charset="0"/>
                <a:cs typeface="+mn-cs"/>
              </a:rPr>
              <a:t>Eignung</a:t>
            </a:r>
          </a:p>
        </p:txBody>
      </p:sp>
      <p:sp>
        <p:nvSpPr>
          <p:cNvPr id="10" name="Foliennummernplatzhalter 4">
            <a:extLst>
              <a:ext uri="{FF2B5EF4-FFF2-40B4-BE49-F238E27FC236}">
                <a16:creationId xmlns:a16="http://schemas.microsoft.com/office/drawing/2014/main" id="{4B81AB9F-DFF6-443B-A908-99D5B37905C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73</a:t>
            </a:r>
          </a:p>
        </p:txBody>
      </p:sp>
    </p:spTree>
    <p:extLst>
      <p:ext uri="{BB962C8B-B14F-4D97-AF65-F5344CB8AC3E}">
        <p14:creationId xmlns:p14="http://schemas.microsoft.com/office/powerpoint/2010/main" val="3327466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Opferbereitschaft</a:t>
            </a:r>
          </a:p>
        </p:txBody>
      </p:sp>
      <p:graphicFrame>
        <p:nvGraphicFramePr>
          <p:cNvPr id="8" name="Diagramm 7">
            <a:extLst>
              <a:ext uri="{FF2B5EF4-FFF2-40B4-BE49-F238E27FC236}">
                <a16:creationId xmlns:a16="http://schemas.microsoft.com/office/drawing/2014/main" id="{8E349676-23D3-45C2-A33B-DCFF12B445F7}"/>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Box 3">
            <a:extLst>
              <a:ext uri="{FF2B5EF4-FFF2-40B4-BE49-F238E27FC236}">
                <a16:creationId xmlns:a16="http://schemas.microsoft.com/office/drawing/2014/main" id="{32BE5796-C1FF-455A-B54C-C2E7583FED1F}"/>
              </a:ext>
            </a:extLst>
          </p:cNvPr>
          <p:cNvSpPr txBox="1">
            <a:spLocks noChangeArrowheads="1"/>
          </p:cNvSpPr>
          <p:nvPr/>
        </p:nvSpPr>
        <p:spPr bwMode="auto">
          <a:xfrm>
            <a:off x="463550" y="1876425"/>
            <a:ext cx="82169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Wollen Sie riskieren, in dieser Zeit kein regelmäßiges und stabiles Einkommen zu erzielen?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in jedem Fall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eventuell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Nein, nur ungern		0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p:txBody>
      </p:sp>
      <p:sp>
        <p:nvSpPr>
          <p:cNvPr id="5" name="Foliennummernplatzhalter 4">
            <a:extLst>
              <a:ext uri="{FF2B5EF4-FFF2-40B4-BE49-F238E27FC236}">
                <a16:creationId xmlns:a16="http://schemas.microsoft.com/office/drawing/2014/main" id="{CA418220-B769-4911-B4BB-99F7B36A00E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a:t>
            </a:r>
          </a:p>
        </p:txBody>
      </p:sp>
    </p:spTree>
    <p:extLst>
      <p:ext uri="{BB962C8B-B14F-4D97-AF65-F5344CB8AC3E}">
        <p14:creationId xmlns:p14="http://schemas.microsoft.com/office/powerpoint/2010/main" val="350199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a:extLst>
              <a:ext uri="{FF2B5EF4-FFF2-40B4-BE49-F238E27FC236}">
                <a16:creationId xmlns:a16="http://schemas.microsoft.com/office/drawing/2014/main" id="{64C11C11-756E-41CC-AD07-607B86EBCEA5}"/>
              </a:ext>
            </a:extLst>
          </p:cNvPr>
          <p:cNvSpPr>
            <a:spLocks noChangeArrowheads="1"/>
          </p:cNvSpPr>
          <p:nvPr/>
        </p:nvSpPr>
        <p:spPr bwMode="auto">
          <a:xfrm>
            <a:off x="2763838" y="2109788"/>
            <a:ext cx="6128642" cy="403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342900" marR="0" lvl="0" indent="-34290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Inhaltsverzeichnis / Kurzbeschreibung</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Persönliche Ausgangssituation, Lebenslauf</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Geschäftsidee, Arbeitsschwerpunkte</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Marktpotential und Konkurrenzsituation</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Vorbereitungsmaßnahmen</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Beschreibung des eigenen Unternehmens</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65563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Anlaufzeit und Unternehmensentwicklung in</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den ersten </a:t>
            </a:r>
            <a:r>
              <a:rPr kumimoji="0" lang="de-DE" altLang="de-DE" sz="2200" b="1" i="0" u="sng" strike="noStrike" kern="1200" cap="none" spc="0" normalizeH="0" baseline="0" noProof="0" dirty="0">
                <a:ln>
                  <a:noFill/>
                </a:ln>
                <a:solidFill>
                  <a:prstClr val="black"/>
                </a:solidFill>
                <a:effectLst/>
                <a:uLnTx/>
                <a:uFillTx/>
                <a:latin typeface="Arial" pitchFamily="34" charset="0"/>
                <a:cs typeface="+mn-cs"/>
              </a:rPr>
              <a:t>3</a:t>
            </a: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Jahren:</a:t>
            </a:r>
            <a:b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t>Kostenplan, Erfolgsplan (Umsatz- / Ertragsvorschau),</a:t>
            </a:r>
            <a:b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t> Liquiditätsplan, </a:t>
            </a:r>
            <a:r>
              <a:rPr kumimoji="0" lang="de-DE" altLang="de-DE" sz="1700" b="1" i="0" u="sng" strike="noStrike" kern="1200" cap="none" spc="0" normalizeH="0" baseline="0" noProof="0" dirty="0">
                <a:ln>
                  <a:noFill/>
                </a:ln>
                <a:solidFill>
                  <a:prstClr val="black"/>
                </a:solidFill>
                <a:effectLst/>
                <a:uLnTx/>
                <a:uFillTx/>
                <a:latin typeface="Arial" pitchFamily="34" charset="0"/>
                <a:cs typeface="+mn-cs"/>
              </a:rPr>
              <a:t>Kapitalbedarfsplan</a:t>
            </a:r>
          </a:p>
        </p:txBody>
      </p:sp>
      <p:sp>
        <p:nvSpPr>
          <p:cNvPr id="11" name="Rectangle 5">
            <a:extLst>
              <a:ext uri="{FF2B5EF4-FFF2-40B4-BE49-F238E27FC236}">
                <a16:creationId xmlns:a16="http://schemas.microsoft.com/office/drawing/2014/main" id="{4C28CB11-2C47-46C7-991B-700205043833}"/>
              </a:ext>
            </a:extLst>
          </p:cNvPr>
          <p:cNvSpPr>
            <a:spLocks noChangeArrowheads="1"/>
          </p:cNvSpPr>
          <p:nvPr/>
        </p:nvSpPr>
        <p:spPr bwMode="auto">
          <a:xfrm>
            <a:off x="444500" y="2065875"/>
            <a:ext cx="2136775" cy="1392238"/>
          </a:xfrm>
          <a:prstGeom prst="rect">
            <a:avLst/>
          </a:prstGeom>
          <a:solidFill>
            <a:srgbClr val="5AAD83"/>
          </a:solidFill>
          <a:ln w="50800">
            <a:solidFill>
              <a:schemeClr val="tx1"/>
            </a:solidFill>
            <a:miter lim="800000"/>
            <a:headEnd/>
            <a:tailEnd/>
          </a:ln>
          <a:effec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ctr" defTabSz="655638" rtl="0" eaLnBrk="1" fontAlgn="base" latinLnBrk="0" hangingPunct="1">
              <a:lnSpc>
                <a:spcPct val="100000"/>
              </a:lnSpc>
              <a:spcBef>
                <a:spcPct val="0"/>
              </a:spcBef>
              <a:spcAft>
                <a:spcPct val="0"/>
              </a:spcAft>
              <a:buClrTx/>
              <a:buSzTx/>
              <a:buFontTx/>
              <a:buNone/>
              <a:tabLst/>
              <a:defRPr/>
            </a:pPr>
            <a:r>
              <a:rPr kumimoji="0" lang="de-DE" altLang="de-DE" sz="2600" b="1" i="0" u="none" strike="noStrike" kern="1200" cap="none" spc="0" normalizeH="0" baseline="0" noProof="0" dirty="0">
                <a:ln>
                  <a:noFill/>
                </a:ln>
                <a:solidFill>
                  <a:prstClr val="white"/>
                </a:solidFill>
                <a:effectLst/>
                <a:uLnTx/>
                <a:uFillTx/>
                <a:latin typeface="Arial" pitchFamily="34" charset="0"/>
                <a:cs typeface="+mn-cs"/>
              </a:rPr>
              <a:t>Gründungs-</a:t>
            </a:r>
          </a:p>
          <a:p>
            <a:pPr marL="0" marR="0" lvl="0" indent="0" algn="ctr" defTabSz="655638" rtl="0" eaLnBrk="1" fontAlgn="base" latinLnBrk="0" hangingPunct="1">
              <a:lnSpc>
                <a:spcPct val="100000"/>
              </a:lnSpc>
              <a:spcBef>
                <a:spcPct val="0"/>
              </a:spcBef>
              <a:spcAft>
                <a:spcPct val="0"/>
              </a:spcAft>
              <a:buClrTx/>
              <a:buSzTx/>
              <a:buFontTx/>
              <a:buNone/>
              <a:tabLst/>
              <a:defRPr/>
            </a:pPr>
            <a:r>
              <a:rPr kumimoji="0" lang="de-DE" altLang="de-DE" sz="2600" b="1" i="0" u="none" strike="noStrike" kern="1200" cap="none" spc="0" normalizeH="0" baseline="0" noProof="0" dirty="0">
                <a:ln>
                  <a:noFill/>
                </a:ln>
                <a:solidFill>
                  <a:prstClr val="white"/>
                </a:solidFill>
                <a:effectLst/>
                <a:uLnTx/>
                <a:uFillTx/>
                <a:latin typeface="Arial" pitchFamily="34" charset="0"/>
                <a:cs typeface="+mn-cs"/>
              </a:rPr>
              <a:t>konzept</a:t>
            </a:r>
          </a:p>
        </p:txBody>
      </p:sp>
      <p:pic>
        <p:nvPicPr>
          <p:cNvPr id="12" name="Grafik 11">
            <a:extLst>
              <a:ext uri="{FF2B5EF4-FFF2-40B4-BE49-F238E27FC236}">
                <a16:creationId xmlns:a16="http://schemas.microsoft.com/office/drawing/2014/main" id="{1BCF3B1E-31F2-4AAA-A0A7-12A9FFD6AC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536" y="3933056"/>
            <a:ext cx="2157882" cy="1438587"/>
          </a:xfrm>
          <a:prstGeom prst="rect">
            <a:avLst/>
          </a:prstGeom>
        </p:spPr>
      </p:pic>
      <p:sp>
        <p:nvSpPr>
          <p:cNvPr id="8" name="Foliennummernplatzhalter 4">
            <a:extLst>
              <a:ext uri="{FF2B5EF4-FFF2-40B4-BE49-F238E27FC236}">
                <a16:creationId xmlns:a16="http://schemas.microsoft.com/office/drawing/2014/main" id="{77872CBF-C09F-43AD-B884-CFBECF98549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74</a:t>
            </a:r>
          </a:p>
        </p:txBody>
      </p:sp>
    </p:spTree>
    <p:extLst>
      <p:ext uri="{BB962C8B-B14F-4D97-AF65-F5344CB8AC3E}">
        <p14:creationId xmlns:p14="http://schemas.microsoft.com/office/powerpoint/2010/main" val="320227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a:extLst>
              <a:ext uri="{FF2B5EF4-FFF2-40B4-BE49-F238E27FC236}">
                <a16:creationId xmlns:a16="http://schemas.microsoft.com/office/drawing/2014/main" id="{5E7F05D0-3FB7-4BCA-BEEB-DA2A2CE88781}"/>
              </a:ext>
            </a:extLst>
          </p:cNvPr>
          <p:cNvSpPr>
            <a:spLocks noChangeArrowheads="1"/>
          </p:cNvSpPr>
          <p:nvPr/>
        </p:nvSpPr>
        <p:spPr bwMode="auto">
          <a:xfrm>
            <a:off x="444500" y="2060848"/>
            <a:ext cx="2068513" cy="1130300"/>
          </a:xfrm>
          <a:prstGeom prst="rect">
            <a:avLst/>
          </a:prstGeom>
          <a:solidFill>
            <a:srgbClr val="5AAD83"/>
          </a:solidFill>
          <a:ln w="50800">
            <a:solidFill>
              <a:schemeClr val="tx1"/>
            </a:solidFill>
            <a:miter lim="800000"/>
            <a:headEnd/>
            <a:tailEnd/>
          </a:ln>
          <a:effec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ctr" defTabSz="655638"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white"/>
                </a:solidFill>
                <a:effectLst/>
                <a:uLnTx/>
                <a:uFillTx/>
                <a:latin typeface="Arial" pitchFamily="34" charset="0"/>
                <a:cs typeface="+mn-cs"/>
              </a:rPr>
              <a:t>Kapital-</a:t>
            </a:r>
          </a:p>
          <a:p>
            <a:pPr marL="0" marR="0" lvl="0" indent="0" algn="ctr" defTabSz="655638"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white"/>
                </a:solidFill>
                <a:effectLst/>
                <a:uLnTx/>
                <a:uFillTx/>
                <a:latin typeface="Arial" pitchFamily="34" charset="0"/>
                <a:cs typeface="+mn-cs"/>
              </a:rPr>
              <a:t>bedarf</a:t>
            </a:r>
          </a:p>
        </p:txBody>
      </p:sp>
      <p:sp>
        <p:nvSpPr>
          <p:cNvPr id="13" name="Rectangle 6">
            <a:extLst>
              <a:ext uri="{FF2B5EF4-FFF2-40B4-BE49-F238E27FC236}">
                <a16:creationId xmlns:a16="http://schemas.microsoft.com/office/drawing/2014/main" id="{AEBB5C08-8A64-4D8B-B856-CEF3B9AE67A2}"/>
              </a:ext>
            </a:extLst>
          </p:cNvPr>
          <p:cNvSpPr>
            <a:spLocks noChangeArrowheads="1"/>
          </p:cNvSpPr>
          <p:nvPr/>
        </p:nvSpPr>
        <p:spPr bwMode="auto">
          <a:xfrm>
            <a:off x="2743200" y="2438400"/>
            <a:ext cx="3701008" cy="2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Investitionsbedarf</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7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  Betriebsmittel der Anlaufzeit</a:t>
            </a:r>
          </a:p>
          <a:p>
            <a:pPr marL="0" marR="0" lvl="0" indent="0" algn="l" defTabSz="655638" rtl="0" eaLnBrk="1" fontAlgn="base" latinLnBrk="0" hangingPunct="1">
              <a:lnSpc>
                <a:spcPct val="7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    und Gründungskosten</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7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  Gesamtbedarf</a:t>
            </a:r>
          </a:p>
          <a:p>
            <a:pPr marL="0" marR="0" lvl="0" indent="0" algn="l" defTabSz="655638" rtl="0" eaLnBrk="1" fontAlgn="base" latinLnBrk="0" hangingPunct="1">
              <a:lnSpc>
                <a:spcPct val="7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    (Bemessungsgrundlage)</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 Eigenmittel</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1" i="0" u="sng" strike="noStrike" kern="1200" cap="none" spc="0" normalizeH="0" baseline="0" noProof="0" dirty="0">
                <a:ln>
                  <a:noFill/>
                </a:ln>
                <a:solidFill>
                  <a:prstClr val="black"/>
                </a:solidFill>
                <a:effectLst/>
                <a:uLnTx/>
                <a:uFillTx/>
                <a:latin typeface="Arial" pitchFamily="34" charset="0"/>
                <a:cs typeface="+mn-cs"/>
              </a:rPr>
              <a:t>Kapitalbedarf</a:t>
            </a:r>
          </a:p>
        </p:txBody>
      </p:sp>
      <p:sp>
        <p:nvSpPr>
          <p:cNvPr id="14" name="Rectangle 7">
            <a:extLst>
              <a:ext uri="{FF2B5EF4-FFF2-40B4-BE49-F238E27FC236}">
                <a16:creationId xmlns:a16="http://schemas.microsoft.com/office/drawing/2014/main" id="{2DF17F44-2978-4E7D-B354-02C9F0FA03AB}"/>
              </a:ext>
            </a:extLst>
          </p:cNvPr>
          <p:cNvSpPr>
            <a:spLocks noChangeArrowheads="1"/>
          </p:cNvSpPr>
          <p:nvPr/>
        </p:nvSpPr>
        <p:spPr bwMode="auto">
          <a:xfrm>
            <a:off x="6355504" y="2452382"/>
            <a:ext cx="2754313" cy="221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Immobilien, Maschinen, Fahrzeuge, Einrichtung, Geräte, Umbauten etc.</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Laufende Kosten: Miete, Personal, Strom, Versicherungsbeiträge, etc. und gründungsspezifischer </a:t>
            </a:r>
            <a:r>
              <a:rPr kumimoji="0" lang="de-DE" altLang="de-DE" sz="900" b="1" i="0" u="none" strike="noStrike" kern="1200" cap="none" spc="0" normalizeH="0" baseline="0" noProof="0" dirty="0">
                <a:ln>
                  <a:noFill/>
                </a:ln>
                <a:solidFill>
                  <a:prstClr val="black"/>
                </a:solidFill>
                <a:effectLst/>
                <a:uLnTx/>
                <a:uFillTx/>
                <a:latin typeface="Arial" pitchFamily="34" charset="0"/>
                <a:cs typeface="+mn-cs"/>
              </a:rPr>
              <a:t>einmaliger</a:t>
            </a: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 Aufwand</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Kontoguthaben, Wertpapiere, Sach-</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einlagen</a:t>
            </a:r>
          </a:p>
        </p:txBody>
      </p:sp>
      <p:pic>
        <p:nvPicPr>
          <p:cNvPr id="6" name="Grafik 5">
            <a:extLst>
              <a:ext uri="{FF2B5EF4-FFF2-40B4-BE49-F238E27FC236}">
                <a16:creationId xmlns:a16="http://schemas.microsoft.com/office/drawing/2014/main" id="{BCCED855-E688-44AB-98B0-48C43F2959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500" y="3741011"/>
            <a:ext cx="2087724" cy="1391816"/>
          </a:xfrm>
          <a:prstGeom prst="rect">
            <a:avLst/>
          </a:prstGeom>
        </p:spPr>
      </p:pic>
      <p:sp>
        <p:nvSpPr>
          <p:cNvPr id="8" name="Foliennummernplatzhalter 4">
            <a:extLst>
              <a:ext uri="{FF2B5EF4-FFF2-40B4-BE49-F238E27FC236}">
                <a16:creationId xmlns:a16="http://schemas.microsoft.com/office/drawing/2014/main" id="{A5F42CB0-B463-4956-A14A-99393715B9D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75</a:t>
            </a:r>
          </a:p>
        </p:txBody>
      </p:sp>
    </p:spTree>
    <p:extLst>
      <p:ext uri="{BB962C8B-B14F-4D97-AF65-F5344CB8AC3E}">
        <p14:creationId xmlns:p14="http://schemas.microsoft.com/office/powerpoint/2010/main" val="102234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a:extLst>
              <a:ext uri="{FF2B5EF4-FFF2-40B4-BE49-F238E27FC236}">
                <a16:creationId xmlns:a16="http://schemas.microsoft.com/office/drawing/2014/main" id="{D5656ED1-4268-4E45-8B18-3504178154AA}"/>
              </a:ext>
            </a:extLst>
          </p:cNvPr>
          <p:cNvSpPr>
            <a:spLocks noChangeArrowheads="1"/>
          </p:cNvSpPr>
          <p:nvPr/>
        </p:nvSpPr>
        <p:spPr bwMode="auto">
          <a:xfrm>
            <a:off x="444500" y="2132856"/>
            <a:ext cx="2135188" cy="1000125"/>
          </a:xfrm>
          <a:prstGeom prst="rect">
            <a:avLst/>
          </a:prstGeom>
          <a:solidFill>
            <a:srgbClr val="5AAD83"/>
          </a:solidFill>
          <a:ln w="50800">
            <a:solidFill>
              <a:schemeClr val="tx1"/>
            </a:solidFill>
            <a:miter lim="800000"/>
            <a:headEnd/>
            <a:tailEnd/>
          </a:ln>
          <a:effec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prstClr val="white"/>
                </a:solidFill>
                <a:effectLst/>
                <a:uLnTx/>
                <a:uFillTx/>
                <a:latin typeface="Arial" pitchFamily="34" charset="0"/>
                <a:cs typeface="+mn-cs"/>
              </a:rPr>
              <a:t>Sicherheiten</a:t>
            </a:r>
          </a:p>
        </p:txBody>
      </p:sp>
      <p:sp>
        <p:nvSpPr>
          <p:cNvPr id="11" name="Rectangle 3">
            <a:extLst>
              <a:ext uri="{FF2B5EF4-FFF2-40B4-BE49-F238E27FC236}">
                <a16:creationId xmlns:a16="http://schemas.microsoft.com/office/drawing/2014/main" id="{E6BA69A1-A651-45F7-9554-4A59633FD6AE}"/>
              </a:ext>
            </a:extLst>
          </p:cNvPr>
          <p:cNvSpPr>
            <a:spLocks noChangeArrowheads="1"/>
          </p:cNvSpPr>
          <p:nvPr/>
        </p:nvSpPr>
        <p:spPr bwMode="auto">
          <a:xfrm>
            <a:off x="3276600" y="2438400"/>
            <a:ext cx="5562600" cy="301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t>Sachwerte:</a:t>
            </a:r>
            <a:b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Immobilien, Maschinen, Fahrzeuge, (Warenlager)</a:t>
            </a:r>
            <a:b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t>Vermögenswerte:</a:t>
            </a:r>
            <a:b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Sparguthaben, Lebensversicherungen, Bauspar-</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verträge, Wertpapiere, Sicherungsübereignung,</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Forderungsabtretung</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t>Bürgschaften, Garantien, Haftungsfreistellungen</a:t>
            </a:r>
            <a:br>
              <a:rPr kumimoji="0" lang="de-DE" altLang="de-DE" sz="17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7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Char char="•"/>
              <a:tabLst/>
              <a:defRPr/>
            </a:pPr>
            <a:endParaRPr kumimoji="0" lang="de-DE" altLang="de-DE" sz="7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Ü"/>
              <a:tabLst/>
              <a:defRPr/>
            </a:pPr>
            <a: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700" b="1" i="0" u="sng" strike="noStrike" kern="1200" cap="none" spc="0" normalizeH="0" baseline="0" noProof="0" dirty="0">
                <a:ln>
                  <a:noFill/>
                </a:ln>
                <a:solidFill>
                  <a:prstClr val="black"/>
                </a:solidFill>
                <a:effectLst/>
                <a:uLnTx/>
                <a:uFillTx/>
                <a:latin typeface="Arial" pitchFamily="34" charset="0"/>
                <a:cs typeface="+mn-cs"/>
              </a:rPr>
              <a:t>i.d.R. sind Sicherheiten auch bei</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700" b="1"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700" b="1" i="0" u="sng" strike="noStrike" kern="1200" cap="none" spc="0" normalizeH="0" baseline="0" noProof="0" dirty="0">
                <a:ln>
                  <a:noFill/>
                </a:ln>
                <a:solidFill>
                  <a:prstClr val="black"/>
                </a:solidFill>
                <a:effectLst/>
                <a:uLnTx/>
                <a:uFillTx/>
                <a:latin typeface="Arial" pitchFamily="34" charset="0"/>
                <a:cs typeface="+mn-cs"/>
              </a:rPr>
              <a:t>Haftungsfreistellung erforderlich !</a:t>
            </a:r>
          </a:p>
        </p:txBody>
      </p:sp>
      <p:sp>
        <p:nvSpPr>
          <p:cNvPr id="12" name="Rectangle 4">
            <a:extLst>
              <a:ext uri="{FF2B5EF4-FFF2-40B4-BE49-F238E27FC236}">
                <a16:creationId xmlns:a16="http://schemas.microsoft.com/office/drawing/2014/main" id="{C255FE59-401D-465A-9ADB-64319E744585}"/>
              </a:ext>
            </a:extLst>
          </p:cNvPr>
          <p:cNvSpPr>
            <a:spLocks noChangeArrowheads="1"/>
          </p:cNvSpPr>
          <p:nvPr/>
        </p:nvSpPr>
        <p:spPr bwMode="auto">
          <a:xfrm>
            <a:off x="7315200" y="1828800"/>
            <a:ext cx="8382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4800" b="1" i="0" u="none" strike="noStrike" kern="1200" cap="none" spc="0" normalizeH="0" baseline="0" noProof="0" dirty="0">
                <a:ln>
                  <a:noFill/>
                </a:ln>
                <a:solidFill>
                  <a:prstClr val="black"/>
                </a:solidFill>
                <a:effectLst/>
                <a:uLnTx/>
                <a:uFillTx/>
                <a:latin typeface="Arial" pitchFamily="34" charset="0"/>
                <a:cs typeface="+mn-cs"/>
              </a:rPr>
              <a:t>§§</a:t>
            </a:r>
          </a:p>
        </p:txBody>
      </p:sp>
      <p:pic>
        <p:nvPicPr>
          <p:cNvPr id="9" name="Grafik 8">
            <a:extLst>
              <a:ext uri="{FF2B5EF4-FFF2-40B4-BE49-F238E27FC236}">
                <a16:creationId xmlns:a16="http://schemas.microsoft.com/office/drawing/2014/main" id="{6B7E1AF4-7F4D-4E7A-9122-EBE6EDF1D8D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0" y="4097758"/>
            <a:ext cx="2135188" cy="134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iennummernplatzhalter 4">
            <a:extLst>
              <a:ext uri="{FF2B5EF4-FFF2-40B4-BE49-F238E27FC236}">
                <a16:creationId xmlns:a16="http://schemas.microsoft.com/office/drawing/2014/main" id="{6FFACCFE-E5EF-470A-9A96-E581100CE0C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76</a:t>
            </a:r>
          </a:p>
        </p:txBody>
      </p:sp>
    </p:spTree>
    <p:extLst>
      <p:ext uri="{BB962C8B-B14F-4D97-AF65-F5344CB8AC3E}">
        <p14:creationId xmlns:p14="http://schemas.microsoft.com/office/powerpoint/2010/main" val="3318439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B8EB27-9ABE-416D-BA23-487D7BBC38A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8893" r="31063" b="11272"/>
          <a:stretch/>
        </p:blipFill>
        <p:spPr>
          <a:xfrm>
            <a:off x="3779912" y="3156400"/>
            <a:ext cx="1584176" cy="2360832"/>
          </a:xfrm>
          <a:prstGeom prst="rect">
            <a:avLst/>
          </a:prstGeom>
        </p:spPr>
      </p:pic>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Typische Finanzierungsfehler</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
            <a:extLst>
              <a:ext uri="{FF2B5EF4-FFF2-40B4-BE49-F238E27FC236}">
                <a16:creationId xmlns:a16="http://schemas.microsoft.com/office/drawing/2014/main" id="{DA21C7E6-3F04-43BA-9656-32166BA0080F}"/>
              </a:ext>
            </a:extLst>
          </p:cNvPr>
          <p:cNvSpPr>
            <a:spLocks noChangeArrowheads="1"/>
          </p:cNvSpPr>
          <p:nvPr/>
        </p:nvSpPr>
        <p:spPr bwMode="auto">
          <a:xfrm>
            <a:off x="444500" y="1884137"/>
            <a:ext cx="441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92" tIns="47526" rIns="96492" bIns="47526"/>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Wenig Eigenkapital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Oft Kontoüberziehung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Hohe Kosten bei geringem Umsatz</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Hohe Kosten bei niedrigen Preisen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Unzureichendes Rechnungswesen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Kein Mahnwesen</a:t>
            </a:r>
          </a:p>
        </p:txBody>
      </p:sp>
      <p:sp>
        <p:nvSpPr>
          <p:cNvPr id="13" name="Rectangle 6">
            <a:extLst>
              <a:ext uri="{FF2B5EF4-FFF2-40B4-BE49-F238E27FC236}">
                <a16:creationId xmlns:a16="http://schemas.microsoft.com/office/drawing/2014/main" id="{229BB2EE-AFF9-476D-9EE1-7990187622E6}"/>
              </a:ext>
            </a:extLst>
          </p:cNvPr>
          <p:cNvSpPr>
            <a:spLocks noChangeArrowheads="1"/>
          </p:cNvSpPr>
          <p:nvPr/>
        </p:nvSpPr>
        <p:spPr bwMode="auto">
          <a:xfrm>
            <a:off x="4724400" y="1878479"/>
            <a:ext cx="39560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92" tIns="47526" rIns="96492" bIns="47526"/>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KK für langfristige Investitionen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Sicherheiten ausgereizt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Kreditgespräch zu spät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Keine Fördermittel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Hohe Verbindlichkeiten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Rückstände beim Finanzamt oder Krankenkasse</a:t>
            </a:r>
          </a:p>
        </p:txBody>
      </p:sp>
      <p:sp>
        <p:nvSpPr>
          <p:cNvPr id="8" name="Foliennummernplatzhalter 4">
            <a:extLst>
              <a:ext uri="{FF2B5EF4-FFF2-40B4-BE49-F238E27FC236}">
                <a16:creationId xmlns:a16="http://schemas.microsoft.com/office/drawing/2014/main" id="{65B6426A-6987-451F-A381-84368CD2780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77</a:t>
            </a:r>
          </a:p>
        </p:txBody>
      </p:sp>
    </p:spTree>
    <p:extLst>
      <p:ext uri="{BB962C8B-B14F-4D97-AF65-F5344CB8AC3E}">
        <p14:creationId xmlns:p14="http://schemas.microsoft.com/office/powerpoint/2010/main" val="192875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calcmode="lin" valueType="num">
                                      <p:cBhvr additive="base">
                                        <p:cTn id="3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anim calcmode="lin" valueType="num">
                                      <p:cBhvr additive="base">
                                        <p:cTn id="3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additive="base">
                                        <p:cTn id="4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 calcmode="lin" valueType="num">
                                      <p:cBhvr additive="base">
                                        <p:cTn id="4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5" end="5"/>
                                            </p:txEl>
                                          </p:spTgt>
                                        </p:tgtEl>
                                        <p:attrNameLst>
                                          <p:attrName>style.visibility</p:attrName>
                                        </p:attrNameLst>
                                      </p:cBhvr>
                                      <p:to>
                                        <p:strVal val="visible"/>
                                      </p:to>
                                    </p:set>
                                    <p:anim calcmode="lin" valueType="num">
                                      <p:cBhvr additive="base">
                                        <p:cTn id="5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7" end="7"/>
                                            </p:txEl>
                                          </p:spTgt>
                                        </p:tgtEl>
                                        <p:attrNameLst>
                                          <p:attrName>style.visibility</p:attrName>
                                        </p:attrNameLst>
                                      </p:cBhvr>
                                      <p:to>
                                        <p:strVal val="visible"/>
                                      </p:to>
                                    </p:set>
                                    <p:anim calcmode="lin" valueType="num">
                                      <p:cBhvr additive="base">
                                        <p:cTn id="6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xEl>
                                              <p:pRg st="9" end="9"/>
                                            </p:txEl>
                                          </p:spTgt>
                                        </p:tgtEl>
                                        <p:attrNameLst>
                                          <p:attrName>style.visibility</p:attrName>
                                        </p:attrNameLst>
                                      </p:cBhvr>
                                      <p:to>
                                        <p:strVal val="visible"/>
                                      </p:to>
                                    </p:set>
                                    <p:anim calcmode="lin" valueType="num">
                                      <p:cBhvr additive="base">
                                        <p:cTn id="6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xEl>
                                              <p:pRg st="11" end="11"/>
                                            </p:txEl>
                                          </p:spTgt>
                                        </p:tgtEl>
                                        <p:attrNameLst>
                                          <p:attrName>style.visibility</p:attrName>
                                        </p:attrNameLst>
                                      </p:cBhvr>
                                      <p:to>
                                        <p:strVal val="visible"/>
                                      </p:to>
                                    </p:set>
                                    <p:anim calcmode="lin" valueType="num">
                                      <p:cBhvr additive="base">
                                        <p:cTn id="7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P spid="13"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2907892979"/>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4">
            <a:extLst>
              <a:ext uri="{FF2B5EF4-FFF2-40B4-BE49-F238E27FC236}">
                <a16:creationId xmlns:a16="http://schemas.microsoft.com/office/drawing/2014/main" id="{150B0E45-B93B-40E9-A9E3-D08EBCBB28E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78</a:t>
            </a:r>
          </a:p>
        </p:txBody>
      </p:sp>
    </p:spTree>
    <p:extLst>
      <p:ext uri="{BB962C8B-B14F-4D97-AF65-F5344CB8AC3E}">
        <p14:creationId xmlns:p14="http://schemas.microsoft.com/office/powerpoint/2010/main" val="20551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3678761055"/>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4">
            <a:extLst>
              <a:ext uri="{FF2B5EF4-FFF2-40B4-BE49-F238E27FC236}">
                <a16:creationId xmlns:a16="http://schemas.microsoft.com/office/drawing/2014/main" id="{47AA9F67-DAC8-4F49-BD48-20364797EE2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79</a:t>
            </a:r>
          </a:p>
        </p:txBody>
      </p:sp>
    </p:spTree>
    <p:extLst>
      <p:ext uri="{BB962C8B-B14F-4D97-AF65-F5344CB8AC3E}">
        <p14:creationId xmlns:p14="http://schemas.microsoft.com/office/powerpoint/2010/main" val="4076377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Darlehensprogramme - Bund</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a16="http://schemas.microsoft.com/office/drawing/2014/main" id="{D3CEE136-33AD-40DB-87ED-E27C13BD0C1B}"/>
              </a:ext>
            </a:extLst>
          </p:cNvPr>
          <p:cNvSpPr txBox="1"/>
          <p:nvPr/>
        </p:nvSpPr>
        <p:spPr>
          <a:xfrm rot="16200000">
            <a:off x="1158580" y="3626984"/>
            <a:ext cx="2008582" cy="654349"/>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KfW</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(bundesweit)</a:t>
            </a:r>
          </a:p>
        </p:txBody>
      </p:sp>
      <p:sp>
        <p:nvSpPr>
          <p:cNvPr id="6" name="Foliennummernplatzhalter 4">
            <a:extLst>
              <a:ext uri="{FF2B5EF4-FFF2-40B4-BE49-F238E27FC236}">
                <a16:creationId xmlns:a16="http://schemas.microsoft.com/office/drawing/2014/main" id="{60C3F050-9697-4DC5-9BB7-56C4B2775A8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80</a:t>
            </a:r>
          </a:p>
        </p:txBody>
      </p:sp>
      <p:sp>
        <p:nvSpPr>
          <p:cNvPr id="2" name="Rectangle 7">
            <a:extLst>
              <a:ext uri="{FF2B5EF4-FFF2-40B4-BE49-F238E27FC236}">
                <a16:creationId xmlns:a16="http://schemas.microsoft.com/office/drawing/2014/main" id="{8A955641-0DDF-B6A0-CC6C-693D0A2C7F4D}"/>
              </a:ext>
            </a:extLst>
          </p:cNvPr>
          <p:cNvSpPr>
            <a:spLocks noChangeArrowheads="1"/>
          </p:cNvSpPr>
          <p:nvPr/>
        </p:nvSpPr>
        <p:spPr bwMode="auto">
          <a:xfrm>
            <a:off x="2907996" y="3221585"/>
            <a:ext cx="5078413" cy="14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l">
              <a:buFont typeface="Wingdings" pitchFamily="2" charset="2"/>
              <a:buChar char="ý"/>
            </a:pPr>
            <a:r>
              <a:rPr lang="de-DE" altLang="de-DE" sz="1800" dirty="0"/>
              <a:t> ERP-Gründerkredit – </a:t>
            </a:r>
            <a:r>
              <a:rPr lang="de-DE" altLang="de-DE" sz="1800" dirty="0" err="1"/>
              <a:t>StartGeld</a:t>
            </a:r>
            <a:endParaRPr lang="de-DE" altLang="de-DE" sz="1800" dirty="0"/>
          </a:p>
          <a:p>
            <a:pPr algn="l">
              <a:buFont typeface="Wingdings" pitchFamily="2" charset="2"/>
              <a:buChar char="ý"/>
            </a:pPr>
            <a:endParaRPr lang="de-DE" altLang="de-DE" sz="1800" dirty="0"/>
          </a:p>
          <a:p>
            <a:pPr algn="l">
              <a:buFont typeface="Wingdings" pitchFamily="2" charset="2"/>
              <a:buChar char="ý"/>
            </a:pPr>
            <a:r>
              <a:rPr lang="de-DE" altLang="de-DE" sz="1800" dirty="0"/>
              <a:t> ERP-Förderkredit KMU</a:t>
            </a:r>
            <a:br>
              <a:rPr lang="de-DE" altLang="de-DE" sz="1800" dirty="0"/>
            </a:br>
            <a:endParaRPr lang="de-DE" altLang="de-DE" sz="1800" dirty="0"/>
          </a:p>
          <a:p>
            <a:pPr algn="l">
              <a:buFont typeface="Wingdings" pitchFamily="2" charset="2"/>
              <a:buChar char="ý"/>
            </a:pPr>
            <a:r>
              <a:rPr lang="de-DE" altLang="de-DE" sz="1800" dirty="0"/>
              <a:t> ERP-Kapital für Gründung</a:t>
            </a:r>
          </a:p>
        </p:txBody>
      </p:sp>
    </p:spTree>
    <p:extLst>
      <p:ext uri="{BB962C8B-B14F-4D97-AF65-F5344CB8AC3E}">
        <p14:creationId xmlns:p14="http://schemas.microsoft.com/office/powerpoint/2010/main" val="411236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Darlehensprogramme - Land</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915816" y="3221585"/>
            <a:ext cx="5078413" cy="14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Startkredit / Investivkredit</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Universalkredit</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Bürgschafts- und Garantieprogramme</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0" y="3626984"/>
            <a:ext cx="2008582" cy="654349"/>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Arial" charset="0"/>
                <a:cs typeface="+mn-cs"/>
              </a:rPr>
              <a:t>LfA</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(landesweit)</a:t>
            </a:r>
          </a:p>
        </p:txBody>
      </p:sp>
      <p:sp>
        <p:nvSpPr>
          <p:cNvPr id="6" name="Foliennummernplatzhalter 4">
            <a:extLst>
              <a:ext uri="{FF2B5EF4-FFF2-40B4-BE49-F238E27FC236}">
                <a16:creationId xmlns:a16="http://schemas.microsoft.com/office/drawing/2014/main" id="{A572AD9C-5B07-42FC-AF06-29029EAC6CA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81</a:t>
            </a:r>
          </a:p>
        </p:txBody>
      </p:sp>
    </p:spTree>
    <p:extLst>
      <p:ext uri="{BB962C8B-B14F-4D97-AF65-F5344CB8AC3E}">
        <p14:creationId xmlns:p14="http://schemas.microsoft.com/office/powerpoint/2010/main" val="18404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Darlehensprogramme - München</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74804" y="2954718"/>
            <a:ext cx="5472608" cy="201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Gründungen im Stadtgebiet</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Kredithöchstsumme: 50.000 €</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inkl. 70%-</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ige</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Haftungsfreistellung</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Ausreichung über Stadtsparkasse München</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0" y="3626984"/>
            <a:ext cx="2008582" cy="654349"/>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München-Fonds</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(nur München)</a:t>
            </a:r>
          </a:p>
        </p:txBody>
      </p:sp>
      <p:sp>
        <p:nvSpPr>
          <p:cNvPr id="6" name="Foliennummernplatzhalter 4">
            <a:extLst>
              <a:ext uri="{FF2B5EF4-FFF2-40B4-BE49-F238E27FC236}">
                <a16:creationId xmlns:a16="http://schemas.microsoft.com/office/drawing/2014/main" id="{94098067-A6EC-4641-8842-DAA6D4463F3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82</a:t>
            </a:r>
          </a:p>
        </p:txBody>
      </p:sp>
    </p:spTree>
    <p:extLst>
      <p:ext uri="{BB962C8B-B14F-4D97-AF65-F5344CB8AC3E}">
        <p14:creationId xmlns:p14="http://schemas.microsoft.com/office/powerpoint/2010/main" val="355426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Darlehensprogramme - </a:t>
            </a:r>
            <a:r>
              <a:rPr lang="de-DE" dirty="0" err="1"/>
              <a:t>LfA</a:t>
            </a:r>
            <a:endParaRPr lang="de-DE" dirty="0"/>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7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Gewerbliche oder freiberufliche (außer ambulante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und stationäre Pflegeeinrichtungen) Existenzgründer</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Unternehmensübernahmen</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aktive Beteiligungen an einem Unternehmen</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22768"/>
            <a:ext cx="2008582" cy="654349"/>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Startkredit</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(landesweit)</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4966116"/>
            <a:ext cx="2008582" cy="646331"/>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Fakten &amp; Bedingungen</a:t>
            </a:r>
          </a:p>
        </p:txBody>
      </p:sp>
      <p:sp>
        <p:nvSpPr>
          <p:cNvPr id="6" name="Rechteck 5">
            <a:extLst>
              <a:ext uri="{FF2B5EF4-FFF2-40B4-BE49-F238E27FC236}">
                <a16:creationId xmlns:a16="http://schemas.microsoft.com/office/drawing/2014/main" id="{0AC950B6-1D4B-4970-B107-D49A393441B5}"/>
              </a:ext>
            </a:extLst>
          </p:cNvPr>
          <p:cNvSpPr/>
          <p:nvPr/>
        </p:nvSpPr>
        <p:spPr>
          <a:xfrm>
            <a:off x="2878326" y="4462261"/>
            <a:ext cx="5797258" cy="14773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Investitionen innerhalb der ersten 5 Jahre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Darlehensmindestbetrag: 10.000 €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Darlehenshöchstbetrag:   10 Mio.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Haftungsfreistellung: 70% bis 2 Mio. € (</a:t>
            </a:r>
            <a:r>
              <a:rPr kumimoji="0" lang="de-DE" altLang="de-DE" sz="1800" b="0" i="0" u="none" strike="noStrike" kern="1200" cap="none" spc="0" normalizeH="0" baseline="0" noProof="0" dirty="0" err="1">
                <a:ln>
                  <a:noFill/>
                </a:ln>
                <a:solidFill>
                  <a:prstClr val="black"/>
                </a:solidFill>
                <a:effectLst/>
                <a:uLnTx/>
                <a:uFillTx/>
                <a:latin typeface="Arial" charset="0"/>
                <a:cs typeface="+mn-cs"/>
              </a:rPr>
              <a:t>HaftungPlus</a:t>
            </a:r>
            <a:r>
              <a:rPr kumimoji="0" lang="de-DE" altLang="de-DE" sz="1800" b="0" i="0" u="none" strike="noStrike" kern="1200" cap="none" spc="0" normalizeH="0" baseline="0" noProof="0" dirty="0">
                <a:ln>
                  <a:noFill/>
                </a:ln>
                <a:solidFill>
                  <a:prstClr val="black"/>
                </a:solidFill>
                <a:effectLst/>
                <a:uLnTx/>
                <a:uFillTx/>
                <a:latin typeface="Arial" charset="0"/>
                <a:cs typeface="+mn-cs"/>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kombinierbar mit anderen Programmen </a:t>
            </a:r>
          </a:p>
        </p:txBody>
      </p:sp>
      <p:sp>
        <p:nvSpPr>
          <p:cNvPr id="10" name="Foliennummernplatzhalter 4">
            <a:extLst>
              <a:ext uri="{FF2B5EF4-FFF2-40B4-BE49-F238E27FC236}">
                <a16:creationId xmlns:a16="http://schemas.microsoft.com/office/drawing/2014/main" id="{5F81D510-EAB1-473A-A3EB-2C18982934C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83</a:t>
            </a:r>
          </a:p>
        </p:txBody>
      </p:sp>
    </p:spTree>
    <p:extLst>
      <p:ext uri="{BB962C8B-B14F-4D97-AF65-F5344CB8AC3E}">
        <p14:creationId xmlns:p14="http://schemas.microsoft.com/office/powerpoint/2010/main" val="332005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Fitness</a:t>
            </a:r>
          </a:p>
        </p:txBody>
      </p:sp>
      <p:graphicFrame>
        <p:nvGraphicFramePr>
          <p:cNvPr id="7" name="Diagramm 6">
            <a:extLst>
              <a:ext uri="{FF2B5EF4-FFF2-40B4-BE49-F238E27FC236}">
                <a16:creationId xmlns:a16="http://schemas.microsoft.com/office/drawing/2014/main" id="{2E4E4317-3D33-44DA-BFBE-B3869067D7C3}"/>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2">
            <a:extLst>
              <a:ext uri="{FF2B5EF4-FFF2-40B4-BE49-F238E27FC236}">
                <a16:creationId xmlns:a16="http://schemas.microsoft.com/office/drawing/2014/main" id="{1D1162E9-C252-4D07-9A1B-92350DE1C69F}"/>
              </a:ext>
            </a:extLst>
          </p:cNvPr>
          <p:cNvSpPr txBox="1">
            <a:spLocks noChangeArrowheads="1"/>
          </p:cNvSpPr>
          <p:nvPr/>
        </p:nvSpPr>
        <p:spPr bwMode="auto">
          <a:xfrm>
            <a:off x="444500" y="1855788"/>
            <a:ext cx="8235950" cy="2667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Waren Sie in den letzten drei Jahren durchweg körperlich fit und leistungsfähig?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Ich war praktisch nie krank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Ich war nur gelegentlich krank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Ich war häufiger / für längere Zeit krank	0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p:txBody>
      </p:sp>
      <p:sp>
        <p:nvSpPr>
          <p:cNvPr id="5" name="Foliennummernplatzhalter 4">
            <a:extLst>
              <a:ext uri="{FF2B5EF4-FFF2-40B4-BE49-F238E27FC236}">
                <a16:creationId xmlns:a16="http://schemas.microsoft.com/office/drawing/2014/main" id="{7F34824B-6815-4FAE-BAD7-0F651310763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a:t>
            </a:r>
          </a:p>
        </p:txBody>
      </p:sp>
    </p:spTree>
    <p:extLst>
      <p:ext uri="{BB962C8B-B14F-4D97-AF65-F5344CB8AC3E}">
        <p14:creationId xmlns:p14="http://schemas.microsoft.com/office/powerpoint/2010/main" val="76122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err="1"/>
              <a:t>LfA</a:t>
            </a:r>
            <a:r>
              <a:rPr lang="de-DE" dirty="0"/>
              <a:t>-Startkredit / Risikogerechtes Zinssystem </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a:extLst>
              <a:ext uri="{FF2B5EF4-FFF2-40B4-BE49-F238E27FC236}">
                <a16:creationId xmlns:a16="http://schemas.microsoft.com/office/drawing/2014/main" id="{AA31EF05-B017-442C-9FB0-8CBF5FC62DBF}"/>
              </a:ext>
            </a:extLst>
          </p:cNvPr>
          <p:cNvSpPr>
            <a:spLocks noChangeArrowheads="1"/>
          </p:cNvSpPr>
          <p:nvPr/>
        </p:nvSpPr>
        <p:spPr bwMode="auto">
          <a:xfrm>
            <a:off x="444500" y="1884137"/>
            <a:ext cx="8235950" cy="318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marL="457200" indent="-457200"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457200" marR="0" lvl="0" indent="-45720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2200" b="0" i="0" u="none" strike="noStrike" kern="1200" cap="none" spc="0" normalizeH="0" baseline="0" noProof="0" dirty="0">
                <a:ln>
                  <a:noFill/>
                </a:ln>
                <a:solidFill>
                  <a:prstClr val="black"/>
                </a:solidFill>
                <a:effectLst/>
                <a:uLnTx/>
                <a:uFillTx/>
                <a:latin typeface="Arial" pitchFamily="34" charset="0"/>
                <a:cs typeface="+mn-cs"/>
              </a:rPr>
              <a:t> </a:t>
            </a: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bei den Programmen ohne Haftungsfreistellung (HaftungPlus) gilt:</a:t>
            </a: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analog den KfW-Bedingungen (später mehr ...) </a:t>
            </a: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AutoNum type="arabicPeriod"/>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Bestimmung der Bonitätsklasse</a:t>
            </a: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AutoNum type="arabicPeriod"/>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Bestimmung der </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Besicherungsklasse</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AutoNum type="arabicPeriod"/>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Ermittlung der Preisklasse</a:t>
            </a: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457200" marR="0" lvl="0" indent="-457200" algn="l" defTabSz="655638" rtl="0" eaLnBrk="1" fontAlgn="base" latinLnBrk="0" hangingPunct="1">
              <a:lnSpc>
                <a:spcPct val="100000"/>
              </a:lnSpc>
              <a:spcBef>
                <a:spcPct val="0"/>
              </a:spcBef>
              <a:spcAft>
                <a:spcPct val="0"/>
              </a:spcAft>
              <a:buClrTx/>
              <a:buSzTx/>
              <a:buFont typeface="Wingdings" pitchFamily="2" charset="2"/>
              <a:buAutoNum type="arabicPeriod"/>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Festlegung der Konditionen</a:t>
            </a:r>
          </a:p>
        </p:txBody>
      </p:sp>
      <p:sp>
        <p:nvSpPr>
          <p:cNvPr id="6" name="Foliennummernplatzhalter 4">
            <a:extLst>
              <a:ext uri="{FF2B5EF4-FFF2-40B4-BE49-F238E27FC236}">
                <a16:creationId xmlns:a16="http://schemas.microsoft.com/office/drawing/2014/main" id="{E04633B6-5645-4F4A-82AC-9F0A50E89AD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84</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5931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Mikrofinanzfond (DMI)</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22768"/>
            <a:ext cx="2008582" cy="654349"/>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Zielgruppe</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(bundesweit)</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4966116"/>
            <a:ext cx="2008582" cy="646331"/>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Fakten &amp; Bedingungen</a:t>
            </a:r>
          </a:p>
        </p:txBody>
      </p:sp>
      <p:sp>
        <p:nvSpPr>
          <p:cNvPr id="10" name="Text Box 10">
            <a:extLst>
              <a:ext uri="{FF2B5EF4-FFF2-40B4-BE49-F238E27FC236}">
                <a16:creationId xmlns:a16="http://schemas.microsoft.com/office/drawing/2014/main" id="{5248B19F-A9C8-40C9-9B4E-A1E5F1DEC600}"/>
              </a:ext>
            </a:extLst>
          </p:cNvPr>
          <p:cNvSpPr txBox="1">
            <a:spLocks noChangeArrowheads="1"/>
          </p:cNvSpPr>
          <p:nvPr/>
        </p:nvSpPr>
        <p:spPr bwMode="auto">
          <a:xfrm>
            <a:off x="15686" y="2334335"/>
            <a:ext cx="183569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pitchFamily="34" charset="0"/>
                <a:cs typeface="+mn-cs"/>
              </a:rPr>
              <a:t>Anlaufstelle für Gründerinnen und Gründer sind die so genannten Mikrofinanzierer. Dabei handelt es sich um Gründungszentren und weitere </a:t>
            </a:r>
            <a:r>
              <a:rPr kumimoji="0" lang="de-DE" altLang="de-DE" sz="1000" b="0" i="0" u="none" strike="noStrike" kern="1200" cap="none" spc="0" normalizeH="0" baseline="0" noProof="0" dirty="0" err="1">
                <a:ln>
                  <a:noFill/>
                </a:ln>
                <a:solidFill>
                  <a:prstClr val="black"/>
                </a:solidFill>
                <a:effectLst/>
                <a:uLnTx/>
                <a:uFillTx/>
                <a:latin typeface="Arial" pitchFamily="34" charset="0"/>
                <a:cs typeface="+mn-cs"/>
              </a:rPr>
              <a:t>Beratungsorgani-sationen</a:t>
            </a:r>
            <a:r>
              <a:rPr kumimoji="0" lang="de-DE" altLang="de-DE" sz="1000" b="0" i="0" u="none" strike="noStrike" kern="1200" cap="none" spc="0" normalizeH="0" baseline="0" noProof="0" dirty="0">
                <a:ln>
                  <a:noFill/>
                </a:ln>
                <a:solidFill>
                  <a:prstClr val="black"/>
                </a:solidFill>
                <a:effectLst/>
                <a:uLnTx/>
                <a:uFillTx/>
                <a:latin typeface="Arial" pitchFamily="34" charset="0"/>
                <a:cs typeface="+mn-cs"/>
              </a:rPr>
              <a:t>, die vom Deutschen Mikrofinanz Institut (DMI) geprüft und akkreditiert wurden</a:t>
            </a:r>
            <a:r>
              <a:rPr kumimoji="0" lang="de-DE" altLang="de-DE" sz="8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12" name="Text Box 11">
            <a:extLst>
              <a:ext uri="{FF2B5EF4-FFF2-40B4-BE49-F238E27FC236}">
                <a16:creationId xmlns:a16="http://schemas.microsoft.com/office/drawing/2014/main" id="{FA4E56EB-717C-4BC8-98EE-E279B5CBE777}"/>
              </a:ext>
            </a:extLst>
          </p:cNvPr>
          <p:cNvSpPr txBox="1">
            <a:spLocks noChangeArrowheads="1"/>
          </p:cNvSpPr>
          <p:nvPr/>
        </p:nvSpPr>
        <p:spPr bwMode="auto">
          <a:xfrm>
            <a:off x="2879725" y="6299997"/>
            <a:ext cx="3384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z.B.: </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hlinkClick r:id="rId3"/>
              </a:rPr>
              <a:t>www.mein-mikrokredit.de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13" name="Foliennummernplatzhalter 4">
            <a:extLst>
              <a:ext uri="{FF2B5EF4-FFF2-40B4-BE49-F238E27FC236}">
                <a16:creationId xmlns:a16="http://schemas.microsoft.com/office/drawing/2014/main" id="{BEE2C759-683F-424D-9FD2-C3769B3E5FB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85</a:t>
            </a:r>
          </a:p>
        </p:txBody>
      </p:sp>
      <p:sp>
        <p:nvSpPr>
          <p:cNvPr id="2" name="Text Box 9">
            <a:extLst>
              <a:ext uri="{FF2B5EF4-FFF2-40B4-BE49-F238E27FC236}">
                <a16:creationId xmlns:a16="http://schemas.microsoft.com/office/drawing/2014/main" id="{C50ACF34-FE54-6303-DA66-3E7522742B46}"/>
              </a:ext>
            </a:extLst>
          </p:cNvPr>
          <p:cNvSpPr txBox="1">
            <a:spLocks noChangeArrowheads="1"/>
          </p:cNvSpPr>
          <p:nvPr/>
        </p:nvSpPr>
        <p:spPr bwMode="auto">
          <a:xfrm>
            <a:off x="28443" y="4194864"/>
            <a:ext cx="184660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000" dirty="0"/>
              <a:t>Bürgen aus dem persönlichen und sozialen Umfeld des Kunden (Familien-, Freundes-, Bekannten-, Geschäfts-partnerkreis etc.) sind grundsätzlich unerlässlich. Sie sichern durch ihre Bürgschaftserklärungen das Risiko ab.</a:t>
            </a:r>
            <a:br>
              <a:rPr lang="de-DE" altLang="de-DE" sz="1000" dirty="0"/>
            </a:br>
            <a:r>
              <a:rPr lang="de-DE" altLang="de-DE" sz="1000" u="sng" dirty="0"/>
              <a:t>Investoren:</a:t>
            </a:r>
          </a:p>
          <a:p>
            <a:pPr algn="l">
              <a:buFontTx/>
              <a:buChar char="-"/>
            </a:pPr>
            <a:r>
              <a:rPr lang="de-DE" altLang="de-DE" sz="1000" dirty="0"/>
              <a:t> </a:t>
            </a:r>
            <a:r>
              <a:rPr lang="de-DE" sz="1000" dirty="0"/>
              <a:t>Bundesministerium für</a:t>
            </a:r>
            <a:br>
              <a:rPr lang="de-DE" sz="1000" dirty="0"/>
            </a:br>
            <a:r>
              <a:rPr lang="de-DE" sz="1000" dirty="0"/>
              <a:t>  Wirtschaft und Klimaschutz</a:t>
            </a:r>
            <a:endParaRPr lang="de-DE" altLang="de-DE" sz="1000" dirty="0"/>
          </a:p>
          <a:p>
            <a:pPr algn="l">
              <a:buFontTx/>
              <a:buChar char="-"/>
            </a:pPr>
            <a:r>
              <a:rPr lang="de-DE" altLang="de-DE" sz="1000" dirty="0"/>
              <a:t> Bundesministerium für</a:t>
            </a:r>
            <a:br>
              <a:rPr lang="de-DE" altLang="de-DE" sz="1000" dirty="0"/>
            </a:br>
            <a:r>
              <a:rPr lang="de-DE" altLang="de-DE" sz="1000" dirty="0"/>
              <a:t>  Arbeit und Soziales</a:t>
            </a:r>
          </a:p>
        </p:txBody>
      </p:sp>
      <p:sp>
        <p:nvSpPr>
          <p:cNvPr id="14" name="Rectangle 7">
            <a:extLst>
              <a:ext uri="{FF2B5EF4-FFF2-40B4-BE49-F238E27FC236}">
                <a16:creationId xmlns:a16="http://schemas.microsoft.com/office/drawing/2014/main" id="{3EB2C1E1-3E88-F6E8-5A5E-4E4077F0EC56}"/>
              </a:ext>
            </a:extLst>
          </p:cNvPr>
          <p:cNvSpPr>
            <a:spLocks noChangeArrowheads="1"/>
          </p:cNvSpPr>
          <p:nvPr/>
        </p:nvSpPr>
        <p:spPr bwMode="auto">
          <a:xfrm>
            <a:off x="2883192" y="2708190"/>
            <a:ext cx="5803608" cy="106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buFont typeface="Wingdings" pitchFamily="2" charset="2"/>
              <a:buChar char="ý"/>
            </a:pPr>
            <a:r>
              <a:rPr lang="de-DE" altLang="de-DE" sz="1600" dirty="0"/>
              <a:t> Existenzgründer oder Unternehmer ohne Zugang</a:t>
            </a:r>
            <a:br>
              <a:rPr lang="de-DE" altLang="de-DE" sz="1600" dirty="0"/>
            </a:br>
            <a:r>
              <a:rPr lang="de-DE" altLang="de-DE" sz="1600" dirty="0"/>
              <a:t>     zum Kapitalmarkt</a:t>
            </a:r>
          </a:p>
          <a:p>
            <a:pPr>
              <a:buFont typeface="Wingdings" pitchFamily="2" charset="2"/>
              <a:buChar char="ý"/>
            </a:pPr>
            <a:r>
              <a:rPr lang="de-DE" altLang="de-DE" sz="1600" dirty="0"/>
              <a:t> kleine und junge Unternehmen</a:t>
            </a:r>
          </a:p>
          <a:p>
            <a:pPr>
              <a:buFont typeface="Wingdings" pitchFamily="2" charset="2"/>
              <a:buChar char="ý"/>
            </a:pPr>
            <a:r>
              <a:rPr lang="de-DE" altLang="de-DE" sz="1600" dirty="0"/>
              <a:t> insbesondere Frauen, Menschen mit Migrationshintergrund</a:t>
            </a:r>
          </a:p>
        </p:txBody>
      </p:sp>
      <p:sp>
        <p:nvSpPr>
          <p:cNvPr id="15" name="Rechteck 14">
            <a:extLst>
              <a:ext uri="{FF2B5EF4-FFF2-40B4-BE49-F238E27FC236}">
                <a16:creationId xmlns:a16="http://schemas.microsoft.com/office/drawing/2014/main" id="{F2795441-5732-ADC6-D755-4D7FCB95C209}"/>
              </a:ext>
            </a:extLst>
          </p:cNvPr>
          <p:cNvSpPr/>
          <p:nvPr/>
        </p:nvSpPr>
        <p:spPr>
          <a:xfrm>
            <a:off x="2883192" y="4363351"/>
            <a:ext cx="6260808" cy="2092881"/>
          </a:xfrm>
          <a:prstGeom prst="rect">
            <a:avLst/>
          </a:prstGeom>
        </p:spPr>
        <p:txBody>
          <a:bodyPr wrap="square">
            <a:spAutoFit/>
          </a:bodyPr>
          <a:lstStyle/>
          <a:p>
            <a:pPr>
              <a:buFont typeface="Wingdings" pitchFamily="2" charset="2"/>
              <a:buChar char="ý"/>
            </a:pPr>
            <a:r>
              <a:rPr lang="de-DE" altLang="de-DE" dirty="0"/>
              <a:t> </a:t>
            </a:r>
            <a:r>
              <a:rPr lang="de-DE" altLang="de-DE" sz="1600" dirty="0"/>
              <a:t>Finanzierungsanteil: 100%</a:t>
            </a:r>
          </a:p>
          <a:p>
            <a:pPr>
              <a:buFont typeface="Wingdings" pitchFamily="2" charset="2"/>
              <a:buChar char="ý"/>
            </a:pPr>
            <a:r>
              <a:rPr lang="de-DE" altLang="de-DE" sz="1600" dirty="0"/>
              <a:t> Investitionen &amp; Betriebsmittel</a:t>
            </a:r>
          </a:p>
          <a:p>
            <a:pPr>
              <a:buFont typeface="Wingdings" pitchFamily="2" charset="2"/>
              <a:buChar char="ý"/>
            </a:pPr>
            <a:r>
              <a:rPr lang="de-DE" altLang="de-DE" sz="1600" dirty="0"/>
              <a:t> Darlehenshöchstbetrag: 1.000 € bis max. 25.000 €</a:t>
            </a:r>
          </a:p>
          <a:p>
            <a:pPr>
              <a:buFont typeface="Wingdings" pitchFamily="2" charset="2"/>
              <a:buChar char="ý"/>
            </a:pPr>
            <a:r>
              <a:rPr lang="de-DE" altLang="de-DE" sz="1600" dirty="0"/>
              <a:t> Laufzeit bis zu vier Jahre</a:t>
            </a:r>
          </a:p>
          <a:p>
            <a:pPr>
              <a:buFont typeface="Wingdings" pitchFamily="2" charset="2"/>
              <a:buChar char="ý"/>
            </a:pPr>
            <a:r>
              <a:rPr lang="de-DE" altLang="de-DE" sz="1600" dirty="0"/>
              <a:t> Zinssatz: 6,9 % plus Abschlussgebühr 130 €</a:t>
            </a:r>
          </a:p>
          <a:p>
            <a:pPr>
              <a:buFont typeface="Wingdings" pitchFamily="2" charset="2"/>
              <a:buChar char="ý"/>
            </a:pPr>
            <a:r>
              <a:rPr lang="de-DE" altLang="de-DE" sz="1600" dirty="0"/>
              <a:t> </a:t>
            </a:r>
            <a:r>
              <a:rPr lang="de-DE" sz="1600" dirty="0">
                <a:effectLst/>
                <a:latin typeface="Arial" panose="020B0604020202020204" pitchFamily="34" charset="0"/>
              </a:rPr>
              <a:t>Die Kombination mit finanzieller Unterstützung anderer</a:t>
            </a:r>
            <a:br>
              <a:rPr lang="de-DE" sz="1600" dirty="0">
                <a:effectLst/>
                <a:latin typeface="Arial" panose="020B0604020202020204" pitchFamily="34" charset="0"/>
              </a:rPr>
            </a:br>
            <a:r>
              <a:rPr lang="de-DE" sz="1600" dirty="0">
                <a:effectLst/>
                <a:latin typeface="Arial" panose="020B0604020202020204" pitchFamily="34" charset="0"/>
              </a:rPr>
              <a:t>    öffentlicher Förderprogramme der Europäischen Union, des</a:t>
            </a:r>
            <a:br>
              <a:rPr lang="de-DE" sz="1600" dirty="0">
                <a:effectLst/>
                <a:latin typeface="Arial" panose="020B0604020202020204" pitchFamily="34" charset="0"/>
              </a:rPr>
            </a:br>
            <a:r>
              <a:rPr lang="de-DE" sz="1600" dirty="0">
                <a:effectLst/>
                <a:latin typeface="Arial" panose="020B0604020202020204" pitchFamily="34" charset="0"/>
              </a:rPr>
              <a:t>    Bundes u. d. Länder für dasselbe Vorhaben ist ausgeschlossen.</a:t>
            </a:r>
            <a:endParaRPr lang="de-DE" altLang="de-DE" sz="1600" dirty="0"/>
          </a:p>
        </p:txBody>
      </p:sp>
    </p:spTree>
    <p:extLst>
      <p:ext uri="{BB962C8B-B14F-4D97-AF65-F5344CB8AC3E}">
        <p14:creationId xmlns:p14="http://schemas.microsoft.com/office/powerpoint/2010/main" val="2802722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Darlehensprogramme – KfW</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7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Gewerbliche oder freiberufliche Existenzgründer,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bis zu fünf Jahren nach Geschäftsaufnahme, auch</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vorläufig nebenbei</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Unternehmensübernahmen</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aktive Beteiligungen an einem Unternehmen</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Festigung innerhalb von drei Jahren</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688278"/>
            <a:ext cx="2008582" cy="923330"/>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Gründerkredit </a:t>
            </a:r>
            <a:r>
              <a:rPr kumimoji="0" lang="de-DE" sz="1800" b="0" i="0" u="none" strike="noStrike" kern="1200" cap="none" spc="0" normalizeH="0" baseline="0" noProof="0" dirty="0" err="1">
                <a:ln>
                  <a:noFill/>
                </a:ln>
                <a:solidFill>
                  <a:prstClr val="white"/>
                </a:solidFill>
                <a:effectLst/>
                <a:uLnTx/>
                <a:uFillTx/>
                <a:latin typeface="Arial" charset="0"/>
                <a:cs typeface="+mn-cs"/>
              </a:rPr>
              <a:t>StartGeld</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(bundesweit)</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4966116"/>
            <a:ext cx="2008582" cy="646331"/>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Fakten &amp; Bedingungen</a:t>
            </a:r>
          </a:p>
        </p:txBody>
      </p:sp>
      <p:sp>
        <p:nvSpPr>
          <p:cNvPr id="10" name="Text Box 11">
            <a:extLst>
              <a:ext uri="{FF2B5EF4-FFF2-40B4-BE49-F238E27FC236}">
                <a16:creationId xmlns:a16="http://schemas.microsoft.com/office/drawing/2014/main" id="{451FAB47-DE01-48D4-9EAB-9F673343C916}"/>
              </a:ext>
            </a:extLst>
          </p:cNvPr>
          <p:cNvSpPr txBox="1">
            <a:spLocks noChangeArrowheads="1"/>
          </p:cNvSpPr>
          <p:nvPr/>
        </p:nvSpPr>
        <p:spPr bwMode="auto">
          <a:xfrm>
            <a:off x="0" y="5305976"/>
            <a:ext cx="2447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a:ln>
                  <a:noFill/>
                </a:ln>
                <a:solidFill>
                  <a:prstClr val="black"/>
                </a:solidFill>
                <a:effectLst/>
                <a:uLnTx/>
                <a:uFillTx/>
                <a:latin typeface="Arial" pitchFamily="34" charset="0"/>
                <a:cs typeface="+mn-cs"/>
              </a:rPr>
              <a:t>Laufzeiten: 10/2 bzw. 5/1</a:t>
            </a:r>
          </a:p>
        </p:txBody>
      </p:sp>
      <p:sp>
        <p:nvSpPr>
          <p:cNvPr id="11" name="Foliennummernplatzhalter 4">
            <a:extLst>
              <a:ext uri="{FF2B5EF4-FFF2-40B4-BE49-F238E27FC236}">
                <a16:creationId xmlns:a16="http://schemas.microsoft.com/office/drawing/2014/main" id="{B1C23AF1-1C73-4915-A208-BC91403FC07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86</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Rechteck 1">
            <a:extLst>
              <a:ext uri="{FF2B5EF4-FFF2-40B4-BE49-F238E27FC236}">
                <a16:creationId xmlns:a16="http://schemas.microsoft.com/office/drawing/2014/main" id="{8F525BCE-BA9F-0D65-DB4D-347F4CF6B6AE}"/>
              </a:ext>
            </a:extLst>
          </p:cNvPr>
          <p:cNvSpPr/>
          <p:nvPr/>
        </p:nvSpPr>
        <p:spPr>
          <a:xfrm>
            <a:off x="2889542" y="4259647"/>
            <a:ext cx="5797258" cy="2308324"/>
          </a:xfrm>
          <a:prstGeom prst="rect">
            <a:avLst/>
          </a:prstGeom>
        </p:spPr>
        <p:txBody>
          <a:bodyPr wrap="square">
            <a:spAutoFit/>
          </a:bodyPr>
          <a:lstStyle/>
          <a:p>
            <a:pPr>
              <a:buFont typeface="Wingdings" pitchFamily="2" charset="2"/>
              <a:buChar char="ý"/>
            </a:pPr>
            <a:r>
              <a:rPr lang="de-DE" altLang="de-DE" dirty="0"/>
              <a:t> Finanzierungsanteil: 100%</a:t>
            </a:r>
          </a:p>
          <a:p>
            <a:pPr>
              <a:buFont typeface="Wingdings" pitchFamily="2" charset="2"/>
              <a:buChar char="ý"/>
            </a:pPr>
            <a:r>
              <a:rPr lang="de-DE" altLang="de-DE" dirty="0"/>
              <a:t> Investitionen &amp; </a:t>
            </a:r>
            <a:r>
              <a:rPr lang="de-DE" altLang="de-DE" u="sng" dirty="0"/>
              <a:t>Betriebsmittel (max. 50 T€)</a:t>
            </a:r>
            <a:endParaRPr lang="de-DE" altLang="de-DE" dirty="0"/>
          </a:p>
          <a:p>
            <a:pPr>
              <a:buFont typeface="Wingdings" pitchFamily="2" charset="2"/>
              <a:buChar char="ý"/>
            </a:pPr>
            <a:r>
              <a:rPr lang="de-DE" altLang="de-DE" dirty="0"/>
              <a:t> Darlehenshöchstbetrag: 125.000 EUR </a:t>
            </a:r>
          </a:p>
          <a:p>
            <a:pPr>
              <a:buFont typeface="Wingdings" pitchFamily="2" charset="2"/>
              <a:buChar char="ý"/>
            </a:pPr>
            <a:r>
              <a:rPr lang="de-DE" altLang="de-DE" dirty="0"/>
              <a:t> Haftungsfreistellung: 80% obligatorisch</a:t>
            </a:r>
          </a:p>
          <a:p>
            <a:pPr>
              <a:buFont typeface="Wingdings" pitchFamily="2" charset="2"/>
              <a:buChar char="ý"/>
            </a:pPr>
            <a:r>
              <a:rPr lang="de-DE" altLang="de-DE" dirty="0"/>
              <a:t> mehrere Anträge möglich, sofern Darlehenshöchst-</a:t>
            </a:r>
            <a:br>
              <a:rPr lang="de-DE" altLang="de-DE" dirty="0"/>
            </a:br>
            <a:r>
              <a:rPr lang="de-DE" altLang="de-DE" dirty="0"/>
              <a:t>    betrag nicht überschritten wird (Anrechnung)</a:t>
            </a:r>
          </a:p>
          <a:p>
            <a:pPr>
              <a:buFont typeface="Wingdings" pitchFamily="2" charset="2"/>
              <a:buChar char="ý"/>
            </a:pPr>
            <a:r>
              <a:rPr lang="de-DE" altLang="de-DE" dirty="0"/>
              <a:t> nicht kombinierbar mit anderen KfW bzw. ERP-</a:t>
            </a:r>
            <a:br>
              <a:rPr lang="de-DE" altLang="de-DE" dirty="0"/>
            </a:br>
            <a:r>
              <a:rPr lang="de-DE" altLang="de-DE" dirty="0"/>
              <a:t>    Programmen</a:t>
            </a:r>
          </a:p>
        </p:txBody>
      </p:sp>
    </p:spTree>
    <p:extLst>
      <p:ext uri="{BB962C8B-B14F-4D97-AF65-F5344CB8AC3E}">
        <p14:creationId xmlns:p14="http://schemas.microsoft.com/office/powerpoint/2010/main" val="164970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Darlehensprogramme – KfW</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7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Gewerbliche oder freiberufliche Existenzgründer,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bis zu fünf Jahren nach Geschäftsaufnahme, auch</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Nebenerwerb</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Unternehmensübernahmen</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aktive Beteiligungen an einem Unternehmen</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Festigung innerhalb von fünf Jahren</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4966116"/>
            <a:ext cx="2008582" cy="646331"/>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Fakten &amp; Bedingungen</a:t>
            </a:r>
          </a:p>
        </p:txBody>
      </p:sp>
      <p:sp>
        <p:nvSpPr>
          <p:cNvPr id="10" name="Foliennummernplatzhalter 4">
            <a:extLst>
              <a:ext uri="{FF2B5EF4-FFF2-40B4-BE49-F238E27FC236}">
                <a16:creationId xmlns:a16="http://schemas.microsoft.com/office/drawing/2014/main" id="{05B1095F-10F0-4AED-9D59-893444015BD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87</a:t>
            </a:r>
          </a:p>
        </p:txBody>
      </p:sp>
      <p:sp>
        <p:nvSpPr>
          <p:cNvPr id="2" name="Textfeld 1">
            <a:extLst>
              <a:ext uri="{FF2B5EF4-FFF2-40B4-BE49-F238E27FC236}">
                <a16:creationId xmlns:a16="http://schemas.microsoft.com/office/drawing/2014/main" id="{57E1A7DC-3C62-B320-AFF4-4F6BBAC3014E}"/>
              </a:ext>
            </a:extLst>
          </p:cNvPr>
          <p:cNvSpPr txBox="1"/>
          <p:nvPr/>
        </p:nvSpPr>
        <p:spPr>
          <a:xfrm rot="16200000">
            <a:off x="1158581" y="2688278"/>
            <a:ext cx="2008582" cy="923330"/>
          </a:xfrm>
          <a:prstGeom prst="rect">
            <a:avLst/>
          </a:prstGeom>
          <a:solidFill>
            <a:srgbClr val="92D050"/>
          </a:solidFill>
        </p:spPr>
        <p:txBody>
          <a:bodyPr wrap="square" rtlCol="0">
            <a:spAutoFit/>
          </a:bodyPr>
          <a:lstStyle/>
          <a:p>
            <a:pPr algn="ctr"/>
            <a:r>
              <a:rPr lang="de-DE" dirty="0">
                <a:solidFill>
                  <a:schemeClr val="bg1"/>
                </a:solidFill>
              </a:rPr>
              <a:t>ERP-Förderkredit KMU</a:t>
            </a:r>
            <a:br>
              <a:rPr lang="de-DE" dirty="0">
                <a:solidFill>
                  <a:schemeClr val="bg1"/>
                </a:solidFill>
              </a:rPr>
            </a:br>
            <a:r>
              <a:rPr lang="de-DE" dirty="0">
                <a:solidFill>
                  <a:schemeClr val="bg1"/>
                </a:solidFill>
              </a:rPr>
              <a:t>(bundesweit)</a:t>
            </a:r>
          </a:p>
        </p:txBody>
      </p:sp>
      <p:sp>
        <p:nvSpPr>
          <p:cNvPr id="11" name="Rechteck 10">
            <a:extLst>
              <a:ext uri="{FF2B5EF4-FFF2-40B4-BE49-F238E27FC236}">
                <a16:creationId xmlns:a16="http://schemas.microsoft.com/office/drawing/2014/main" id="{76BEAFDB-60DB-F7B3-C299-72049411D6B9}"/>
              </a:ext>
            </a:extLst>
          </p:cNvPr>
          <p:cNvSpPr/>
          <p:nvPr/>
        </p:nvSpPr>
        <p:spPr>
          <a:xfrm>
            <a:off x="2889542" y="4259647"/>
            <a:ext cx="5797258" cy="2031325"/>
          </a:xfrm>
          <a:prstGeom prst="rect">
            <a:avLst/>
          </a:prstGeom>
        </p:spPr>
        <p:txBody>
          <a:bodyPr wrap="square">
            <a:spAutoFit/>
          </a:bodyPr>
          <a:lstStyle/>
          <a:p>
            <a:pPr>
              <a:buFont typeface="Wingdings" pitchFamily="2" charset="2"/>
              <a:buChar char="ý"/>
            </a:pPr>
            <a:r>
              <a:rPr lang="de-DE" altLang="de-DE" dirty="0"/>
              <a:t> Finanzierungsanteil: 100%</a:t>
            </a:r>
          </a:p>
          <a:p>
            <a:pPr>
              <a:buFont typeface="Wingdings" pitchFamily="2" charset="2"/>
              <a:buChar char="ý"/>
            </a:pPr>
            <a:r>
              <a:rPr lang="de-DE" altLang="de-DE" dirty="0"/>
              <a:t> Investitionen &amp; Betriebsmittel</a:t>
            </a:r>
          </a:p>
          <a:p>
            <a:pPr>
              <a:buFont typeface="Wingdings" pitchFamily="2" charset="2"/>
              <a:buChar char="ý"/>
            </a:pPr>
            <a:r>
              <a:rPr lang="de-DE" altLang="de-DE" dirty="0"/>
              <a:t> Darlehenshöchstbetrag: 25 Mio. EUR </a:t>
            </a:r>
          </a:p>
          <a:p>
            <a:pPr>
              <a:buFont typeface="Wingdings" pitchFamily="2" charset="2"/>
              <a:buChar char="ý"/>
            </a:pPr>
            <a:r>
              <a:rPr lang="de-DE" altLang="de-DE" dirty="0"/>
              <a:t> 50 % Haftungsfreistellung ab 4. Jahr möglich</a:t>
            </a:r>
          </a:p>
          <a:p>
            <a:pPr>
              <a:buFont typeface="Wingdings" pitchFamily="2" charset="2"/>
              <a:buChar char="ý"/>
            </a:pPr>
            <a:r>
              <a:rPr lang="de-DE" altLang="de-DE" dirty="0"/>
              <a:t> kombinierbar mit anderen Programmen</a:t>
            </a:r>
          </a:p>
          <a:p>
            <a:pPr>
              <a:buFont typeface="Wingdings" pitchFamily="2" charset="2"/>
              <a:buChar char="ý"/>
            </a:pPr>
            <a:endParaRPr lang="de-DE" altLang="de-DE" dirty="0"/>
          </a:p>
          <a:p>
            <a:pPr>
              <a:buFont typeface="Wingdings" pitchFamily="2" charset="2"/>
              <a:buChar char="ý"/>
            </a:pPr>
            <a:endParaRPr lang="de-DE" altLang="de-DE" dirty="0"/>
          </a:p>
        </p:txBody>
      </p:sp>
    </p:spTree>
    <p:extLst>
      <p:ext uri="{BB962C8B-B14F-4D97-AF65-F5344CB8AC3E}">
        <p14:creationId xmlns:p14="http://schemas.microsoft.com/office/powerpoint/2010/main" val="46148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Darlehensprogramme – KfW</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61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Gewerbliche oder freiberufliche 		 </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Existenzgründer (auch 2. Gründung)</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Unternehmensübernahmen</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aktive Beteiligungen an einem Unternehmen</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bis 3 Jahre nach Existenzgründung</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688278"/>
            <a:ext cx="2008582" cy="923330"/>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ERP-Kapital für Gründung</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(bundesweit)</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4966116"/>
            <a:ext cx="2008582" cy="646331"/>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Fakten &amp; Bedingungen</a:t>
            </a:r>
          </a:p>
        </p:txBody>
      </p:sp>
      <p:sp>
        <p:nvSpPr>
          <p:cNvPr id="6" name="Rechteck 5">
            <a:extLst>
              <a:ext uri="{FF2B5EF4-FFF2-40B4-BE49-F238E27FC236}">
                <a16:creationId xmlns:a16="http://schemas.microsoft.com/office/drawing/2014/main" id="{0AC950B6-1D4B-4970-B107-D49A393441B5}"/>
              </a:ext>
            </a:extLst>
          </p:cNvPr>
          <p:cNvSpPr/>
          <p:nvPr/>
        </p:nvSpPr>
        <p:spPr>
          <a:xfrm>
            <a:off x="2883192" y="4019849"/>
            <a:ext cx="6074946" cy="233910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600" b="0" i="0" u="none" strike="noStrike" kern="1200" cap="none" spc="0" normalizeH="0" baseline="0" noProof="0" dirty="0">
                <a:ln>
                  <a:noFill/>
                </a:ln>
                <a:solidFill>
                  <a:prstClr val="black"/>
                </a:solidFill>
                <a:effectLst/>
                <a:uLnTx/>
                <a:uFillTx/>
                <a:latin typeface="Arial" charset="0"/>
                <a:cs typeface="+mn-cs"/>
              </a:rPr>
              <a:t>für Investitionen, Warenlager</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Eigenmitteleinsatz 15% erforderlich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Finanzierungsanteil: max. 30%</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Tilgungsbeginn erst nach 7 Jahren</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Zinsgünstig in den ersten zehn Jahren,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davon die ersten drei besonders günstig.</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Darlehenshöchstbetrag: 500.000 EUR</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keine zusätzlichen Sicherheiten erforderlich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kombinierbar mit anderen Programmen</a:t>
            </a:r>
          </a:p>
        </p:txBody>
      </p:sp>
      <p:sp>
        <p:nvSpPr>
          <p:cNvPr id="10" name="Foliennummernplatzhalter 4">
            <a:extLst>
              <a:ext uri="{FF2B5EF4-FFF2-40B4-BE49-F238E27FC236}">
                <a16:creationId xmlns:a16="http://schemas.microsoft.com/office/drawing/2014/main" id="{8B4274D2-D42C-47A0-B97F-C9B407FED30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88</a:t>
            </a:r>
          </a:p>
        </p:txBody>
      </p:sp>
    </p:spTree>
    <p:extLst>
      <p:ext uri="{BB962C8B-B14F-4D97-AF65-F5344CB8AC3E}">
        <p14:creationId xmlns:p14="http://schemas.microsoft.com/office/powerpoint/2010/main" val="337484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Risikogerechtes Zinssystem (RGZS)</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a:extLst>
              <a:ext uri="{FF2B5EF4-FFF2-40B4-BE49-F238E27FC236}">
                <a16:creationId xmlns:a16="http://schemas.microsoft.com/office/drawing/2014/main" id="{5B93729B-9CB8-4E7A-99D2-49B724ED629B}"/>
              </a:ext>
            </a:extLst>
          </p:cNvPr>
          <p:cNvSpPr txBox="1">
            <a:spLocks noChangeArrowheads="1"/>
          </p:cNvSpPr>
          <p:nvPr/>
        </p:nvSpPr>
        <p:spPr bwMode="auto">
          <a:xfrm>
            <a:off x="463550" y="1884137"/>
            <a:ext cx="82169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900" b="1"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900" b="0" i="0" u="none" strike="noStrike" kern="1200" cap="none" spc="0" normalizeH="0" baseline="0" noProof="0" dirty="0">
                <a:ln>
                  <a:noFill/>
                </a:ln>
                <a:solidFill>
                  <a:prstClr val="black"/>
                </a:solidFill>
                <a:effectLst/>
                <a:uLnTx/>
                <a:uFillTx/>
                <a:latin typeface="Arial" pitchFamily="34" charset="0"/>
                <a:cs typeface="Times New Roman" pitchFamily="18" charset="0"/>
              </a:rPr>
              <a:t>1. Schritt: Ihre Hausbank prüft die wirtschaftlichen Verhältnisse Ihres</a:t>
            </a:r>
            <a:br>
              <a:rPr kumimoji="0" lang="de-DE" altLang="de-DE" sz="19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900" b="0" i="0" u="none" strike="noStrike" kern="1200" cap="none" spc="0" normalizeH="0" baseline="0" noProof="0" dirty="0">
                <a:ln>
                  <a:noFill/>
                </a:ln>
                <a:solidFill>
                  <a:prstClr val="black"/>
                </a:solidFill>
                <a:effectLst/>
                <a:uLnTx/>
                <a:uFillTx/>
                <a:latin typeface="Arial" pitchFamily="34" charset="0"/>
                <a:cs typeface="Times New Roman" pitchFamily="18" charset="0"/>
              </a:rPr>
              <a:t>                Unternehmens (Bonität)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9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5" name="Grafik 4">
            <a:extLst>
              <a:ext uri="{FF2B5EF4-FFF2-40B4-BE49-F238E27FC236}">
                <a16:creationId xmlns:a16="http://schemas.microsoft.com/office/drawing/2014/main" id="{8750AD75-C4C5-45FD-861C-71C07C3A6F78}"/>
              </a:ext>
            </a:extLst>
          </p:cNvPr>
          <p:cNvPicPr>
            <a:picLocks noChangeAspect="1"/>
          </p:cNvPicPr>
          <p:nvPr/>
        </p:nvPicPr>
        <p:blipFill>
          <a:blip r:embed="rId3"/>
          <a:stretch>
            <a:fillRect/>
          </a:stretch>
        </p:blipFill>
        <p:spPr>
          <a:xfrm>
            <a:off x="539552" y="3003982"/>
            <a:ext cx="8113475" cy="2585258"/>
          </a:xfrm>
          <a:prstGeom prst="rect">
            <a:avLst/>
          </a:prstGeom>
        </p:spPr>
      </p:pic>
    </p:spTree>
    <p:extLst>
      <p:ext uri="{BB962C8B-B14F-4D97-AF65-F5344CB8AC3E}">
        <p14:creationId xmlns:p14="http://schemas.microsoft.com/office/powerpoint/2010/main" val="234852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Risikogerechtes Zinssystem (RGZS)</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a:extLst>
              <a:ext uri="{FF2B5EF4-FFF2-40B4-BE49-F238E27FC236}">
                <a16:creationId xmlns:a16="http://schemas.microsoft.com/office/drawing/2014/main" id="{42CBAB20-68A8-466E-9728-EC982B6AF846}"/>
              </a:ext>
            </a:extLst>
          </p:cNvPr>
          <p:cNvSpPr txBox="1">
            <a:spLocks noChangeArrowheads="1"/>
          </p:cNvSpPr>
          <p:nvPr/>
        </p:nvSpPr>
        <p:spPr bwMode="auto">
          <a:xfrm>
            <a:off x="415034" y="1884137"/>
            <a:ext cx="7467600" cy="82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900" b="1"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900" b="0" i="0" u="none" strike="noStrike" kern="1200" cap="none" spc="0" normalizeH="0" baseline="0" noProof="0" dirty="0">
                <a:ln>
                  <a:noFill/>
                </a:ln>
                <a:solidFill>
                  <a:prstClr val="black"/>
                </a:solidFill>
                <a:effectLst/>
                <a:uLnTx/>
                <a:uFillTx/>
                <a:latin typeface="Arial" pitchFamily="34" charset="0"/>
                <a:cs typeface="Times New Roman" pitchFamily="18" charset="0"/>
              </a:rPr>
              <a:t>2. Schritt: Ihre Hausbank prüft die vorgesehenen Sicherheiten</a:t>
            </a:r>
            <a:endParaRPr kumimoji="0" lang="de-DE" altLang="de-DE" sz="19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5" name="Grafik 4">
            <a:extLst>
              <a:ext uri="{FF2B5EF4-FFF2-40B4-BE49-F238E27FC236}">
                <a16:creationId xmlns:a16="http://schemas.microsoft.com/office/drawing/2014/main" id="{99C5DB62-CA0C-4354-A69E-6E44FCD5DB75}"/>
              </a:ext>
            </a:extLst>
          </p:cNvPr>
          <p:cNvPicPr>
            <a:picLocks noChangeAspect="1"/>
          </p:cNvPicPr>
          <p:nvPr/>
        </p:nvPicPr>
        <p:blipFill>
          <a:blip r:embed="rId3"/>
          <a:stretch>
            <a:fillRect/>
          </a:stretch>
        </p:blipFill>
        <p:spPr>
          <a:xfrm>
            <a:off x="444500" y="3356992"/>
            <a:ext cx="8160966" cy="648072"/>
          </a:xfrm>
          <a:prstGeom prst="rect">
            <a:avLst/>
          </a:prstGeom>
        </p:spPr>
      </p:pic>
    </p:spTree>
    <p:extLst>
      <p:ext uri="{BB962C8B-B14F-4D97-AF65-F5344CB8AC3E}">
        <p14:creationId xmlns:p14="http://schemas.microsoft.com/office/powerpoint/2010/main" val="69335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Risikogerechtes Zinssystem (RGZS)</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a:extLst>
              <a:ext uri="{FF2B5EF4-FFF2-40B4-BE49-F238E27FC236}">
                <a16:creationId xmlns:a16="http://schemas.microsoft.com/office/drawing/2014/main" id="{F4DC5C00-8128-49CD-B21F-0F3351988653}"/>
              </a:ext>
            </a:extLst>
          </p:cNvPr>
          <p:cNvSpPr txBox="1">
            <a:spLocks noChangeArrowheads="1"/>
          </p:cNvSpPr>
          <p:nvPr/>
        </p:nvSpPr>
        <p:spPr bwMode="auto">
          <a:xfrm>
            <a:off x="444500" y="1884137"/>
            <a:ext cx="8235950" cy="82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900" b="1"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900" b="0" i="0" u="none" strike="noStrike" kern="1200" cap="none" spc="0" normalizeH="0" baseline="0" noProof="0" dirty="0">
                <a:ln>
                  <a:noFill/>
                </a:ln>
                <a:solidFill>
                  <a:prstClr val="black"/>
                </a:solidFill>
                <a:effectLst/>
                <a:uLnTx/>
                <a:uFillTx/>
                <a:latin typeface="Arial" pitchFamily="34" charset="0"/>
                <a:cs typeface="Times New Roman" pitchFamily="18" charset="0"/>
              </a:rPr>
              <a:t>3. Schritt: Ihre Hausbank ermittelt den Preis für Ihren Förderkredit</a:t>
            </a:r>
            <a:endParaRPr kumimoji="0" lang="de-DE" altLang="de-DE" sz="1900" b="0" i="0" u="none" strike="noStrike" kern="1200" cap="none" spc="0" normalizeH="0" baseline="0" noProof="0" dirty="0">
              <a:ln>
                <a:noFill/>
              </a:ln>
              <a:solidFill>
                <a:prstClr val="black"/>
              </a:solidFill>
              <a:effectLst/>
              <a:uLnTx/>
              <a:uFillTx/>
              <a:latin typeface="Arial" pitchFamily="34" charset="0"/>
              <a:cs typeface="+mn-cs"/>
            </a:endParaRPr>
          </a:p>
        </p:txBody>
      </p:sp>
      <p:pic>
        <p:nvPicPr>
          <p:cNvPr id="5" name="Grafik 4">
            <a:extLst>
              <a:ext uri="{FF2B5EF4-FFF2-40B4-BE49-F238E27FC236}">
                <a16:creationId xmlns:a16="http://schemas.microsoft.com/office/drawing/2014/main" id="{84B5775D-CBC2-49EF-A6E0-7FF2BAAD13E8}"/>
              </a:ext>
            </a:extLst>
          </p:cNvPr>
          <p:cNvPicPr>
            <a:picLocks noChangeAspect="1"/>
          </p:cNvPicPr>
          <p:nvPr/>
        </p:nvPicPr>
        <p:blipFill>
          <a:blip r:embed="rId3"/>
          <a:stretch>
            <a:fillRect/>
          </a:stretch>
        </p:blipFill>
        <p:spPr>
          <a:xfrm>
            <a:off x="513927" y="2732229"/>
            <a:ext cx="8097095" cy="577018"/>
          </a:xfrm>
          <a:prstGeom prst="rect">
            <a:avLst/>
          </a:prstGeom>
        </p:spPr>
      </p:pic>
      <p:pic>
        <p:nvPicPr>
          <p:cNvPr id="6" name="Grafik 5">
            <a:extLst>
              <a:ext uri="{FF2B5EF4-FFF2-40B4-BE49-F238E27FC236}">
                <a16:creationId xmlns:a16="http://schemas.microsoft.com/office/drawing/2014/main" id="{6FDE7AC4-53DB-4D12-A96A-AB978CFC72EF}"/>
              </a:ext>
            </a:extLst>
          </p:cNvPr>
          <p:cNvPicPr>
            <a:picLocks noChangeAspect="1"/>
          </p:cNvPicPr>
          <p:nvPr/>
        </p:nvPicPr>
        <p:blipFill>
          <a:blip r:embed="rId4"/>
          <a:stretch>
            <a:fillRect/>
          </a:stretch>
        </p:blipFill>
        <p:spPr>
          <a:xfrm>
            <a:off x="513927" y="3349125"/>
            <a:ext cx="7956376" cy="1132625"/>
          </a:xfrm>
          <a:prstGeom prst="rect">
            <a:avLst/>
          </a:prstGeom>
        </p:spPr>
      </p:pic>
      <p:pic>
        <p:nvPicPr>
          <p:cNvPr id="8" name="Grafik 7">
            <a:extLst>
              <a:ext uri="{FF2B5EF4-FFF2-40B4-BE49-F238E27FC236}">
                <a16:creationId xmlns:a16="http://schemas.microsoft.com/office/drawing/2014/main" id="{977DD35A-DFC0-4E8E-BA26-911303F5DE75}"/>
              </a:ext>
            </a:extLst>
          </p:cNvPr>
          <p:cNvPicPr>
            <a:picLocks noChangeAspect="1"/>
          </p:cNvPicPr>
          <p:nvPr/>
        </p:nvPicPr>
        <p:blipFill>
          <a:blip r:embed="rId5"/>
          <a:stretch>
            <a:fillRect/>
          </a:stretch>
        </p:blipFill>
        <p:spPr>
          <a:xfrm>
            <a:off x="2195736" y="4491452"/>
            <a:ext cx="4819594" cy="2366548"/>
          </a:xfrm>
          <a:prstGeom prst="rect">
            <a:avLst/>
          </a:prstGeom>
        </p:spPr>
      </p:pic>
      <p:sp>
        <p:nvSpPr>
          <p:cNvPr id="9" name="Textfeld 8">
            <a:extLst>
              <a:ext uri="{FF2B5EF4-FFF2-40B4-BE49-F238E27FC236}">
                <a16:creationId xmlns:a16="http://schemas.microsoft.com/office/drawing/2014/main" id="{4BCCE7FF-F9B4-4702-95BB-35AC146E6669}"/>
              </a:ext>
            </a:extLst>
          </p:cNvPr>
          <p:cNvSpPr txBox="1"/>
          <p:nvPr/>
        </p:nvSpPr>
        <p:spPr>
          <a:xfrm>
            <a:off x="0" y="2836072"/>
            <a:ext cx="57606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charset="0"/>
                <a:cs typeface="+mn-cs"/>
              </a:rPr>
              <a:t>LfA</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14" name="Textfeld 13">
            <a:extLst>
              <a:ext uri="{FF2B5EF4-FFF2-40B4-BE49-F238E27FC236}">
                <a16:creationId xmlns:a16="http://schemas.microsoft.com/office/drawing/2014/main" id="{1B2D12CD-D38B-419B-B715-170DD5EF0C68}"/>
              </a:ext>
            </a:extLst>
          </p:cNvPr>
          <p:cNvSpPr txBox="1"/>
          <p:nvPr/>
        </p:nvSpPr>
        <p:spPr>
          <a:xfrm>
            <a:off x="44750" y="4552176"/>
            <a:ext cx="171893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charset="0"/>
                <a:cs typeface="+mn-cs"/>
              </a:rPr>
              <a:t>Preisbeispiel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charset="0"/>
                <a:cs typeface="+mn-cs"/>
              </a:rPr>
              <a:t>KfW:</a:t>
            </a:r>
          </a:p>
        </p:txBody>
      </p:sp>
      <p:sp>
        <p:nvSpPr>
          <p:cNvPr id="13" name="Textfeld 12">
            <a:extLst>
              <a:ext uri="{FF2B5EF4-FFF2-40B4-BE49-F238E27FC236}">
                <a16:creationId xmlns:a16="http://schemas.microsoft.com/office/drawing/2014/main" id="{7BAFB73A-9C83-40B5-B946-79C6B8B66E4A}"/>
              </a:ext>
            </a:extLst>
          </p:cNvPr>
          <p:cNvSpPr txBox="1"/>
          <p:nvPr/>
        </p:nvSpPr>
        <p:spPr>
          <a:xfrm>
            <a:off x="44750" y="3694124"/>
            <a:ext cx="71082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charset="0"/>
                <a:cs typeface="+mn-cs"/>
              </a:rPr>
              <a:t>KfW</a:t>
            </a:r>
          </a:p>
        </p:txBody>
      </p:sp>
    </p:spTree>
    <p:extLst>
      <p:ext uri="{BB962C8B-B14F-4D97-AF65-F5344CB8AC3E}">
        <p14:creationId xmlns:p14="http://schemas.microsoft.com/office/powerpoint/2010/main" val="1733747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202011524"/>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4">
            <a:extLst>
              <a:ext uri="{FF2B5EF4-FFF2-40B4-BE49-F238E27FC236}">
                <a16:creationId xmlns:a16="http://schemas.microsoft.com/office/drawing/2014/main" id="{B384C0E4-C473-43D5-97B3-F70E42A0958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89</a:t>
            </a:r>
          </a:p>
        </p:txBody>
      </p:sp>
    </p:spTree>
    <p:extLst>
      <p:ext uri="{BB962C8B-B14F-4D97-AF65-F5344CB8AC3E}">
        <p14:creationId xmlns:p14="http://schemas.microsoft.com/office/powerpoint/2010/main" val="3892039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(ALG  I)</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060848"/>
            <a:ext cx="5803608" cy="254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2-Phasenförderung</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 </a:t>
            </a:r>
            <a:r>
              <a:rPr kumimoji="0" lang="de-DE" altLang="de-DE" sz="1600" b="0" i="0" u="sng" strike="noStrike" kern="1200" cap="none" spc="0" normalizeH="0" baseline="0" noProof="0" dirty="0">
                <a:ln>
                  <a:noFill/>
                </a:ln>
                <a:solidFill>
                  <a:prstClr val="black"/>
                </a:solidFill>
                <a:effectLst/>
                <a:uLnTx/>
                <a:uFillTx/>
                <a:latin typeface="Arial" pitchFamily="34" charset="0"/>
                <a:cs typeface="+mn-cs"/>
              </a:rPr>
              <a:t>Phase 1:</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max. für 6 Mon. (kann) </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ALG I + 300 € pauschal / Monat</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 </a:t>
            </a:r>
            <a:r>
              <a:rPr kumimoji="0" lang="de-DE" altLang="de-DE" sz="1600" b="0" i="0" u="sng" strike="noStrike" kern="1200" cap="none" spc="0" normalizeH="0" baseline="0" noProof="0" dirty="0">
                <a:ln>
                  <a:noFill/>
                </a:ln>
                <a:solidFill>
                  <a:prstClr val="black"/>
                </a:solidFill>
                <a:effectLst/>
                <a:uLnTx/>
                <a:uFillTx/>
                <a:latin typeface="Arial" pitchFamily="34" charset="0"/>
                <a:cs typeface="+mn-cs"/>
              </a:rPr>
              <a:t>Phase 2:</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max. für 9 Mon. (kann) </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300 € pauschal / Monat</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Berechnungsbasis: </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 </a:t>
            </a:r>
            <a:r>
              <a:rPr kumimoji="0" lang="de-DE" altLang="de-DE" sz="1600" b="0" i="0" u="sng" strike="noStrike" kern="1200" cap="none" spc="0" normalizeH="0" baseline="0" noProof="0" dirty="0">
                <a:ln>
                  <a:noFill/>
                </a:ln>
                <a:solidFill>
                  <a:prstClr val="black"/>
                </a:solidFill>
                <a:effectLst/>
                <a:uLnTx/>
                <a:uFillTx/>
                <a:latin typeface="Arial" pitchFamily="34" charset="0"/>
                <a:cs typeface="+mn-cs"/>
              </a:rPr>
              <a:t>Phase 1:</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Entgeltersatzleistung plus Pauschale</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 </a:t>
            </a:r>
            <a:r>
              <a:rPr kumimoji="0" lang="de-DE" altLang="de-DE" sz="1600" b="0" i="0" u="sng" strike="noStrike" kern="1200" cap="none" spc="0" normalizeH="0" baseline="0" noProof="0" dirty="0">
                <a:ln>
                  <a:noFill/>
                </a:ln>
                <a:solidFill>
                  <a:prstClr val="black"/>
                </a:solidFill>
                <a:effectLst/>
                <a:uLnTx/>
                <a:uFillTx/>
                <a:latin typeface="Arial" pitchFamily="34" charset="0"/>
                <a:cs typeface="+mn-cs"/>
              </a:rPr>
              <a:t>Phase 2:</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Pauschale</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Förderung durch Agentur für Arbeit für Gründungen aus der</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Arbeitslosigkeit</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757528"/>
            <a:ext cx="2008582" cy="784830"/>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Gründungs-zuschuss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900" b="1" i="0" u="none" strike="noStrike" kern="1200" cap="none" spc="0" normalizeH="0" baseline="0" noProof="0" dirty="0">
                <a:ln>
                  <a:noFill/>
                </a:ln>
                <a:solidFill>
                  <a:prstClr val="white"/>
                </a:solidFill>
                <a:effectLst/>
                <a:uLnTx/>
                <a:uFillTx/>
                <a:latin typeface="Arial" charset="0"/>
                <a:cs typeface="+mn-cs"/>
              </a:rPr>
              <a:t>(§ 93 f SGB III)</a:t>
            </a:r>
            <a:endParaRPr kumimoji="0" lang="de-DE" sz="1800" b="0" i="0" u="none" strike="noStrike" kern="1200" cap="none" spc="0" normalizeH="0" baseline="0" noProof="0" dirty="0">
              <a:ln>
                <a:noFill/>
              </a:ln>
              <a:solidFill>
                <a:prstClr val="white"/>
              </a:solidFill>
              <a:effectLst/>
              <a:uLnTx/>
              <a:uFillTx/>
              <a:latin typeface="Arial" charset="0"/>
              <a:cs typeface="+mn-cs"/>
            </a:endParaRP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6" name="Rechteck 5">
            <a:extLst>
              <a:ext uri="{FF2B5EF4-FFF2-40B4-BE49-F238E27FC236}">
                <a16:creationId xmlns:a16="http://schemas.microsoft.com/office/drawing/2014/main" id="{0AC950B6-1D4B-4970-B107-D49A393441B5}"/>
              </a:ext>
            </a:extLst>
          </p:cNvPr>
          <p:cNvSpPr/>
          <p:nvPr/>
        </p:nvSpPr>
        <p:spPr>
          <a:xfrm>
            <a:off x="2843808" y="4696649"/>
            <a:ext cx="6074946" cy="160043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600" b="0" i="0" u="none" strike="noStrike" kern="1200" cap="none" spc="0" normalizeH="0" baseline="0" noProof="0" dirty="0">
                <a:ln>
                  <a:noFill/>
                </a:ln>
                <a:solidFill>
                  <a:prstClr val="black"/>
                </a:solidFill>
                <a:effectLst/>
                <a:uLnTx/>
                <a:uFillTx/>
                <a:latin typeface="Arial" charset="0"/>
                <a:cs typeface="+mn-cs"/>
              </a:rPr>
              <a:t>Antrag </a:t>
            </a:r>
            <a:r>
              <a:rPr kumimoji="0" lang="de-DE" altLang="de-DE" sz="1600" b="0" i="0" u="sng" strike="noStrike" kern="1200" cap="none" spc="0" normalizeH="0" baseline="0" noProof="0" dirty="0">
                <a:ln>
                  <a:noFill/>
                </a:ln>
                <a:solidFill>
                  <a:prstClr val="black"/>
                </a:solidFill>
                <a:effectLst/>
                <a:uLnTx/>
                <a:uFillTx/>
                <a:latin typeface="Arial" charset="0"/>
                <a:cs typeface="+mn-cs"/>
              </a:rPr>
              <a:t>vor</a:t>
            </a:r>
            <a:r>
              <a:rPr kumimoji="0" lang="de-DE" altLang="de-DE" sz="1600" b="0" i="0" u="none" strike="noStrike" kern="1200" cap="none" spc="0" normalizeH="0" baseline="0" noProof="0" dirty="0">
                <a:ln>
                  <a:noFill/>
                </a:ln>
                <a:solidFill>
                  <a:prstClr val="black"/>
                </a:solidFill>
                <a:effectLst/>
                <a:uLnTx/>
                <a:uFillTx/>
                <a:latin typeface="Arial" charset="0"/>
                <a:cs typeface="+mn-cs"/>
              </a:rPr>
              <a:t> Aufnahme der Selbständigkeit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min. 150 Tage Restanspruch auf ALG I und Verrechnung </a:t>
            </a:r>
            <a:br>
              <a:rPr kumimoji="0" lang="de-DE" altLang="de-DE" sz="1600" b="0" i="0" u="none" strike="noStrike" kern="1200" cap="none" spc="0" normalizeH="0" baseline="0" noProof="0" dirty="0">
                <a:ln>
                  <a:noFill/>
                </a:ln>
                <a:solidFill>
                  <a:prstClr val="black"/>
                </a:solidFill>
                <a:effectLst/>
                <a:uLnTx/>
                <a:uFillTx/>
                <a:latin typeface="Arial" charset="0"/>
                <a:cs typeface="+mn-cs"/>
              </a:rPr>
            </a:br>
            <a:r>
              <a:rPr kumimoji="0" lang="de-DE" altLang="de-DE" sz="1600" b="0" i="0" u="none" strike="noStrike" kern="1200" cap="none" spc="0" normalizeH="0" baseline="0" noProof="0" dirty="0">
                <a:ln>
                  <a:noFill/>
                </a:ln>
                <a:solidFill>
                  <a:prstClr val="black"/>
                </a:solidFill>
                <a:effectLst/>
                <a:uLnTx/>
                <a:uFillTx/>
                <a:latin typeface="Arial" charset="0"/>
                <a:cs typeface="+mn-cs"/>
              </a:rPr>
              <a:t>     ALG I-Anspruchszeit mit Förderzeit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Tragfähigkeitsprüfung durch fachkundige Stelle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evtl. Vorbereitungskurs auf Selbständigkeit bei Zweifel an der</a:t>
            </a:r>
            <a:br>
              <a:rPr kumimoji="0" lang="de-DE" altLang="de-DE" sz="1600" b="0" i="0" u="none" strike="noStrike" kern="1200" cap="none" spc="0" normalizeH="0" baseline="0" noProof="0" dirty="0">
                <a:ln>
                  <a:noFill/>
                </a:ln>
                <a:solidFill>
                  <a:prstClr val="black"/>
                </a:solidFill>
                <a:effectLst/>
                <a:uLnTx/>
                <a:uFillTx/>
                <a:latin typeface="Arial" charset="0"/>
                <a:cs typeface="+mn-cs"/>
              </a:rPr>
            </a:br>
            <a:r>
              <a:rPr kumimoji="0" lang="de-DE" altLang="de-DE" sz="1600" b="0" i="0" u="none" strike="noStrike" kern="1200" cap="none" spc="0" normalizeH="0" baseline="0" noProof="0" dirty="0">
                <a:ln>
                  <a:noFill/>
                </a:ln>
                <a:solidFill>
                  <a:prstClr val="black"/>
                </a:solidFill>
                <a:effectLst/>
                <a:uLnTx/>
                <a:uFillTx/>
                <a:latin typeface="Arial" charset="0"/>
                <a:cs typeface="+mn-cs"/>
              </a:rPr>
              <a:t>    persönlichen Eignung</a:t>
            </a:r>
          </a:p>
        </p:txBody>
      </p:sp>
      <p:sp>
        <p:nvSpPr>
          <p:cNvPr id="10" name="Foliennummernplatzhalter 4">
            <a:extLst>
              <a:ext uri="{FF2B5EF4-FFF2-40B4-BE49-F238E27FC236}">
                <a16:creationId xmlns:a16="http://schemas.microsoft.com/office/drawing/2014/main" id="{8AE3C1EE-A5AA-45BA-9818-2BD1F10501D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90</a:t>
            </a:r>
          </a:p>
        </p:txBody>
      </p:sp>
    </p:spTree>
    <p:extLst>
      <p:ext uri="{BB962C8B-B14F-4D97-AF65-F5344CB8AC3E}">
        <p14:creationId xmlns:p14="http://schemas.microsoft.com/office/powerpoint/2010/main" val="1297855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Fitness</a:t>
            </a:r>
          </a:p>
        </p:txBody>
      </p:sp>
      <p:graphicFrame>
        <p:nvGraphicFramePr>
          <p:cNvPr id="7" name="Diagramm 6">
            <a:extLst>
              <a:ext uri="{FF2B5EF4-FFF2-40B4-BE49-F238E27FC236}">
                <a16:creationId xmlns:a16="http://schemas.microsoft.com/office/drawing/2014/main" id="{2E4E4317-3D33-44DA-BFBE-B3869067D7C3}"/>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3">
            <a:extLst>
              <a:ext uri="{FF2B5EF4-FFF2-40B4-BE49-F238E27FC236}">
                <a16:creationId xmlns:a16="http://schemas.microsoft.com/office/drawing/2014/main" id="{26C220C3-DFF1-4BC6-AFEF-CB00B3D2F207}"/>
              </a:ext>
            </a:extLst>
          </p:cNvPr>
          <p:cNvSpPr txBox="1">
            <a:spLocks noChangeArrowheads="1"/>
          </p:cNvSpPr>
          <p:nvPr/>
        </p:nvSpPr>
        <p:spPr bwMode="auto">
          <a:xfrm>
            <a:off x="444500" y="1858963"/>
            <a:ext cx="823595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srgbClr val="1F497D"/>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Halten Sie auf Dauer Stresssituationen stand, weichen Sie solchen Situationen nicht aus, sondern gehen die notwendigen Problemlösungen an?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Überwiegend ja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Eher ja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Nur sehr bedingt		0 Punkte</a:t>
            </a:r>
          </a:p>
        </p:txBody>
      </p:sp>
      <p:sp>
        <p:nvSpPr>
          <p:cNvPr id="5" name="Foliennummernplatzhalter 4">
            <a:extLst>
              <a:ext uri="{FF2B5EF4-FFF2-40B4-BE49-F238E27FC236}">
                <a16:creationId xmlns:a16="http://schemas.microsoft.com/office/drawing/2014/main" id="{EFBC6E08-5085-49B6-A9B5-8C61BDA6E8E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a:t>
            </a:r>
          </a:p>
        </p:txBody>
      </p:sp>
    </p:spTree>
    <p:extLst>
      <p:ext uri="{BB962C8B-B14F-4D97-AF65-F5344CB8AC3E}">
        <p14:creationId xmlns:p14="http://schemas.microsoft.com/office/powerpoint/2010/main" val="134976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(ALG  II / ab 2023 Bürgergeld)</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257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Förderung durch Agentur für Arbeit (meist Jobcenter) </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Antrag vor Aufnahme der Selbständigkeit</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bis zu 24 Monate </a:t>
            </a:r>
          </a:p>
          <a:p>
            <a:pPr marL="0" marR="0" lvl="0" indent="0" algn="l" defTabSz="655638" rtl="0" eaLnBrk="1" fontAlgn="base" latinLnBrk="0" hangingPunct="1">
              <a:lnSpc>
                <a:spcPct val="9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 in der Regel für 12 Monate</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bis zu 100 % der Regelleistung </a:t>
            </a:r>
          </a:p>
          <a:p>
            <a:pPr marL="0" marR="0" lvl="0" indent="0" algn="l" defTabSz="655638" rtl="0" eaLnBrk="1" fontAlgn="base" latinLnBrk="0" hangingPunct="1">
              <a:lnSpc>
                <a:spcPct val="9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(2022: 449 €; 2023: 502 € für Alleinstehende)</a:t>
            </a:r>
          </a:p>
          <a:p>
            <a:pPr marL="0" marR="0" lvl="0" indent="0" algn="l" defTabSz="655638" rtl="0" eaLnBrk="1" fontAlgn="base" latinLnBrk="0" hangingPunct="1">
              <a:lnSpc>
                <a:spcPct val="9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 in der Regel 50 %, &gt; 12 Monate dann degressiv -</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Abhängig von der vorherigen Dauer der Arbeitslosigkeit</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sowie der Größe der Bedarfsgemeinschaft</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26777"/>
            <a:ext cx="2008582" cy="646331"/>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Einstiegsgeld</a:t>
            </a:r>
            <a:br>
              <a:rPr kumimoji="0" lang="de-DE" sz="1800" b="0" i="0" u="none" strike="noStrike" kern="1200" cap="none" spc="0" normalizeH="0" baseline="0" noProof="0" dirty="0">
                <a:ln>
                  <a:noFill/>
                </a:ln>
                <a:solidFill>
                  <a:prstClr val="white"/>
                </a:solidFill>
                <a:effectLst/>
                <a:uLnTx/>
                <a:uFillTx/>
                <a:latin typeface="Arial" charset="0"/>
                <a:cs typeface="+mn-cs"/>
              </a:rPr>
            </a:br>
            <a:r>
              <a:rPr kumimoji="0" lang="de-DE" sz="1800" b="0" i="0" u="none" strike="noStrike" kern="1200" cap="none" spc="0" normalizeH="0" baseline="0" noProof="0" dirty="0">
                <a:ln>
                  <a:noFill/>
                </a:ln>
                <a:solidFill>
                  <a:prstClr val="white"/>
                </a:solidFill>
                <a:effectLst/>
                <a:uLnTx/>
                <a:uFillTx/>
                <a:latin typeface="Arial" charset="0"/>
                <a:cs typeface="+mn-cs"/>
              </a:rPr>
              <a:t> </a:t>
            </a:r>
            <a:r>
              <a:rPr kumimoji="0" lang="de-DE" altLang="de-DE" sz="900" b="1" i="0" u="none" strike="noStrike" kern="1200" cap="none" spc="0" normalizeH="0" baseline="0" noProof="0" dirty="0">
                <a:ln>
                  <a:noFill/>
                </a:ln>
                <a:solidFill>
                  <a:prstClr val="white"/>
                </a:solidFill>
                <a:effectLst/>
                <a:uLnTx/>
                <a:uFillTx/>
                <a:latin typeface="Arial" charset="0"/>
                <a:cs typeface="+mn-cs"/>
              </a:rPr>
              <a:t>(§ </a:t>
            </a:r>
            <a:r>
              <a:rPr lang="de-DE" altLang="de-DE" sz="900" b="1" dirty="0">
                <a:solidFill>
                  <a:prstClr val="white"/>
                </a:solidFill>
                <a:cs typeface="+mn-cs"/>
              </a:rPr>
              <a:t>16 b f. </a:t>
            </a:r>
            <a:r>
              <a:rPr kumimoji="0" lang="de-DE" altLang="de-DE" sz="900" b="1" i="0" u="none" strike="noStrike" kern="1200" cap="none" spc="0" normalizeH="0" baseline="0" noProof="0" dirty="0">
                <a:ln>
                  <a:noFill/>
                </a:ln>
                <a:solidFill>
                  <a:prstClr val="white"/>
                </a:solidFill>
                <a:effectLst/>
                <a:uLnTx/>
                <a:uFillTx/>
                <a:latin typeface="Arial" charset="0"/>
                <a:cs typeface="+mn-cs"/>
              </a:rPr>
              <a:t>SGB II)</a:t>
            </a:r>
            <a:endParaRPr kumimoji="0" lang="de-DE" sz="1800" b="0" i="0" u="none" strike="noStrike" kern="1200" cap="none" spc="0" normalizeH="0" baseline="0" noProof="0" dirty="0">
              <a:ln>
                <a:noFill/>
              </a:ln>
              <a:solidFill>
                <a:prstClr val="white"/>
              </a:solidFill>
              <a:effectLst/>
              <a:uLnTx/>
              <a:uFillTx/>
              <a:latin typeface="Arial" charset="0"/>
              <a:cs typeface="+mn-cs"/>
            </a:endParaRP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6" name="Rechteck 5">
            <a:extLst>
              <a:ext uri="{FF2B5EF4-FFF2-40B4-BE49-F238E27FC236}">
                <a16:creationId xmlns:a16="http://schemas.microsoft.com/office/drawing/2014/main" id="{0AC950B6-1D4B-4970-B107-D49A393441B5}"/>
              </a:ext>
            </a:extLst>
          </p:cNvPr>
          <p:cNvSpPr/>
          <p:nvPr/>
        </p:nvSpPr>
        <p:spPr>
          <a:xfrm>
            <a:off x="2843808" y="4696649"/>
            <a:ext cx="6074946" cy="1255728"/>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600" b="0" i="0" u="none" strike="noStrike" kern="1200" cap="none" spc="0" normalizeH="0" baseline="0" noProof="0" dirty="0">
                <a:ln>
                  <a:noFill/>
                </a:ln>
                <a:solidFill>
                  <a:prstClr val="black"/>
                </a:solidFill>
                <a:effectLst/>
                <a:uLnTx/>
                <a:uFillTx/>
                <a:latin typeface="Arial" charset="0"/>
                <a:cs typeface="+mn-cs"/>
              </a:rPr>
              <a:t>Hilfebedürftigkeit</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Tragfähigkeit des Gründungsvorhabens</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 i.d.R. keine fachkundige Stellungnahme vorgesehen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Positives Votum des Fallmanagers</a:t>
            </a:r>
          </a:p>
        </p:txBody>
      </p:sp>
      <p:sp>
        <p:nvSpPr>
          <p:cNvPr id="10" name="Foliennummernplatzhalter 4">
            <a:extLst>
              <a:ext uri="{FF2B5EF4-FFF2-40B4-BE49-F238E27FC236}">
                <a16:creationId xmlns:a16="http://schemas.microsoft.com/office/drawing/2014/main" id="{417A690B-C51E-4C71-8FD4-2440B7C4EA5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91</a:t>
            </a:r>
          </a:p>
        </p:txBody>
      </p:sp>
    </p:spTree>
    <p:extLst>
      <p:ext uri="{BB962C8B-B14F-4D97-AF65-F5344CB8AC3E}">
        <p14:creationId xmlns:p14="http://schemas.microsoft.com/office/powerpoint/2010/main" val="353353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Land</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6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bis zu 12 Monate vor Gründung / Übernahme</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höchstens 10 Beratungstage </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bezuschusst bis 70 % des Honorars je Beratungstag,</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jedoch max. 800 €</a:t>
            </a:r>
            <a:endParaRPr kumimoji="0" lang="de-DE" altLang="de-DE" sz="1600" b="1" i="0" u="none" strike="noStrike" kern="1200" cap="none" spc="0" normalizeH="0" baseline="0" noProof="0" dirty="0">
              <a:ln>
                <a:noFill/>
              </a:ln>
              <a:solidFill>
                <a:srgbClr val="CC0000"/>
              </a:solidFill>
              <a:effectLst/>
              <a:uLnTx/>
              <a:uFillTx/>
              <a:latin typeface="Arial" pitchFamily="34" charset="0"/>
              <a:cs typeface="+mn-cs"/>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57555"/>
            <a:ext cx="2008582" cy="584775"/>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Vorgründungs-, Nachfolgecoaching</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6" name="Rechteck 5">
            <a:extLst>
              <a:ext uri="{FF2B5EF4-FFF2-40B4-BE49-F238E27FC236}">
                <a16:creationId xmlns:a16="http://schemas.microsoft.com/office/drawing/2014/main" id="{0AC950B6-1D4B-4970-B107-D49A393441B5}"/>
              </a:ext>
            </a:extLst>
          </p:cNvPr>
          <p:cNvSpPr/>
          <p:nvPr/>
        </p:nvSpPr>
        <p:spPr>
          <a:xfrm>
            <a:off x="2883192" y="4385689"/>
            <a:ext cx="6074946" cy="1671227"/>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600" b="0" i="0" u="none" strike="noStrike" kern="1200" cap="none" spc="0" normalizeH="0" baseline="0" noProof="0" dirty="0">
                <a:ln>
                  <a:noFill/>
                </a:ln>
                <a:solidFill>
                  <a:prstClr val="black"/>
                </a:solidFill>
                <a:effectLst/>
                <a:uLnTx/>
                <a:uFillTx/>
                <a:latin typeface="Arial" charset="0"/>
                <a:cs typeface="+mn-cs"/>
              </a:rPr>
              <a:t>Vor Unterschrift mit Coach Antrag an die Leitstelle einreichen:</a:t>
            </a:r>
            <a:br>
              <a:rPr kumimoji="0" lang="de-DE" altLang="de-DE" sz="1600" b="0" i="0" u="none" strike="noStrike" kern="1200" cap="none" spc="0" normalizeH="0" baseline="0" noProof="0" dirty="0">
                <a:ln>
                  <a:noFill/>
                </a:ln>
                <a:solidFill>
                  <a:prstClr val="black"/>
                </a:solidFill>
                <a:effectLst/>
                <a:uLnTx/>
                <a:uFillTx/>
                <a:latin typeface="Arial" charset="0"/>
                <a:cs typeface="+mn-cs"/>
              </a:rPr>
            </a:br>
            <a:br>
              <a:rPr kumimoji="0" lang="de-DE" altLang="de-DE" sz="1600" b="0" i="0" u="none" strike="noStrike" kern="1200" cap="none" spc="0" normalizeH="0" baseline="0" noProof="0" dirty="0">
                <a:ln>
                  <a:noFill/>
                </a:ln>
                <a:solidFill>
                  <a:prstClr val="black"/>
                </a:solidFill>
                <a:effectLst/>
                <a:uLnTx/>
                <a:uFillTx/>
                <a:latin typeface="Arial" charset="0"/>
                <a:cs typeface="+mn-cs"/>
              </a:rPr>
            </a:br>
            <a:r>
              <a:rPr kumimoji="0" lang="de-DE" altLang="de-DE" sz="1600" b="0" i="0" u="none" strike="noStrike" kern="1200" cap="none" spc="0" normalizeH="0" baseline="0" noProof="0" dirty="0">
                <a:ln>
                  <a:noFill/>
                </a:ln>
                <a:solidFill>
                  <a:prstClr val="black"/>
                </a:solidFill>
                <a:effectLst/>
                <a:uLnTx/>
                <a:uFillTx/>
                <a:latin typeface="Arial" charset="0"/>
                <a:cs typeface="+mn-cs"/>
              </a:rPr>
              <a:t>      - IHK Nürnberg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 HWK</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 IFB Nürnberg</a:t>
            </a:r>
          </a:p>
        </p:txBody>
      </p:sp>
      <p:pic>
        <p:nvPicPr>
          <p:cNvPr id="12" name="Picture 14">
            <a:extLst>
              <a:ext uri="{FF2B5EF4-FFF2-40B4-BE49-F238E27FC236}">
                <a16:creationId xmlns:a16="http://schemas.microsoft.com/office/drawing/2014/main" id="{FF263DA5-0327-4004-8975-0E5D0B0EF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903" y="1343049"/>
            <a:ext cx="784342" cy="5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liennummernplatzhalter 4">
            <a:extLst>
              <a:ext uri="{FF2B5EF4-FFF2-40B4-BE49-F238E27FC236}">
                <a16:creationId xmlns:a16="http://schemas.microsoft.com/office/drawing/2014/main" id="{5928970A-AAED-4B1F-A219-DF381E08589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92</a:t>
            </a:r>
          </a:p>
        </p:txBody>
      </p:sp>
    </p:spTree>
    <p:extLst>
      <p:ext uri="{BB962C8B-B14F-4D97-AF65-F5344CB8AC3E}">
        <p14:creationId xmlns:p14="http://schemas.microsoft.com/office/powerpoint/2010/main" val="125321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Bund</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22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srgbClr val="92D050"/>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Jungunternehmen</a:t>
            </a:r>
            <a:r>
              <a:rPr kumimoji="0" lang="de-DE" altLang="de-DE" sz="1600" b="0" i="0" u="none" strike="noStrike" kern="1200" cap="none" spc="0" normalizeH="0" baseline="30000" noProof="0" dirty="0">
                <a:ln>
                  <a:noFill/>
                </a:ln>
                <a:solidFill>
                  <a:prstClr val="black"/>
                </a:solidFill>
                <a:effectLst/>
                <a:uLnTx/>
                <a:uFillTx/>
                <a:latin typeface="Arial" pitchFamily="34" charset="0"/>
                <a:cs typeface="+mn-cs"/>
              </a:rPr>
              <a:t>(1)</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Gründung bzw. </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Übernahme nicht länger als zwei Jahre zurück</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Bestandsunternehmen</a:t>
            </a:r>
            <a:r>
              <a:rPr kumimoji="0" lang="de-DE" altLang="de-DE" sz="1600" b="0" i="0" u="none" strike="noStrike" kern="1200" cap="none" spc="0" normalizeH="0" baseline="30000" noProof="0" dirty="0">
                <a:ln>
                  <a:noFill/>
                </a:ln>
                <a:solidFill>
                  <a:prstClr val="black"/>
                </a:solidFill>
                <a:effectLst/>
                <a:uLnTx/>
                <a:uFillTx/>
                <a:latin typeface="Arial" pitchFamily="34" charset="0"/>
                <a:cs typeface="+mn-cs"/>
              </a:rPr>
              <a:t>(2)</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ab dem dritten Jahr </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bezuschusst bis 50 % des Honorars (West)</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allgemeine und spezielle Beratung</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Beratungskosten darf Bemessungsgrundlage</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4.000 €</a:t>
            </a:r>
            <a:r>
              <a:rPr kumimoji="0" lang="de-DE" altLang="de-DE" sz="1600" b="0" i="0" u="none" strike="noStrike" kern="1200" cap="none" spc="0" normalizeH="0" baseline="30000" noProof="0" dirty="0">
                <a:ln>
                  <a:noFill/>
                </a:ln>
                <a:solidFill>
                  <a:prstClr val="black"/>
                </a:solidFill>
                <a:effectLst/>
                <a:uLnTx/>
                <a:uFillTx/>
                <a:latin typeface="Arial" pitchFamily="34" charset="0"/>
                <a:cs typeface="+mn-cs"/>
              </a:rPr>
              <a:t>(1)</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bzw. 3000 €</a:t>
            </a:r>
            <a:r>
              <a:rPr kumimoji="0" lang="de-DE" altLang="de-DE" sz="1600" b="0" i="0" u="none" strike="noStrike" kern="1200" cap="none" spc="0" normalizeH="0" baseline="30000" noProof="0" dirty="0">
                <a:ln>
                  <a:noFill/>
                </a:ln>
                <a:solidFill>
                  <a:prstClr val="black"/>
                </a:solidFill>
                <a:effectLst/>
                <a:uLnTx/>
                <a:uFillTx/>
                <a:latin typeface="Arial" pitchFamily="34" charset="0"/>
                <a:cs typeface="+mn-cs"/>
              </a:rPr>
              <a:t>(2)</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nicht überschreiten</a:t>
            </a:r>
            <a:endParaRPr kumimoji="0" lang="de-DE" altLang="de-DE" sz="1600" b="0" i="0" u="none" strike="noStrike" kern="1200" cap="none" spc="0" normalizeH="0" baseline="0" noProof="0" dirty="0">
              <a:ln>
                <a:noFill/>
              </a:ln>
              <a:solidFill>
                <a:prstClr val="black"/>
              </a:solidFill>
              <a:effectLst/>
              <a:uLnTx/>
              <a:uFillTx/>
              <a:latin typeface="Arial" charset="0"/>
              <a:cs typeface="+mn-cs"/>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734444"/>
            <a:ext cx="2008582" cy="830997"/>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BAFA-Förderung unternehmerischen Know-hows</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pic>
        <p:nvPicPr>
          <p:cNvPr id="11" name="Picture 12" descr="Logo des Europäischen Sozialfonds (ESF)">
            <a:extLst>
              <a:ext uri="{FF2B5EF4-FFF2-40B4-BE49-F238E27FC236}">
                <a16:creationId xmlns:a16="http://schemas.microsoft.com/office/drawing/2014/main" id="{48B6157B-D264-4CBE-8621-2E3A72A3C2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4248" y="1340768"/>
            <a:ext cx="1091860" cy="545930"/>
          </a:xfrm>
          <a:prstGeom prst="rect">
            <a:avLst/>
          </a:prstGeom>
          <a:solidFill>
            <a:schemeClr val="bg1"/>
          </a:solidFill>
          <a:ln>
            <a:noFill/>
          </a:ln>
        </p:spPr>
      </p:pic>
      <p:pic>
        <p:nvPicPr>
          <p:cNvPr id="12" name="Picture 13" descr="Logo der Europäischen Union (EU)">
            <a:extLst>
              <a:ext uri="{FF2B5EF4-FFF2-40B4-BE49-F238E27FC236}">
                <a16:creationId xmlns:a16="http://schemas.microsoft.com/office/drawing/2014/main" id="{DEE1B823-BA04-433C-9C71-5F5AA97A8D8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00350" y="1355178"/>
            <a:ext cx="776106"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2D782A53-C6D1-4DA4-BAFB-B3C7DD7FFF5D}"/>
              </a:ext>
            </a:extLst>
          </p:cNvPr>
          <p:cNvSpPr/>
          <p:nvPr/>
        </p:nvSpPr>
        <p:spPr>
          <a:xfrm>
            <a:off x="2887372" y="6169580"/>
            <a:ext cx="141564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hlinkClick r:id="rId5"/>
              </a:rPr>
              <a:t>www.bafa.de</a:t>
            </a:r>
            <a:r>
              <a:rPr kumimoji="0" lang="de-DE" altLang="de-DE" sz="1600" b="0" i="0" u="none" strike="noStrike" kern="1200" cap="none" spc="0" normalizeH="0" baseline="0" noProof="0" dirty="0">
                <a:ln>
                  <a:noFill/>
                </a:ln>
                <a:solidFill>
                  <a:prstClr val="black"/>
                </a:solidFill>
                <a:effectLst/>
                <a:uLnTx/>
                <a:uFillTx/>
                <a:latin typeface="Arial" charset="0"/>
                <a:cs typeface="+mn-cs"/>
              </a:rPr>
              <a:t> </a:t>
            </a:r>
            <a:endParaRPr kumimoji="0" lang="de-DE" sz="1600" b="0" i="0" u="none" strike="noStrike" kern="1200" cap="none" spc="0" normalizeH="0" baseline="0" noProof="0" dirty="0">
              <a:ln>
                <a:noFill/>
              </a:ln>
              <a:solidFill>
                <a:prstClr val="black"/>
              </a:solidFill>
              <a:effectLst/>
              <a:uLnTx/>
              <a:uFillTx/>
              <a:latin typeface="Arial" charset="0"/>
              <a:cs typeface="+mn-cs"/>
            </a:endParaRPr>
          </a:p>
        </p:txBody>
      </p:sp>
      <p:sp>
        <p:nvSpPr>
          <p:cNvPr id="14" name="Foliennummernplatzhalter 4">
            <a:extLst>
              <a:ext uri="{FF2B5EF4-FFF2-40B4-BE49-F238E27FC236}">
                <a16:creationId xmlns:a16="http://schemas.microsoft.com/office/drawing/2014/main" id="{B8507B5A-F0E2-49C8-83B1-EB63AE951B4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93</a:t>
            </a:r>
          </a:p>
        </p:txBody>
      </p:sp>
      <p:sp>
        <p:nvSpPr>
          <p:cNvPr id="15" name="Rechteck 14">
            <a:extLst>
              <a:ext uri="{FF2B5EF4-FFF2-40B4-BE49-F238E27FC236}">
                <a16:creationId xmlns:a16="http://schemas.microsoft.com/office/drawing/2014/main" id="{D06837E5-CC1A-4536-AFA6-F8A9B9CFEC77}"/>
              </a:ext>
            </a:extLst>
          </p:cNvPr>
          <p:cNvSpPr/>
          <p:nvPr/>
        </p:nvSpPr>
        <p:spPr>
          <a:xfrm>
            <a:off x="2883192" y="4840284"/>
            <a:ext cx="6074946" cy="1228028"/>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Leitstellen:</a:t>
            </a:r>
          </a:p>
          <a:p>
            <a:pPr>
              <a:lnSpc>
                <a:spcPct val="90000"/>
              </a:lnSpc>
            </a:pPr>
            <a:r>
              <a:rPr lang="de-DE" altLang="de-DE" sz="1600" dirty="0"/>
              <a:t>     - Handel und Dienstleistung: DIHK - Service GmbH</a:t>
            </a:r>
          </a:p>
          <a:p>
            <a:pPr>
              <a:lnSpc>
                <a:spcPct val="90000"/>
              </a:lnSpc>
            </a:pPr>
            <a:r>
              <a:rPr lang="de-DE" altLang="de-DE" sz="1600" dirty="0"/>
              <a:t>     - Freie Berufe: Förderungsgesellschaft des BDS-DGV mbH</a:t>
            </a:r>
          </a:p>
          <a:p>
            <a:pPr>
              <a:lnSpc>
                <a:spcPct val="90000"/>
              </a:lnSpc>
            </a:pPr>
            <a:r>
              <a:rPr lang="de-DE" altLang="de-DE" sz="1600" dirty="0"/>
              <a:t>     - Handwerk: ZDH</a:t>
            </a:r>
          </a:p>
          <a:p>
            <a:pPr>
              <a:lnSpc>
                <a:spcPct val="90000"/>
              </a:lnSpc>
            </a:pPr>
            <a:r>
              <a:rPr lang="de-DE" altLang="de-DE" sz="1600" dirty="0"/>
              <a:t>     - u. a.</a:t>
            </a:r>
          </a:p>
        </p:txBody>
      </p:sp>
    </p:spTree>
    <p:extLst>
      <p:ext uri="{BB962C8B-B14F-4D97-AF65-F5344CB8AC3E}">
        <p14:creationId xmlns:p14="http://schemas.microsoft.com/office/powerpoint/2010/main" val="2126160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1026452882"/>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4">
            <a:extLst>
              <a:ext uri="{FF2B5EF4-FFF2-40B4-BE49-F238E27FC236}">
                <a16:creationId xmlns:a16="http://schemas.microsoft.com/office/drawing/2014/main" id="{32ED0035-A285-47AA-AFFC-54E48C196897}"/>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94</a:t>
            </a:r>
          </a:p>
        </p:txBody>
      </p:sp>
    </p:spTree>
    <p:extLst>
      <p:ext uri="{BB962C8B-B14F-4D97-AF65-F5344CB8AC3E}">
        <p14:creationId xmlns:p14="http://schemas.microsoft.com/office/powerpoint/2010/main" val="4035023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Bürgschaften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1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Bürge verpflichtet sich gegenüber der Bank, zur</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Rückzahlung der Kreditsumme und der Zinsen</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Höchstbetrag wird im Bürgschaftsvertrag festgelegt</a:t>
            </a: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980665"/>
            <a:ext cx="2008582" cy="338554"/>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Privater Bürge</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6" name="Rechteck 5">
            <a:extLst>
              <a:ext uri="{FF2B5EF4-FFF2-40B4-BE49-F238E27FC236}">
                <a16:creationId xmlns:a16="http://schemas.microsoft.com/office/drawing/2014/main" id="{0AC950B6-1D4B-4970-B107-D49A393441B5}"/>
              </a:ext>
            </a:extLst>
          </p:cNvPr>
          <p:cNvSpPr/>
          <p:nvPr/>
        </p:nvSpPr>
        <p:spPr>
          <a:xfrm>
            <a:off x="2883192" y="4385689"/>
            <a:ext cx="6074946" cy="313932"/>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charset="0"/>
                <a:cs typeface="+mn-cs"/>
              </a:rPr>
              <a:t> i.d.R. privatrechtlicher Vertrag</a:t>
            </a:r>
          </a:p>
        </p:txBody>
      </p:sp>
      <p:sp>
        <p:nvSpPr>
          <p:cNvPr id="10" name="Foliennummernplatzhalter 4">
            <a:extLst>
              <a:ext uri="{FF2B5EF4-FFF2-40B4-BE49-F238E27FC236}">
                <a16:creationId xmlns:a16="http://schemas.microsoft.com/office/drawing/2014/main" id="{C8FF31A7-BC83-49B9-AE6D-E0CD44802F6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95</a:t>
            </a:r>
          </a:p>
        </p:txBody>
      </p:sp>
    </p:spTree>
    <p:extLst>
      <p:ext uri="{BB962C8B-B14F-4D97-AF65-F5344CB8AC3E}">
        <p14:creationId xmlns:p14="http://schemas.microsoft.com/office/powerpoint/2010/main" val="1082854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Bürgschaften</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311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UN ist im Bereich </a:t>
            </a:r>
            <a:r>
              <a:rPr kumimoji="0" lang="de-DE" sz="1600" b="0" i="0" u="none" strike="noStrike" kern="1200" cap="none" spc="0" normalizeH="0" baseline="0" noProof="0" dirty="0">
                <a:ln>
                  <a:noFill/>
                </a:ln>
                <a:solidFill>
                  <a:prstClr val="black"/>
                </a:solidFill>
                <a:effectLst/>
                <a:uLnTx/>
                <a:uFillTx/>
                <a:latin typeface="Arial" pitchFamily="34" charset="0"/>
                <a:cs typeface="+mn-cs"/>
              </a:rPr>
              <a:t>Handel, Handwerk, Hotel und Gaststätten</a:t>
            </a:r>
            <a:br>
              <a:rPr kumimoji="0" 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sz="1600" b="0" i="0" u="none" strike="noStrike" kern="1200" cap="none" spc="0" normalizeH="0" baseline="0" noProof="0" dirty="0">
                <a:ln>
                  <a:noFill/>
                </a:ln>
                <a:solidFill>
                  <a:prstClr val="black"/>
                </a:solidFill>
                <a:effectLst/>
                <a:uLnTx/>
                <a:uFillTx/>
                <a:latin typeface="Arial" pitchFamily="34" charset="0"/>
                <a:cs typeface="+mn-cs"/>
              </a:rPr>
              <a:t>    sowie Gartenbau </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Kreditsicherung für Kreditinstitute bei fehlenden</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„banküblichen“ Sicherheiten des Kreditantragstellers</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überzeugendes, nachhaltiges UN-Konzept</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050" b="0" i="0" u="none" strike="noStrike" kern="1200" cap="none" spc="0" normalizeH="0" baseline="0" noProof="0" dirty="0">
                <a:ln>
                  <a:noFill/>
                </a:ln>
                <a:solidFill>
                  <a:prstClr val="black"/>
                </a:solidFill>
                <a:effectLst/>
                <a:uLnTx/>
                <a:uFillTx/>
                <a:latin typeface="Arial" pitchFamily="34" charset="0"/>
                <a:cs typeface="+mn-cs"/>
              </a:rPr>
              <a:t>  </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max. 80 % der Darlehenssumme</a:t>
            </a:r>
            <a:endParaRPr kumimoji="0" lang="de-DE" altLang="de-DE" sz="105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Hausbank übernimmt Differenz</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Kreditnehmer haftet für die Gesamtsumme</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Höchstsumme: 1,25 Mio. €</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734444"/>
            <a:ext cx="2008582" cy="830997"/>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Ausfallbürgschaft</a:t>
            </a:r>
            <a:br>
              <a:rPr kumimoji="0" lang="de-DE" sz="1600" b="0" i="0" u="none" strike="noStrike" kern="1200" cap="none" spc="0" normalizeH="0" baseline="0" noProof="0" dirty="0">
                <a:ln>
                  <a:noFill/>
                </a:ln>
                <a:solidFill>
                  <a:prstClr val="white"/>
                </a:solidFill>
                <a:effectLst/>
                <a:uLnTx/>
                <a:uFillTx/>
                <a:latin typeface="Arial" charset="0"/>
                <a:cs typeface="+mn-cs"/>
              </a:rPr>
            </a:br>
            <a:r>
              <a:rPr kumimoji="0" lang="de-DE" sz="1600" b="0" i="0" u="none" strike="noStrike" kern="1200" cap="none" spc="0" normalizeH="0" baseline="0" noProof="0" dirty="0">
                <a:ln>
                  <a:noFill/>
                </a:ln>
                <a:solidFill>
                  <a:prstClr val="white"/>
                </a:solidFill>
                <a:effectLst/>
                <a:uLnTx/>
                <a:uFillTx/>
                <a:latin typeface="Arial" charset="0"/>
                <a:cs typeface="+mn-cs"/>
              </a:rPr>
              <a:t>Bürgschaftsbank Bayern</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11" name="Text Box 6">
            <a:extLst>
              <a:ext uri="{FF2B5EF4-FFF2-40B4-BE49-F238E27FC236}">
                <a16:creationId xmlns:a16="http://schemas.microsoft.com/office/drawing/2014/main" id="{AD897304-D1E7-4EC3-8A96-3B16648388AB}"/>
              </a:ext>
            </a:extLst>
          </p:cNvPr>
          <p:cNvSpPr txBox="1">
            <a:spLocks noChangeArrowheads="1"/>
          </p:cNvSpPr>
          <p:nvPr/>
        </p:nvSpPr>
        <p:spPr bwMode="auto">
          <a:xfrm>
            <a:off x="2988617" y="6327525"/>
            <a:ext cx="2303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hlinkClick r:id="rId3"/>
              </a:rPr>
              <a:t>www.bb-bayern.de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12" name="Foliennummernplatzhalter 4">
            <a:extLst>
              <a:ext uri="{FF2B5EF4-FFF2-40B4-BE49-F238E27FC236}">
                <a16:creationId xmlns:a16="http://schemas.microsoft.com/office/drawing/2014/main" id="{A77CA02C-F438-457F-9D3A-FAAE4476BC7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96</a:t>
            </a:r>
          </a:p>
        </p:txBody>
      </p:sp>
      <p:sp>
        <p:nvSpPr>
          <p:cNvPr id="2" name="Text Box 7">
            <a:extLst>
              <a:ext uri="{FF2B5EF4-FFF2-40B4-BE49-F238E27FC236}">
                <a16:creationId xmlns:a16="http://schemas.microsoft.com/office/drawing/2014/main" id="{3C41299E-A588-6D2A-4ACE-E4DD68F92B0E}"/>
              </a:ext>
            </a:extLst>
          </p:cNvPr>
          <p:cNvSpPr txBox="1">
            <a:spLocks noChangeArrowheads="1"/>
          </p:cNvSpPr>
          <p:nvPr/>
        </p:nvSpPr>
        <p:spPr bwMode="auto">
          <a:xfrm>
            <a:off x="-19762" y="2145649"/>
            <a:ext cx="1825285"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700" dirty="0"/>
              <a:t>Was kostet die Bürgschaft? </a:t>
            </a:r>
          </a:p>
          <a:p>
            <a:pPr algn="l"/>
            <a:endParaRPr lang="de-DE" altLang="de-DE" sz="700" dirty="0"/>
          </a:p>
          <a:p>
            <a:pPr algn="l"/>
            <a:r>
              <a:rPr lang="de-DE" altLang="de-DE" sz="700" dirty="0"/>
              <a:t>Die Kosten bestehen aus zwei Komponenten:</a:t>
            </a:r>
            <a:br>
              <a:rPr lang="de-DE" altLang="de-DE" sz="700" dirty="0"/>
            </a:br>
            <a:r>
              <a:rPr lang="de-DE" altLang="de-DE" sz="700" dirty="0"/>
              <a:t>1) aus dem sog. Haftungsfondsbeitrag, der einmalig  bei Bewilligung </a:t>
            </a:r>
            <a:r>
              <a:rPr lang="de-DE" altLang="de-DE" sz="700" dirty="0" err="1"/>
              <a:t>i.H.v</a:t>
            </a:r>
            <a:r>
              <a:rPr lang="de-DE" altLang="de-DE" sz="700" dirty="0"/>
              <a:t>. </a:t>
            </a:r>
          </a:p>
          <a:p>
            <a:pPr algn="l"/>
            <a:r>
              <a:rPr lang="de-DE" altLang="de-DE" sz="700" dirty="0"/>
              <a:t>1,00 % des Kreditbetrages anfällt</a:t>
            </a:r>
            <a:br>
              <a:rPr lang="de-DE" altLang="de-DE" sz="700" dirty="0"/>
            </a:br>
            <a:r>
              <a:rPr lang="de-DE" altLang="de-DE" sz="700" dirty="0"/>
              <a:t>2) aus der jährlich wiederkehrenden Bürgschaftsprovision, i.d.R. 1,00 % des verbürgten Kreditbetrags, sofern der Investitionsanteil bei der Finanzierung überwiegt. </a:t>
            </a:r>
          </a:p>
          <a:p>
            <a:pPr algn="l"/>
            <a:r>
              <a:rPr lang="de-DE" altLang="de-DE" sz="700" dirty="0"/>
              <a:t>Steht der Betriebsmittelanteil im  Vordergrund oder handelt es sich um eine Konsolidierung/ Umschuldung, beträgt die Bürgschaftsprovision in Abhängigkeit der Bürgschaftsquote zwischen 1,25 % und 2,00 % des verbürgten Kreditbetrags p. a. bei einer </a:t>
            </a:r>
            <a:r>
              <a:rPr lang="de-DE" altLang="de-DE" sz="700" dirty="0" err="1"/>
              <a:t>Einjahresausfallwahrscheinlichkeit</a:t>
            </a:r>
            <a:r>
              <a:rPr lang="de-DE" altLang="de-DE" sz="700" dirty="0"/>
              <a:t> von mehr als 2,80 %, unter 2,80 % beträgt die Bürgschaftsprovision 1,25 %.</a:t>
            </a:r>
            <a:br>
              <a:rPr lang="de-DE" altLang="de-DE" sz="700" dirty="0"/>
            </a:br>
            <a:endParaRPr lang="de-DE" altLang="de-DE" sz="700" dirty="0"/>
          </a:p>
          <a:p>
            <a:pPr algn="l"/>
            <a:r>
              <a:rPr lang="de-DE" altLang="de-DE" sz="700" dirty="0"/>
              <a:t>Für den Fall, dass die beantragte Bürgschaft abgelehnt oder der Bürgschaftsantrag vor Beschlussfassung zurückgezogen wird, ist eine pauschale Bearbeitungsgebühr von 200,00 EUR zu entrichten.</a:t>
            </a:r>
          </a:p>
        </p:txBody>
      </p:sp>
    </p:spTree>
    <p:extLst>
      <p:ext uri="{BB962C8B-B14F-4D97-AF65-F5344CB8AC3E}">
        <p14:creationId xmlns:p14="http://schemas.microsoft.com/office/powerpoint/2010/main" val="713114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Bürgschaften</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329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Kreditbeantragung zuerst bei der Bürgschaftsbank</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für Existenzgründer und bestehende Unternehmen</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105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überzeugendes, nachhaltiges UN-Konzept, welches die</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Bürgschaftsbank „</a:t>
            </a:r>
            <a:r>
              <a:rPr kumimoji="0" lang="de-DE" altLang="de-DE" sz="1600" b="0" i="0" u="none" strike="noStrike" kern="1200" cap="none" spc="0" normalizeH="0" baseline="0" noProof="0" dirty="0" err="1">
                <a:ln>
                  <a:noFill/>
                </a:ln>
                <a:solidFill>
                  <a:prstClr val="black"/>
                </a:solidFill>
                <a:effectLst/>
                <a:uLnTx/>
                <a:uFillTx/>
                <a:latin typeface="Arial" pitchFamily="34" charset="0"/>
                <a:cs typeface="+mn-cs"/>
              </a:rPr>
              <a:t>vorprüft</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a:t>
            </a:r>
          </a:p>
          <a:p>
            <a:pPr marL="0" marR="0" lvl="0" indent="0" algn="l" defTabSz="655638" rtl="0" eaLnBrk="1" fontAlgn="base" latinLnBrk="0" hangingPunct="1">
              <a:lnSpc>
                <a:spcPct val="90000"/>
              </a:lnSpc>
              <a:spcBef>
                <a:spcPct val="0"/>
              </a:spcBef>
              <a:spcAft>
                <a:spcPct val="0"/>
              </a:spcAft>
              <a:buClrTx/>
              <a:buSzTx/>
              <a:buFontTx/>
              <a:buNone/>
              <a:tabLst/>
              <a:defRPr/>
            </a:pPr>
            <a:r>
              <a:rPr kumimoji="0" lang="de-DE" altLang="de-DE" sz="1050" b="0" i="0" u="none" strike="noStrike" kern="1200" cap="none" spc="0" normalizeH="0" baseline="0" noProof="0" dirty="0">
                <a:ln>
                  <a:noFill/>
                </a:ln>
                <a:solidFill>
                  <a:prstClr val="black"/>
                </a:solidFill>
                <a:effectLst/>
                <a:uLnTx/>
                <a:uFillTx/>
                <a:latin typeface="Arial" pitchFamily="34" charset="0"/>
                <a:cs typeface="+mn-cs"/>
              </a:rPr>
              <a:t>  </a:t>
            </a: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Kreditbedarf 25.000 € bis max. 150.000 €</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Bürgschaftsquote darf 80 %, bei </a:t>
            </a:r>
            <a:r>
              <a:rPr kumimoji="0" lang="de-DE" altLang="de-DE" sz="1600" b="0" i="0" u="none" strike="noStrike" kern="1200" cap="none" spc="0" normalizeH="0" baseline="0" noProof="0" dirty="0" err="1">
                <a:ln>
                  <a:noFill/>
                </a:ln>
                <a:solidFill>
                  <a:prstClr val="black"/>
                </a:solidFill>
                <a:effectLst/>
                <a:uLnTx/>
                <a:uFillTx/>
                <a:latin typeface="Arial" pitchFamily="34" charset="0"/>
                <a:cs typeface="+mn-cs"/>
              </a:rPr>
              <a:t>Betriebsmittelfinanzierun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gen 80 %, des Kreditbetrages nicht übersteigen</a:t>
            </a:r>
          </a:p>
          <a:p>
            <a:pPr marL="0" marR="0" lvl="0" indent="0" algn="l" defTabSz="655638" rtl="0" eaLnBrk="1" fontAlgn="base" latinLnBrk="0" hangingPunct="1">
              <a:lnSpc>
                <a:spcPct val="9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9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keine Konsolidierung / Umschuldung von Lieferanten-</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600" b="0" i="0" u="none" strike="noStrike" kern="1200" cap="none" spc="0" normalizeH="0" baseline="0" noProof="0" dirty="0" err="1">
                <a:ln>
                  <a:noFill/>
                </a:ln>
                <a:solidFill>
                  <a:prstClr val="black"/>
                </a:solidFill>
                <a:effectLst/>
                <a:uLnTx/>
                <a:uFillTx/>
                <a:latin typeface="Arial" pitchFamily="34" charset="0"/>
                <a:cs typeface="+mn-cs"/>
              </a:rPr>
              <a:t>verbindlichkeiten</a:t>
            </a: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57555"/>
            <a:ext cx="2008582" cy="584775"/>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Bürgschaft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ohne Bank</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11" name="Text Box 6">
            <a:extLst>
              <a:ext uri="{FF2B5EF4-FFF2-40B4-BE49-F238E27FC236}">
                <a16:creationId xmlns:a16="http://schemas.microsoft.com/office/drawing/2014/main" id="{AD897304-D1E7-4EC3-8A96-3B16648388AB}"/>
              </a:ext>
            </a:extLst>
          </p:cNvPr>
          <p:cNvSpPr txBox="1">
            <a:spLocks noChangeArrowheads="1"/>
          </p:cNvSpPr>
          <p:nvPr/>
        </p:nvSpPr>
        <p:spPr bwMode="auto">
          <a:xfrm>
            <a:off x="2915816" y="6327525"/>
            <a:ext cx="19036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hlinkClick r:id="rId3"/>
              </a:rPr>
              <a:t>www.bb-bayern.de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10" name="Foliennummernplatzhalter 4">
            <a:extLst>
              <a:ext uri="{FF2B5EF4-FFF2-40B4-BE49-F238E27FC236}">
                <a16:creationId xmlns:a16="http://schemas.microsoft.com/office/drawing/2014/main" id="{98089DBC-F32B-4D40-AC44-8F90CA681C1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97</a:t>
            </a:r>
          </a:p>
        </p:txBody>
      </p:sp>
      <p:sp>
        <p:nvSpPr>
          <p:cNvPr id="2" name="Text Box 7">
            <a:extLst>
              <a:ext uri="{FF2B5EF4-FFF2-40B4-BE49-F238E27FC236}">
                <a16:creationId xmlns:a16="http://schemas.microsoft.com/office/drawing/2014/main" id="{958A74D1-173D-A0FE-495C-8BA65A3DBC02}"/>
              </a:ext>
            </a:extLst>
          </p:cNvPr>
          <p:cNvSpPr txBox="1">
            <a:spLocks noChangeArrowheads="1"/>
          </p:cNvSpPr>
          <p:nvPr/>
        </p:nvSpPr>
        <p:spPr bwMode="auto">
          <a:xfrm>
            <a:off x="0" y="2145651"/>
            <a:ext cx="187048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800" dirty="0"/>
              <a:t>Was kostet die Bürgschaft? </a:t>
            </a:r>
          </a:p>
          <a:p>
            <a:pPr algn="l"/>
            <a:endParaRPr lang="de-DE" altLang="de-DE" sz="800" dirty="0"/>
          </a:p>
          <a:p>
            <a:pPr algn="l"/>
            <a:r>
              <a:rPr lang="de-DE" altLang="de-DE" sz="800" dirty="0"/>
              <a:t>Da bei diesem Programm die Vorprüfung durch die Hausbank wegfällt, ist der Bearbeitungs-aufwand umfangreicher. Deshalb wird ein höherer Haftungsfonds-beitrag als im Standardprogramm in Rechnung gestellt. Er liegt bei </a:t>
            </a:r>
          </a:p>
          <a:p>
            <a:pPr algn="l"/>
            <a:r>
              <a:rPr lang="de-DE" altLang="de-DE" sz="800" dirty="0"/>
              <a:t>1,50 % des beantragten, zu verbürgenden Kreditbetrages und ist mit Antragstellung zu entrichten. </a:t>
            </a:r>
          </a:p>
          <a:p>
            <a:pPr algn="l"/>
            <a:r>
              <a:rPr lang="de-DE" altLang="de-DE" sz="800" dirty="0"/>
              <a:t>Bei Rücknahme vor Antrags-entscheidung oder Ablehnung des Antrages wird die Hälfte erstattet, jedoch mindestens 375,00 EUR einbehalten. </a:t>
            </a:r>
          </a:p>
          <a:p>
            <a:pPr algn="l"/>
            <a:r>
              <a:rPr lang="de-DE" altLang="de-DE" sz="800" dirty="0"/>
              <a:t>Die jährlich wiederkehrende Bürgschaftsprovision beträgt - wie im Standardprogramm - i.d.R. 1,00 % des verbürgten Kreditbetrags, sofern der Investitionsanteil bei der Finanzierung überwiegt. </a:t>
            </a:r>
          </a:p>
          <a:p>
            <a:pPr algn="l"/>
            <a:r>
              <a:rPr lang="de-DE" altLang="de-DE" sz="800" dirty="0"/>
              <a:t>Steht der Betriebsmittelanteil im Vordergrund, beträgt die Bürgschaftsprovision i.d.R.</a:t>
            </a:r>
          </a:p>
          <a:p>
            <a:pPr algn="l"/>
            <a:r>
              <a:rPr lang="de-DE" altLang="de-DE" sz="800" dirty="0"/>
              <a:t>1,25 % des verbürgten Kredit-betrags.</a:t>
            </a:r>
          </a:p>
        </p:txBody>
      </p:sp>
    </p:spTree>
    <p:extLst>
      <p:ext uri="{BB962C8B-B14F-4D97-AF65-F5344CB8AC3E}">
        <p14:creationId xmlns:p14="http://schemas.microsoft.com/office/powerpoint/2010/main" val="150026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Bürgschaften</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84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Kreditbedarf max. 125.000 €</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80 % Verbürgung, entspricht 100.000 €</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Entscheidung innerhalb 10 Arbeitstagen</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Ausnahme: Konsolidierungsmaßnahmen</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980665"/>
            <a:ext cx="2008582" cy="338554"/>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100 x 10</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11" name="Text Box 6">
            <a:extLst>
              <a:ext uri="{FF2B5EF4-FFF2-40B4-BE49-F238E27FC236}">
                <a16:creationId xmlns:a16="http://schemas.microsoft.com/office/drawing/2014/main" id="{AD897304-D1E7-4EC3-8A96-3B16648388AB}"/>
              </a:ext>
            </a:extLst>
          </p:cNvPr>
          <p:cNvSpPr txBox="1">
            <a:spLocks noChangeArrowheads="1"/>
          </p:cNvSpPr>
          <p:nvPr/>
        </p:nvSpPr>
        <p:spPr bwMode="auto">
          <a:xfrm>
            <a:off x="2987824" y="6327525"/>
            <a:ext cx="2303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hlinkClick r:id="rId3"/>
              </a:rPr>
              <a:t>www.bb-bayern.de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10" name="Foliennummernplatzhalter 4">
            <a:extLst>
              <a:ext uri="{FF2B5EF4-FFF2-40B4-BE49-F238E27FC236}">
                <a16:creationId xmlns:a16="http://schemas.microsoft.com/office/drawing/2014/main" id="{55924437-38C5-4BDA-84B5-14A2BD4D032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98</a:t>
            </a:r>
          </a:p>
        </p:txBody>
      </p:sp>
    </p:spTree>
    <p:extLst>
      <p:ext uri="{BB962C8B-B14F-4D97-AF65-F5344CB8AC3E}">
        <p14:creationId xmlns:p14="http://schemas.microsoft.com/office/powerpoint/2010/main" val="36411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143237408"/>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4">
            <a:extLst>
              <a:ext uri="{FF2B5EF4-FFF2-40B4-BE49-F238E27FC236}">
                <a16:creationId xmlns:a16="http://schemas.microsoft.com/office/drawing/2014/main" id="{AC50300B-A0AE-4D17-B2CA-947FD9243AA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99</a:t>
            </a:r>
          </a:p>
        </p:txBody>
      </p:sp>
    </p:spTree>
    <p:extLst>
      <p:ext uri="{BB962C8B-B14F-4D97-AF65-F5344CB8AC3E}">
        <p14:creationId xmlns:p14="http://schemas.microsoft.com/office/powerpoint/2010/main" val="1481229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Beteiligungskapital</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060848"/>
            <a:ext cx="5803608" cy="455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Existenzgründer der gewerblichen Wirtschaft</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Unternehmen in der Existenzfestigungsphase während der</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ersten 60 Monate</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Erwerber von bestehenden Unternehmen</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alle Branchen</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Hausbankprinzip</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Sachinvestitionen und Betriebsmittel</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Beteiligungsmindestbetrag:   20.000 €</a:t>
            </a: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Beteiligungshöchstbetrag:   250.000 €</a:t>
            </a:r>
          </a:p>
          <a:p>
            <a:pPr marL="0" marR="0" lvl="0" indent="0" algn="l" defTabSz="655638"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max. jedoch i.H. des Eigenmitteleinsatzes</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Laufzeit: 10 Jahre</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Beteiligungskapital hat i.d.R. Eigenkapitalcharakter</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stille Beteiligung </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980665"/>
            <a:ext cx="2008582" cy="338554"/>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latin typeface="Arial" charset="0"/>
                <a:cs typeface="+mn-cs"/>
              </a:rPr>
              <a:t>LfA</a:t>
            </a:r>
            <a:endParaRPr kumimoji="0" lang="de-DE" sz="1600" b="0" i="0" u="none" strike="noStrike" kern="1200" cap="none" spc="0" normalizeH="0" baseline="0" noProof="0" dirty="0">
              <a:ln>
                <a:noFill/>
              </a:ln>
              <a:solidFill>
                <a:prstClr val="white"/>
              </a:solidFill>
              <a:effectLst/>
              <a:uLnTx/>
              <a:uFillTx/>
              <a:latin typeface="Arial" charset="0"/>
              <a:cs typeface="+mn-cs"/>
            </a:endParaRP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11" name="Text Box 6">
            <a:extLst>
              <a:ext uri="{FF2B5EF4-FFF2-40B4-BE49-F238E27FC236}">
                <a16:creationId xmlns:a16="http://schemas.microsoft.com/office/drawing/2014/main" id="{AD897304-D1E7-4EC3-8A96-3B16648388AB}"/>
              </a:ext>
            </a:extLst>
          </p:cNvPr>
          <p:cNvSpPr txBox="1">
            <a:spLocks noChangeArrowheads="1"/>
          </p:cNvSpPr>
          <p:nvPr/>
        </p:nvSpPr>
        <p:spPr bwMode="auto">
          <a:xfrm>
            <a:off x="2915816" y="6477697"/>
            <a:ext cx="2303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hlinkClick r:id="rId3"/>
              </a:rPr>
              <a:t>www.baybg.de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10" name="Textfeld 1">
            <a:extLst>
              <a:ext uri="{FF2B5EF4-FFF2-40B4-BE49-F238E27FC236}">
                <a16:creationId xmlns:a16="http://schemas.microsoft.com/office/drawing/2014/main" id="{1B1E88C1-1D2A-4375-8898-8AD475F4A1A3}"/>
              </a:ext>
            </a:extLst>
          </p:cNvPr>
          <p:cNvSpPr txBox="1">
            <a:spLocks noChangeArrowheads="1"/>
          </p:cNvSpPr>
          <p:nvPr/>
        </p:nvSpPr>
        <p:spPr bwMode="auto">
          <a:xfrm>
            <a:off x="49577" y="4317345"/>
            <a:ext cx="198510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Abschlussgebühr: 2,0 % zzgl. Umsatzsteuer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1. - 4. Jahr:</a:t>
            </a:r>
            <a:b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festes Entgelt 5,2 %, gewinnabhängiges Entgelt 1,0 %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5. - 7. Jahr:</a:t>
            </a:r>
            <a:b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festes Entgelt 5,7 %, gewinnabhängiges Entgelt 2,0 %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8. - 10. Jahr:</a:t>
            </a:r>
            <a:b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900" b="0" i="0" u="none" strike="noStrike" kern="1200" cap="none" spc="0" normalizeH="0" baseline="0" noProof="0" dirty="0">
                <a:ln>
                  <a:noFill/>
                </a:ln>
                <a:solidFill>
                  <a:prstClr val="black"/>
                </a:solidFill>
                <a:effectLst/>
                <a:uLnTx/>
                <a:uFillTx/>
                <a:latin typeface="Arial" pitchFamily="34" charset="0"/>
                <a:cs typeface="+mn-cs"/>
              </a:rPr>
              <a:t>festes Entgelt 6,7 %, gewinnabhängiges Entgelt 2,0 %</a:t>
            </a:r>
          </a:p>
        </p:txBody>
      </p:sp>
      <p:sp>
        <p:nvSpPr>
          <p:cNvPr id="12" name="Foliennummernplatzhalter 4">
            <a:extLst>
              <a:ext uri="{FF2B5EF4-FFF2-40B4-BE49-F238E27FC236}">
                <a16:creationId xmlns:a16="http://schemas.microsoft.com/office/drawing/2014/main" id="{0689AD5C-A08C-483A-A6D4-446271BE5CE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100</a:t>
            </a:r>
          </a:p>
        </p:txBody>
      </p:sp>
    </p:spTree>
    <p:extLst>
      <p:ext uri="{BB962C8B-B14F-4D97-AF65-F5344CB8AC3E}">
        <p14:creationId xmlns:p14="http://schemas.microsoft.com/office/powerpoint/2010/main" val="11719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Fitness</a:t>
            </a:r>
          </a:p>
        </p:txBody>
      </p:sp>
      <p:graphicFrame>
        <p:nvGraphicFramePr>
          <p:cNvPr id="7" name="Diagramm 6">
            <a:extLst>
              <a:ext uri="{FF2B5EF4-FFF2-40B4-BE49-F238E27FC236}">
                <a16:creationId xmlns:a16="http://schemas.microsoft.com/office/drawing/2014/main" id="{2E4E4317-3D33-44DA-BFBE-B3869067D7C3}"/>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2">
            <a:extLst>
              <a:ext uri="{FF2B5EF4-FFF2-40B4-BE49-F238E27FC236}">
                <a16:creationId xmlns:a16="http://schemas.microsoft.com/office/drawing/2014/main" id="{5B2D9DA5-1496-41D5-9C36-183CD791DF0A}"/>
              </a:ext>
            </a:extLst>
          </p:cNvPr>
          <p:cNvSpPr txBox="1">
            <a:spLocks noChangeArrowheads="1"/>
          </p:cNvSpPr>
          <p:nvPr/>
        </p:nvSpPr>
        <p:spPr bwMode="auto">
          <a:xfrm>
            <a:off x="463550" y="1860550"/>
            <a:ext cx="8216900" cy="2590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Sind Sie beruflich bisher schon gewohnt, sich selber Ziele zu setzen und diese ohne Druck durch Vorgesetzte selbständig zu verfolgen?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sehr häufig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Manchmal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Nur ausnahmsweise	0 Punkte</a:t>
            </a:r>
            <a:endParaRPr kumimoji="0" lang="de-DE" altLang="de-DE" sz="3200" b="0" i="0" u="none" strike="noStrike" kern="1200" cap="none" spc="0" normalizeH="0" baseline="0" noProof="0" dirty="0">
              <a:ln>
                <a:noFill/>
              </a:ln>
              <a:solidFill>
                <a:prstClr val="black"/>
              </a:solidFill>
              <a:effectLst/>
              <a:uLnTx/>
              <a:uFillTx/>
              <a:latin typeface="Arial"/>
              <a:cs typeface="Arial"/>
            </a:endParaRPr>
          </a:p>
        </p:txBody>
      </p:sp>
      <p:sp>
        <p:nvSpPr>
          <p:cNvPr id="5" name="Foliennummernplatzhalter 4">
            <a:extLst>
              <a:ext uri="{FF2B5EF4-FFF2-40B4-BE49-F238E27FC236}">
                <a16:creationId xmlns:a16="http://schemas.microsoft.com/office/drawing/2014/main" id="{6814980C-6E04-4AEF-A597-E220AD4B6D5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a:t>
            </a:r>
          </a:p>
        </p:txBody>
      </p:sp>
    </p:spTree>
    <p:extLst>
      <p:ext uri="{BB962C8B-B14F-4D97-AF65-F5344CB8AC3E}">
        <p14:creationId xmlns:p14="http://schemas.microsoft.com/office/powerpoint/2010/main" val="3974331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Beteiligungskapital</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246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Beteiligungsfinanzierung durch Wagniskapital</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In Deutschland existieren mehrere hundert</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Kapitalbeteiligungsgesellschaften</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persönlichen Kontakt aufbauen</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Verhandlungsgespräch direkt mit Kapitalgeber </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(Konditionen frei verhandelbar)</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Beteiligungskapital hat i.d.R. Eigenkapitalcharakter</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980665"/>
            <a:ext cx="2008582" cy="338554"/>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Venture Capital VC</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Voraussetzungen</a:t>
            </a:r>
          </a:p>
        </p:txBody>
      </p:sp>
      <p:sp>
        <p:nvSpPr>
          <p:cNvPr id="11" name="Text Box 6">
            <a:extLst>
              <a:ext uri="{FF2B5EF4-FFF2-40B4-BE49-F238E27FC236}">
                <a16:creationId xmlns:a16="http://schemas.microsoft.com/office/drawing/2014/main" id="{AD897304-D1E7-4EC3-8A96-3B16648388AB}"/>
              </a:ext>
            </a:extLst>
          </p:cNvPr>
          <p:cNvSpPr txBox="1">
            <a:spLocks noChangeArrowheads="1"/>
          </p:cNvSpPr>
          <p:nvPr/>
        </p:nvSpPr>
        <p:spPr bwMode="auto">
          <a:xfrm>
            <a:off x="107504" y="6185308"/>
            <a:ext cx="2303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hlinkClick r:id="rId3"/>
              </a:rPr>
              <a:t>www.vc-magazin.de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10" name="Foliennummernplatzhalter 4">
            <a:extLst>
              <a:ext uri="{FF2B5EF4-FFF2-40B4-BE49-F238E27FC236}">
                <a16:creationId xmlns:a16="http://schemas.microsoft.com/office/drawing/2014/main" id="{30DED60A-36CC-4BE8-81FC-5619FDB914FE}"/>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101</a:t>
            </a:r>
          </a:p>
        </p:txBody>
      </p:sp>
      <p:pic>
        <p:nvPicPr>
          <p:cNvPr id="12" name="Grafik 11">
            <a:extLst>
              <a:ext uri="{FF2B5EF4-FFF2-40B4-BE49-F238E27FC236}">
                <a16:creationId xmlns:a16="http://schemas.microsoft.com/office/drawing/2014/main" id="{D0823D0A-0896-86F9-FB70-044BCA29DAD0}"/>
              </a:ext>
            </a:extLst>
          </p:cNvPr>
          <p:cNvPicPr>
            <a:picLocks noChangeAspect="1"/>
          </p:cNvPicPr>
          <p:nvPr/>
        </p:nvPicPr>
        <p:blipFill>
          <a:blip r:embed="rId4"/>
          <a:stretch>
            <a:fillRect/>
          </a:stretch>
        </p:blipFill>
        <p:spPr>
          <a:xfrm>
            <a:off x="326704" y="4302704"/>
            <a:ext cx="1330318" cy="1882602"/>
          </a:xfrm>
          <a:prstGeom prst="rect">
            <a:avLst/>
          </a:prstGeom>
        </p:spPr>
      </p:pic>
    </p:spTree>
    <p:extLst>
      <p:ext uri="{BB962C8B-B14F-4D97-AF65-F5344CB8AC3E}">
        <p14:creationId xmlns:p14="http://schemas.microsoft.com/office/powerpoint/2010/main" val="273830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Crowdfunding</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298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Crowdfunding (</a:t>
            </a:r>
            <a:r>
              <a:rPr kumimoji="0" lang="de-DE" altLang="de-DE" sz="1800" b="0" i="0" u="none" strike="noStrike" kern="1200" cap="none" spc="0" normalizeH="0" baseline="0" noProof="0" dirty="0" err="1">
                <a:ln>
                  <a:noFill/>
                </a:ln>
                <a:solidFill>
                  <a:prstClr val="black"/>
                </a:solidFill>
                <a:effectLst/>
                <a:uLnTx/>
                <a:uFillTx/>
                <a:latin typeface="Arial" charset="0"/>
                <a:cs typeface="+mn-cs"/>
              </a:rPr>
              <a:t>reward-based</a:t>
            </a:r>
            <a:r>
              <a:rPr kumimoji="0" lang="de-DE" altLang="de-DE" sz="1800" b="0" i="0" u="none" strike="noStrike" kern="1200" cap="none" spc="0" normalizeH="0" baseline="0" noProof="0" dirty="0">
                <a:ln>
                  <a:noFill/>
                </a:ln>
                <a:solidFill>
                  <a:prstClr val="black"/>
                </a:solidFill>
                <a:effectLst/>
                <a:uLnTx/>
                <a:uFillTx/>
                <a:latin typeface="Arial" charset="0"/>
                <a:cs typeface="+mn-cs"/>
              </a:rPr>
              <a:t> / Presales)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         (man gibt Geld, weil es gefällt – ohne monetäre Gegenleistung)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Crowdinvesting (</a:t>
            </a:r>
            <a:r>
              <a:rPr kumimoji="0" lang="de-DE" altLang="de-DE" sz="1800" b="0" i="0" u="none" strike="noStrike" kern="1200" cap="none" spc="0" normalizeH="0" baseline="0" noProof="0" dirty="0" err="1">
                <a:ln>
                  <a:noFill/>
                </a:ln>
                <a:solidFill>
                  <a:prstClr val="black"/>
                </a:solidFill>
                <a:effectLst/>
                <a:uLnTx/>
                <a:uFillTx/>
                <a:latin typeface="Arial" charset="0"/>
                <a:cs typeface="+mn-cs"/>
              </a:rPr>
              <a:t>equity-based</a:t>
            </a:r>
            <a:r>
              <a:rPr kumimoji="0" lang="de-DE" altLang="de-DE" sz="1800" b="0" i="0" u="none" strike="noStrike" kern="1200" cap="none" spc="0" normalizeH="0" baseline="0" noProof="0" dirty="0">
                <a:ln>
                  <a:noFill/>
                </a:ln>
                <a:solidFill>
                  <a:prstClr val="black"/>
                </a:solidFill>
                <a:effectLst/>
                <a:uLnTx/>
                <a:uFillTx/>
                <a:latin typeface="Arial" charset="0"/>
                <a:cs typeface="+mn-cs"/>
              </a:rPr>
              <a:t> Crowdfunding)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          (Erfolgs-/Verlustbeteiligung) </a:t>
            </a:r>
            <a:r>
              <a:rPr kumimoji="0" lang="de-DE" altLang="de-DE" sz="1000" b="0" i="0" u="none" strike="noStrike" kern="1200" cap="none" spc="0" normalizeH="0" baseline="0" noProof="0" dirty="0">
                <a:ln>
                  <a:noFill/>
                </a:ln>
                <a:solidFill>
                  <a:prstClr val="black"/>
                </a:solidFill>
                <a:effectLst/>
                <a:uLnTx/>
                <a:uFillTx/>
                <a:latin typeface="Arial" charset="0"/>
                <a:cs typeface="+mn-cs"/>
                <a:sym typeface="Wingdings" panose="05000000000000000000" pitchFamily="2" charset="2"/>
              </a:rPr>
              <a:t> über  stille Beteiligung, Genussrechte, </a:t>
            </a:r>
            <a:r>
              <a:rPr kumimoji="0" lang="de-DE" altLang="de-DE" sz="1000" b="0" i="0" u="none" strike="noStrike" kern="1200" cap="none" spc="0" normalizeH="0" baseline="0" noProof="0" dirty="0" err="1">
                <a:ln>
                  <a:noFill/>
                </a:ln>
                <a:solidFill>
                  <a:prstClr val="black"/>
                </a:solidFill>
                <a:effectLst/>
                <a:uLnTx/>
                <a:uFillTx/>
                <a:latin typeface="Arial" charset="0"/>
                <a:cs typeface="+mn-cs"/>
                <a:sym typeface="Wingdings" panose="05000000000000000000" pitchFamily="2" charset="2"/>
              </a:rPr>
              <a:t>patriarische</a:t>
            </a:r>
            <a:r>
              <a:rPr kumimoji="0" lang="de-DE" altLang="de-DE" sz="1000" b="0" i="0" u="none" strike="noStrike" kern="1200" cap="none" spc="0" normalizeH="0" baseline="0" noProof="0" dirty="0">
                <a:ln>
                  <a:noFill/>
                </a:ln>
                <a:solidFill>
                  <a:prstClr val="black"/>
                </a:solidFill>
                <a:effectLst/>
                <a:uLnTx/>
                <a:uFillTx/>
                <a:latin typeface="Arial" charset="0"/>
                <a:cs typeface="+mn-cs"/>
                <a:sym typeface="Wingdings" panose="05000000000000000000" pitchFamily="2" charset="2"/>
              </a:rPr>
              <a:t> Darlehen</a:t>
            </a:r>
            <a:endParaRPr kumimoji="0" lang="de-DE" altLang="de-DE" sz="10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charset="0"/>
                <a:cs typeface="+mn-cs"/>
              </a:rPr>
              <a:t>Crowddonating</a:t>
            </a: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charset="0"/>
                <a:cs typeface="+mn-cs"/>
              </a:rPr>
              <a:t>donation-based</a:t>
            </a:r>
            <a:r>
              <a:rPr kumimoji="0" lang="de-DE" altLang="de-DE" sz="1800" b="0" i="0" u="none" strike="noStrike" kern="1200" cap="none" spc="0" normalizeH="0" baseline="0" noProof="0" dirty="0">
                <a:ln>
                  <a:noFill/>
                </a:ln>
                <a:solidFill>
                  <a:prstClr val="black"/>
                </a:solidFill>
                <a:effectLst/>
                <a:uLnTx/>
                <a:uFillTx/>
                <a:latin typeface="Arial" charset="0"/>
                <a:cs typeface="+mn-cs"/>
              </a:rPr>
              <a:t> Crowdfunding)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          (Spenden)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charset="0"/>
                <a:cs typeface="+mn-cs"/>
              </a:rPr>
              <a:t>Crowdlending</a:t>
            </a: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charset="0"/>
                <a:cs typeface="+mn-cs"/>
              </a:rPr>
              <a:t>lending-based</a:t>
            </a:r>
            <a:r>
              <a:rPr kumimoji="0" lang="de-DE" altLang="de-DE" sz="1800" b="0" i="0" u="none" strike="noStrike" kern="1200" cap="none" spc="0" normalizeH="0" baseline="0" noProof="0" dirty="0">
                <a:ln>
                  <a:noFill/>
                </a:ln>
                <a:solidFill>
                  <a:prstClr val="black"/>
                </a:solidFill>
                <a:effectLst/>
                <a:uLnTx/>
                <a:uFillTx/>
                <a:latin typeface="Arial" charset="0"/>
                <a:cs typeface="+mn-cs"/>
              </a:rPr>
              <a:t> Crowdfunding)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         (Darlehensbasis, Geldgeber hat Gewinnerzielungsabsicht)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57555"/>
            <a:ext cx="2008582" cy="584775"/>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Formen des Crowdfunding</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charset="0"/>
                <a:cs typeface="+mn-cs"/>
              </a:rPr>
              <a:t>Crowdsourcing</a:t>
            </a:r>
          </a:p>
        </p:txBody>
      </p:sp>
      <p:pic>
        <p:nvPicPr>
          <p:cNvPr id="13" name="Picture 2" descr="Crowdsourcing Unterarten">
            <a:extLst>
              <a:ext uri="{FF2B5EF4-FFF2-40B4-BE49-F238E27FC236}">
                <a16:creationId xmlns:a16="http://schemas.microsoft.com/office/drawing/2014/main" id="{97577D66-7B4A-4D70-883D-15F465F86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37" y="4492594"/>
            <a:ext cx="60198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4">
            <a:extLst>
              <a:ext uri="{FF2B5EF4-FFF2-40B4-BE49-F238E27FC236}">
                <a16:creationId xmlns:a16="http://schemas.microsoft.com/office/drawing/2014/main" id="{1610BC2B-C59F-4B8F-A9BF-50F3600B1DD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102</a:t>
            </a:r>
          </a:p>
        </p:txBody>
      </p:sp>
    </p:spTree>
    <p:extLst>
      <p:ext uri="{BB962C8B-B14F-4D97-AF65-F5344CB8AC3E}">
        <p14:creationId xmlns:p14="http://schemas.microsoft.com/office/powerpoint/2010/main" val="358817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Überlebenschancen nach 5 Jahren</a:t>
            </a:r>
          </a:p>
        </p:txBody>
      </p:sp>
      <p:pic>
        <p:nvPicPr>
          <p:cNvPr id="10" name="Picture 10" descr="BD09292_">
            <a:extLst>
              <a:ext uri="{FF2B5EF4-FFF2-40B4-BE49-F238E27FC236}">
                <a16:creationId xmlns:a16="http://schemas.microsoft.com/office/drawing/2014/main" id="{E26E8DBB-0A50-4165-B35E-5F5B65187FC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5936" y="1361289"/>
            <a:ext cx="327207"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7">
            <a:extLst>
              <a:ext uri="{FF2B5EF4-FFF2-40B4-BE49-F238E27FC236}">
                <a16:creationId xmlns:a16="http://schemas.microsoft.com/office/drawing/2014/main" id="{019C0DB0-52DA-4B28-8320-65A6E28AE4BB}"/>
              </a:ext>
            </a:extLst>
          </p:cNvPr>
          <p:cNvGraphicFramePr>
            <a:graphicFrameLocks noChangeAspect="1"/>
          </p:cNvGraphicFramePr>
          <p:nvPr/>
        </p:nvGraphicFramePr>
        <p:xfrm>
          <a:off x="354013" y="1828800"/>
          <a:ext cx="8509000" cy="4419600"/>
        </p:xfrm>
        <a:graphic>
          <a:graphicData uri="http://schemas.openxmlformats.org/presentationml/2006/ole">
            <mc:AlternateContent xmlns:mc="http://schemas.openxmlformats.org/markup-compatibility/2006">
              <mc:Choice xmlns:v="urn:schemas-microsoft-com:vml" Requires="v">
                <p:oleObj name="Diagramm" r:id="rId3" imgW="8267899" imgH="4095661" progId="MSGraph.Chart.8">
                  <p:embed followColorScheme="full"/>
                </p:oleObj>
              </mc:Choice>
              <mc:Fallback>
                <p:oleObj name="Diagramm" r:id="rId3" imgW="8267899" imgH="4095661" progId="MSGraph.Chart.8">
                  <p:embed followColorScheme="full"/>
                  <p:pic>
                    <p:nvPicPr>
                      <p:cNvPr id="11" name="Object 7">
                        <a:extLst>
                          <a:ext uri="{FF2B5EF4-FFF2-40B4-BE49-F238E27FC236}">
                            <a16:creationId xmlns:a16="http://schemas.microsoft.com/office/drawing/2014/main" id="{019C0DB0-52DA-4B28-8320-65A6E28AE4BB}"/>
                          </a:ext>
                        </a:extLst>
                      </p:cNvPr>
                      <p:cNvPicPr>
                        <a:picLocks noChangeAspect="1" noChangeArrowheads="1"/>
                      </p:cNvPicPr>
                      <p:nvPr/>
                    </p:nvPicPr>
                    <p:blipFill>
                      <a:blip r:embed="rId4"/>
                      <a:srcRect/>
                      <a:stretch>
                        <a:fillRect/>
                      </a:stretch>
                    </p:blipFill>
                    <p:spPr bwMode="auto">
                      <a:xfrm>
                        <a:off x="354013" y="1828800"/>
                        <a:ext cx="8509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8">
            <a:extLst>
              <a:ext uri="{FF2B5EF4-FFF2-40B4-BE49-F238E27FC236}">
                <a16:creationId xmlns:a16="http://schemas.microsoft.com/office/drawing/2014/main" id="{41123996-01EF-44E3-BF9E-5C93CAD9C441}"/>
              </a:ext>
            </a:extLst>
          </p:cNvPr>
          <p:cNvSpPr txBox="1">
            <a:spLocks noChangeArrowheads="1"/>
          </p:cNvSpPr>
          <p:nvPr/>
        </p:nvSpPr>
        <p:spPr bwMode="auto">
          <a:xfrm>
            <a:off x="762000" y="5969000"/>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marL="0" marR="0" lvl="0" indent="0" algn="l" defTabSz="7620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Quelle: KfW, Angaben in %</a:t>
            </a:r>
          </a:p>
        </p:txBody>
      </p:sp>
      <p:sp>
        <p:nvSpPr>
          <p:cNvPr id="6" name="Foliennummernplatzhalter 4">
            <a:extLst>
              <a:ext uri="{FF2B5EF4-FFF2-40B4-BE49-F238E27FC236}">
                <a16:creationId xmlns:a16="http://schemas.microsoft.com/office/drawing/2014/main" id="{4D177A81-754D-44BD-A6FD-47427E4F203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103</a:t>
            </a:r>
          </a:p>
        </p:txBody>
      </p:sp>
    </p:spTree>
    <p:extLst>
      <p:ext uri="{BB962C8B-B14F-4D97-AF65-F5344CB8AC3E}">
        <p14:creationId xmlns:p14="http://schemas.microsoft.com/office/powerpoint/2010/main" val="110262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a:xfrm>
            <a:off x="454025" y="1357658"/>
            <a:ext cx="8235950" cy="522850"/>
          </a:xfrm>
        </p:spPr>
        <p:txBody>
          <a:bodyPr>
            <a:normAutofit/>
          </a:bodyPr>
          <a:lstStyle/>
          <a:p>
            <a:r>
              <a:rPr lang="de-DE" dirty="0"/>
              <a:t>Steuerliche Anschaffung / weitere Unterstützung</a:t>
            </a:r>
          </a:p>
        </p:txBody>
      </p:sp>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23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Anschaffung / Herstellung beweglicher Wirtschafts-</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güter</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des Anlagevermögens</a:t>
            </a:r>
          </a:p>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steuerliche Sonderkonditionen für Existenzgründer</a:t>
            </a: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611334"/>
            <a:ext cx="2008582" cy="1077218"/>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latin typeface="Arial" charset="0"/>
                <a:cs typeface="+mn-cs"/>
              </a:rPr>
              <a:t>Sonderabschrei</a:t>
            </a:r>
            <a:r>
              <a:rPr kumimoji="0" lang="de-DE" sz="1600" b="0" i="0" u="none" strike="noStrike" kern="1200" cap="none" spc="0" normalizeH="0" baseline="0" noProof="0" dirty="0">
                <a:ln>
                  <a:noFill/>
                </a:ln>
                <a:solidFill>
                  <a:prstClr val="white"/>
                </a:solidFill>
                <a:effectLst/>
                <a:uLnTx/>
                <a:uFillTx/>
                <a:latin typeface="Arial" charset="0"/>
                <a:cs typeface="+mn-cs"/>
              </a:rPr>
              <a:t>-bungen und Investitionsabzugs-betrag</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4873784"/>
            <a:ext cx="2008582" cy="830997"/>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charset="0"/>
                <a:cs typeface="+mn-cs"/>
              </a:rPr>
              <a:t>Coworking Spaces</a:t>
            </a:r>
            <a:br>
              <a:rPr kumimoji="0" lang="de-DE" sz="1600" b="0" i="0" u="none" strike="noStrike" kern="1200" cap="none" spc="0" normalizeH="0" baseline="0" noProof="0" dirty="0">
                <a:ln>
                  <a:noFill/>
                </a:ln>
                <a:solidFill>
                  <a:prstClr val="white"/>
                </a:solidFill>
                <a:effectLst/>
                <a:uLnTx/>
                <a:uFillTx/>
                <a:latin typeface="Arial" charset="0"/>
                <a:cs typeface="+mn-cs"/>
              </a:rPr>
            </a:br>
            <a:r>
              <a:rPr kumimoji="0" lang="de-DE" sz="1600" b="0" i="0" u="none" strike="noStrike" kern="1200" cap="none" spc="0" normalizeH="0" baseline="0" noProof="0" dirty="0">
                <a:ln>
                  <a:noFill/>
                </a:ln>
                <a:solidFill>
                  <a:prstClr val="white"/>
                </a:solidFill>
                <a:effectLst/>
                <a:uLnTx/>
                <a:uFillTx/>
                <a:latin typeface="Arial" charset="0"/>
                <a:cs typeface="+mn-cs"/>
              </a:rPr>
              <a:t>Gründerzentren in Bayern</a:t>
            </a:r>
          </a:p>
        </p:txBody>
      </p:sp>
      <p:pic>
        <p:nvPicPr>
          <p:cNvPr id="13" name="Picture 10" descr="BD09292_">
            <a:extLst>
              <a:ext uri="{FF2B5EF4-FFF2-40B4-BE49-F238E27FC236}">
                <a16:creationId xmlns:a16="http://schemas.microsoft.com/office/drawing/2014/main" id="{E1BC7F31-D2D3-4406-8608-AE6861AA334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5936" y="1361289"/>
            <a:ext cx="327207"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a:extLst>
              <a:ext uri="{FF2B5EF4-FFF2-40B4-BE49-F238E27FC236}">
                <a16:creationId xmlns:a16="http://schemas.microsoft.com/office/drawing/2014/main" id="{3D34F182-A5F6-4E48-B365-4DB7908ACB9A}"/>
              </a:ext>
            </a:extLst>
          </p:cNvPr>
          <p:cNvSpPr/>
          <p:nvPr/>
        </p:nvSpPr>
        <p:spPr>
          <a:xfrm>
            <a:off x="2883192" y="4284990"/>
            <a:ext cx="5803608" cy="184665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günstige Mieten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i.d.R. interne Kommunikationsinfrastruktur </a:t>
            </a:r>
            <a:br>
              <a:rPr kumimoji="0" lang="de-DE" altLang="de-DE" sz="1800" b="0" i="0" u="none" strike="noStrike" kern="1200" cap="none" spc="0" normalizeH="0" baseline="0" noProof="0" dirty="0">
                <a:ln>
                  <a:noFill/>
                </a:ln>
                <a:solidFill>
                  <a:prstClr val="black"/>
                </a:solidFill>
                <a:effectLst/>
                <a:uLnTx/>
                <a:uFillTx/>
                <a:latin typeface="Arial" charset="0"/>
                <a:cs typeface="+mn-cs"/>
              </a:rPr>
            </a:br>
            <a:r>
              <a:rPr kumimoji="0" lang="de-DE" altLang="de-DE" sz="1800" b="0" i="0" u="none" strike="noStrike" kern="1200" cap="none" spc="0" normalizeH="0" baseline="0" noProof="0" dirty="0">
                <a:ln>
                  <a:noFill/>
                </a:ln>
                <a:solidFill>
                  <a:prstClr val="black"/>
                </a:solidFill>
                <a:effectLst/>
                <a:uLnTx/>
                <a:uFillTx/>
                <a:latin typeface="Arial" charset="0"/>
                <a:cs typeface="+mn-cs"/>
              </a:rPr>
              <a:t>    vorhanden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kommunale Gründerzentren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 technologieorientierte Gründerzentren</a:t>
            </a:r>
          </a:p>
        </p:txBody>
      </p:sp>
      <p:sp>
        <p:nvSpPr>
          <p:cNvPr id="10" name="Foliennummernplatzhalter 4">
            <a:extLst>
              <a:ext uri="{FF2B5EF4-FFF2-40B4-BE49-F238E27FC236}">
                <a16:creationId xmlns:a16="http://schemas.microsoft.com/office/drawing/2014/main" id="{905713FC-DFD0-40F8-A8C1-1E19E598761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104</a:t>
            </a:r>
          </a:p>
        </p:txBody>
      </p:sp>
    </p:spTree>
    <p:extLst>
      <p:ext uri="{BB962C8B-B14F-4D97-AF65-F5344CB8AC3E}">
        <p14:creationId xmlns:p14="http://schemas.microsoft.com/office/powerpoint/2010/main" val="172339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3AC3AE4-795F-4D1F-917D-4D784B86484C}"/>
              </a:ext>
            </a:extLst>
          </p:cNvPr>
          <p:cNvSpPr>
            <a:spLocks noGrp="1"/>
          </p:cNvSpPr>
          <p:nvPr>
            <p:ph idx="1"/>
          </p:nvPr>
        </p:nvSpPr>
        <p:spPr/>
        <p:txBody>
          <a:bodyPr/>
          <a:lstStyle/>
          <a:p>
            <a:endParaRPr lang="de-DE" dirty="0"/>
          </a:p>
        </p:txBody>
      </p:sp>
      <p:sp>
        <p:nvSpPr>
          <p:cNvPr id="5" name="Text Box 2">
            <a:extLst>
              <a:ext uri="{FF2B5EF4-FFF2-40B4-BE49-F238E27FC236}">
                <a16:creationId xmlns:a16="http://schemas.microsoft.com/office/drawing/2014/main" id="{CE58D559-FFBC-4E0B-872F-FE7583CD0CCB}"/>
              </a:ext>
            </a:extLst>
          </p:cNvPr>
          <p:cNvSpPr txBox="1">
            <a:spLocks noChangeArrowheads="1"/>
          </p:cNvSpPr>
          <p:nvPr/>
        </p:nvSpPr>
        <p:spPr bwMode="auto">
          <a:xfrm>
            <a:off x="1295400" y="2514600"/>
            <a:ext cx="502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Weiter mit ....</a:t>
            </a:r>
          </a:p>
        </p:txBody>
      </p:sp>
      <p:sp>
        <p:nvSpPr>
          <p:cNvPr id="6" name="Text Box 3">
            <a:extLst>
              <a:ext uri="{FF2B5EF4-FFF2-40B4-BE49-F238E27FC236}">
                <a16:creationId xmlns:a16="http://schemas.microsoft.com/office/drawing/2014/main" id="{EFA3A422-D9AB-4FC8-B8F6-28D0B049C3CB}"/>
              </a:ext>
            </a:extLst>
          </p:cNvPr>
          <p:cNvSpPr txBox="1">
            <a:spLocks noChangeArrowheads="1"/>
          </p:cNvSpPr>
          <p:nvPr/>
        </p:nvSpPr>
        <p:spPr bwMode="auto">
          <a:xfrm>
            <a:off x="2484438" y="3933825"/>
            <a:ext cx="424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Bankgespräch</a:t>
            </a:r>
          </a:p>
        </p:txBody>
      </p:sp>
      <p:pic>
        <p:nvPicPr>
          <p:cNvPr id="7" name="Picture 6">
            <a:extLst>
              <a:ext uri="{FF2B5EF4-FFF2-40B4-BE49-F238E27FC236}">
                <a16:creationId xmlns:a16="http://schemas.microsoft.com/office/drawing/2014/main" id="{74A82E7A-D7CE-452A-A50C-EB7440A7F89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021" y="-27384"/>
            <a:ext cx="230897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liennummernplatzhalter 4">
            <a:extLst>
              <a:ext uri="{FF2B5EF4-FFF2-40B4-BE49-F238E27FC236}">
                <a16:creationId xmlns:a16="http://schemas.microsoft.com/office/drawing/2014/main" id="{0CF768B8-B815-4957-9C50-8AD1195EC10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105</a:t>
            </a:r>
          </a:p>
        </p:txBody>
      </p:sp>
    </p:spTree>
    <p:extLst>
      <p:ext uri="{BB962C8B-B14F-4D97-AF65-F5344CB8AC3E}">
        <p14:creationId xmlns:p14="http://schemas.microsoft.com/office/powerpoint/2010/main" val="4827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Das Bankgespräch</a:t>
            </a:r>
          </a:p>
        </p:txBody>
      </p:sp>
      <p:pic>
        <p:nvPicPr>
          <p:cNvPr id="9" name="Picture 6">
            <a:extLst>
              <a:ext uri="{FF2B5EF4-FFF2-40B4-BE49-F238E27FC236}">
                <a16:creationId xmlns:a16="http://schemas.microsoft.com/office/drawing/2014/main" id="{E2FA967A-F37D-4FB1-A566-520AE4EFDFD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9"/>
            <a:ext cx="1047845" cy="52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a:extLst>
              <a:ext uri="{FF2B5EF4-FFF2-40B4-BE49-F238E27FC236}">
                <a16:creationId xmlns:a16="http://schemas.microsoft.com/office/drawing/2014/main" id="{0C2701CC-69A2-4440-8C49-E1EEC9945071}"/>
              </a:ext>
            </a:extLst>
          </p:cNvPr>
          <p:cNvSpPr>
            <a:spLocks noChangeArrowheads="1"/>
          </p:cNvSpPr>
          <p:nvPr/>
        </p:nvSpPr>
        <p:spPr bwMode="auto">
          <a:xfrm>
            <a:off x="444500" y="1884139"/>
            <a:ext cx="8235950" cy="312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Bieten Sie der Bank ein schriftliches, ausgereiftes und vollständiges Konzept</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Überzeugen Sie mit fachlicher, kaufmännische und unternehmerischer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Kompetenz</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Treten Sie als zukünftiger Geschäftspartner auf - Sie sind weder Bittsteller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noch wartet der Banker gerade auf Sie!</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Seien Sie informiert über Finanzierungsalternativen und öffentliche Förder-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möglichkeiten</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Foliennummernplatzhalter 4">
            <a:extLst>
              <a:ext uri="{FF2B5EF4-FFF2-40B4-BE49-F238E27FC236}">
                <a16:creationId xmlns:a16="http://schemas.microsoft.com/office/drawing/2014/main" id="{DC90F887-8C9D-43A5-A63A-CDAD77ED6A6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106</a:t>
            </a:r>
          </a:p>
        </p:txBody>
      </p:sp>
    </p:spTree>
    <p:extLst>
      <p:ext uri="{BB962C8B-B14F-4D97-AF65-F5344CB8AC3E}">
        <p14:creationId xmlns:p14="http://schemas.microsoft.com/office/powerpoint/2010/main" val="583516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Das Bankgespräch</a:t>
            </a:r>
          </a:p>
        </p:txBody>
      </p:sp>
      <p:pic>
        <p:nvPicPr>
          <p:cNvPr id="9" name="Picture 6">
            <a:extLst>
              <a:ext uri="{FF2B5EF4-FFF2-40B4-BE49-F238E27FC236}">
                <a16:creationId xmlns:a16="http://schemas.microsoft.com/office/drawing/2014/main" id="{E2FA967A-F37D-4FB1-A566-520AE4EFDFD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9"/>
            <a:ext cx="1047845" cy="52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8B9F3E10-C5F9-428D-B70B-D925C675025A}"/>
              </a:ext>
            </a:extLst>
          </p:cNvPr>
          <p:cNvSpPr>
            <a:spLocks noChangeArrowheads="1"/>
          </p:cNvSpPr>
          <p:nvPr/>
        </p:nvSpPr>
        <p:spPr bwMode="auto">
          <a:xfrm>
            <a:off x="444500" y="1884139"/>
            <a:ext cx="8235950" cy="334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Verhandeln Sie parallel mit mehreren Banken</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Seien Sie im Gespräch selbstbewusst und offen</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Sprechen Sie das Thema Sicherheiten an und prüfen Sie nach dem</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Gespräch eventuell angebotene Zusatzprodukte, wie LV, RisikoV, BU... </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Machen Sie sich Notizen während des Gesprächs</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Fordern Sie bei Ablehnung die Gründe ein, um Ihr Konzept auf eventuelle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Schwachstellen noch einmal überarbeiten zu können</a:t>
            </a:r>
          </a:p>
        </p:txBody>
      </p:sp>
      <p:sp>
        <p:nvSpPr>
          <p:cNvPr id="5" name="Foliennummernplatzhalter 4">
            <a:extLst>
              <a:ext uri="{FF2B5EF4-FFF2-40B4-BE49-F238E27FC236}">
                <a16:creationId xmlns:a16="http://schemas.microsoft.com/office/drawing/2014/main" id="{02ACEE61-82D3-40BD-A848-B9FAF444E46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107</a:t>
            </a:r>
          </a:p>
        </p:txBody>
      </p:sp>
    </p:spTree>
    <p:extLst>
      <p:ext uri="{BB962C8B-B14F-4D97-AF65-F5344CB8AC3E}">
        <p14:creationId xmlns:p14="http://schemas.microsoft.com/office/powerpoint/2010/main" val="312696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Sonderformen der Unternehmensgründung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3281262531"/>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7" descr="Gefahrenstelle">
            <a:extLst>
              <a:ext uri="{FF2B5EF4-FFF2-40B4-BE49-F238E27FC236}">
                <a16:creationId xmlns:a16="http://schemas.microsoft.com/office/drawing/2014/main" id="{9404A0A6-D569-4D6A-AC05-AF7375675FAC}"/>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64288" y="5443606"/>
            <a:ext cx="992984" cy="86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4">
            <a:extLst>
              <a:ext uri="{FF2B5EF4-FFF2-40B4-BE49-F238E27FC236}">
                <a16:creationId xmlns:a16="http://schemas.microsoft.com/office/drawing/2014/main" id="{5FB71A03-EFF5-4029-91AC-15FC073C994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108</a:t>
            </a:r>
          </a:p>
        </p:txBody>
      </p:sp>
    </p:spTree>
    <p:extLst>
      <p:ext uri="{BB962C8B-B14F-4D97-AF65-F5344CB8AC3E}">
        <p14:creationId xmlns:p14="http://schemas.microsoft.com/office/powerpoint/2010/main" val="3917964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Sonderformen der Unternehmensgründung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879560727"/>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4">
            <a:extLst>
              <a:ext uri="{FF2B5EF4-FFF2-40B4-BE49-F238E27FC236}">
                <a16:creationId xmlns:a16="http://schemas.microsoft.com/office/drawing/2014/main" id="{10DA0B17-1425-4643-87E1-97385F37895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109</a:t>
            </a:r>
          </a:p>
        </p:txBody>
      </p:sp>
    </p:spTree>
    <p:extLst>
      <p:ext uri="{BB962C8B-B14F-4D97-AF65-F5344CB8AC3E}">
        <p14:creationId xmlns:p14="http://schemas.microsoft.com/office/powerpoint/2010/main" val="1358166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Betriebsübernahme</a:t>
            </a:r>
          </a:p>
        </p:txBody>
      </p:sp>
      <p:sp>
        <p:nvSpPr>
          <p:cNvPr id="5" name="Rechteck 4">
            <a:extLst>
              <a:ext uri="{FF2B5EF4-FFF2-40B4-BE49-F238E27FC236}">
                <a16:creationId xmlns:a16="http://schemas.microsoft.com/office/drawing/2014/main" id="{64143A3E-A9BA-4B08-AE7E-67AC372CC50E}"/>
              </a:ext>
            </a:extLst>
          </p:cNvPr>
          <p:cNvSpPr/>
          <p:nvPr/>
        </p:nvSpPr>
        <p:spPr>
          <a:xfrm>
            <a:off x="463550" y="1884139"/>
            <a:ext cx="8216900" cy="3237809"/>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Bei den Klein- und Mittelstandsunternehmen haben 60% ihre Nachfolge noch nicht geklärt. In der Gruppe der 55 bis 60jährigen sind es sogar 71%. Bei den über 60jährigen ist noch in jedem zweiten Unternehmen die Nachfolgefrage</a:t>
            </a:r>
          </a:p>
          <a:p>
            <a:pPr marL="0" marR="0" lvl="0" indent="0" algn="l" defTabSz="914400" rtl="0" eaLnBrk="1" fontAlgn="base" latinLnBrk="0" hangingPunct="1">
              <a:lnSpc>
                <a:spcPct val="9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offen. Da es nach den Erfahrungswerten der Unternehmer, die ihre Nachfolge bereits geregelt haben, in den meisten Fällen mindestens fünf Jahre dauerte bis der Nachfolger das Unternehmen tatsächlich übernahm, wächst insbesondere für die über 60jährigen der Zeitdruck, eine Nachfolgeregelung </a:t>
            </a:r>
          </a:p>
          <a:p>
            <a:pPr marL="0" marR="0" lvl="0" indent="0" algn="l" defTabSz="914400" rtl="0" eaLnBrk="1" fontAlgn="base" latinLnBrk="0" hangingPunct="1">
              <a:lnSpc>
                <a:spcPct val="9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zu finden.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Quelle: Institut für Unternehmensführung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hlinkClick r:id="rId2"/>
              </a:rPr>
              <a:t>www.ifu-muenchen.de</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4" name="Foliennummernplatzhalter 4">
            <a:extLst>
              <a:ext uri="{FF2B5EF4-FFF2-40B4-BE49-F238E27FC236}">
                <a16:creationId xmlns:a16="http://schemas.microsoft.com/office/drawing/2014/main" id="{FB4D48DA-B5FC-4640-8E5C-DDBDCC8F480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110</a:t>
            </a:r>
          </a:p>
        </p:txBody>
      </p:sp>
    </p:spTree>
    <p:extLst>
      <p:ext uri="{BB962C8B-B14F-4D97-AF65-F5344CB8AC3E}">
        <p14:creationId xmlns:p14="http://schemas.microsoft.com/office/powerpoint/2010/main" val="3839511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Finanzielle Voraussetzung</a:t>
            </a:r>
          </a:p>
        </p:txBody>
      </p:sp>
      <p:graphicFrame>
        <p:nvGraphicFramePr>
          <p:cNvPr id="8" name="Diagramm 7">
            <a:extLst>
              <a:ext uri="{FF2B5EF4-FFF2-40B4-BE49-F238E27FC236}">
                <a16:creationId xmlns:a16="http://schemas.microsoft.com/office/drawing/2014/main" id="{76A62810-EE58-48F9-A766-1A1C7C575A2D}"/>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2">
            <a:extLst>
              <a:ext uri="{FF2B5EF4-FFF2-40B4-BE49-F238E27FC236}">
                <a16:creationId xmlns:a16="http://schemas.microsoft.com/office/drawing/2014/main" id="{7E1821DE-25CC-4C6B-9C2A-3CC8EE546F14}"/>
              </a:ext>
            </a:extLst>
          </p:cNvPr>
          <p:cNvSpPr txBox="1">
            <a:spLocks noChangeArrowheads="1"/>
          </p:cNvSpPr>
          <p:nvPr/>
        </p:nvSpPr>
        <p:spPr bwMode="auto">
          <a:xfrm>
            <a:off x="463550" y="1862138"/>
            <a:ext cx="8216900" cy="2438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Haben Sie ein finanzielles Polster, so dass Sie sich notfalls auch ohne Banken oder andere Kapitalgeber selbständig machen könnten?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in jedem Fall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mit Einschränkungen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Nein			0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p:txBody>
      </p:sp>
      <p:sp>
        <p:nvSpPr>
          <p:cNvPr id="5" name="Foliennummernplatzhalter 4">
            <a:extLst>
              <a:ext uri="{FF2B5EF4-FFF2-40B4-BE49-F238E27FC236}">
                <a16:creationId xmlns:a16="http://schemas.microsoft.com/office/drawing/2014/main" id="{EEA6B1CC-F06E-4F4D-BC02-5D9F4B5134A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a:t>
            </a:r>
          </a:p>
        </p:txBody>
      </p:sp>
    </p:spTree>
    <p:extLst>
      <p:ext uri="{BB962C8B-B14F-4D97-AF65-F5344CB8AC3E}">
        <p14:creationId xmlns:p14="http://schemas.microsoft.com/office/powerpoint/2010/main" val="385102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Betriebsübernahme</a:t>
            </a:r>
          </a:p>
        </p:txBody>
      </p:sp>
      <p:sp>
        <p:nvSpPr>
          <p:cNvPr id="7" name="Rechteck 6">
            <a:extLst>
              <a:ext uri="{FF2B5EF4-FFF2-40B4-BE49-F238E27FC236}">
                <a16:creationId xmlns:a16="http://schemas.microsoft.com/office/drawing/2014/main" id="{E013FA50-A9B3-4915-8847-D430C97D5B40}"/>
              </a:ext>
            </a:extLst>
          </p:cNvPr>
          <p:cNvSpPr/>
          <p:nvPr/>
        </p:nvSpPr>
        <p:spPr>
          <a:xfrm>
            <a:off x="444500" y="1884139"/>
            <a:ext cx="8235950" cy="3333220"/>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Eine weitere Möglichkeit der Existenzgründung stellt die Betriebsübernahme, Unternehmensnachfolge dar.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Vorteile: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bestehendes Unternehmen (Gründung im gemachten Nest)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u.U. keine lange Anlaufzeit</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Problem:</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Unternehmensbewertung (Welches ist der richtige Wert?)</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(Subsatzwert, Ertragswert, Mittelwert?)</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hlinkClick r:id="rId2"/>
              </a:rPr>
              <a:t>www.nexxt-change.org</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p>
        </p:txBody>
      </p:sp>
      <p:pic>
        <p:nvPicPr>
          <p:cNvPr id="8" name="Picture 10" descr="nexxt_gross">
            <a:extLst>
              <a:ext uri="{FF2B5EF4-FFF2-40B4-BE49-F238E27FC236}">
                <a16:creationId xmlns:a16="http://schemas.microsoft.com/office/drawing/2014/main" id="{A2B1993E-99A9-41B7-8E97-BE07D82FE9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r="79700" b="-4683"/>
          <a:stretch>
            <a:fillRect/>
          </a:stretch>
        </p:blipFill>
        <p:spPr bwMode="auto">
          <a:xfrm>
            <a:off x="7712804" y="1361288"/>
            <a:ext cx="967647" cy="54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4" descr="Logo KfW">
            <a:hlinkClick r:id="rId4"/>
            <a:extLst>
              <a:ext uri="{FF2B5EF4-FFF2-40B4-BE49-F238E27FC236}">
                <a16:creationId xmlns:a16="http://schemas.microsoft.com/office/drawing/2014/main" id="{65E944BB-FAFB-45B7-A0D3-1AB80CEC5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9666" y="5604770"/>
            <a:ext cx="6953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DIHK Logo">
            <a:hlinkClick r:id="rId6" tooltip="&quot;Zur Seite der deutschen Industrie- und Handelskammer&quot;"/>
            <a:extLst>
              <a:ext uri="{FF2B5EF4-FFF2-40B4-BE49-F238E27FC236}">
                <a16:creationId xmlns:a16="http://schemas.microsoft.com/office/drawing/2014/main" id="{2543DB62-5C7D-4952-898A-4135187BEB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39" y="5549208"/>
            <a:ext cx="1163638"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Volks und Raiffeisen Banken Logo">
            <a:hlinkClick r:id="rId8" tooltip="&quot;Zur Seite des Bundesverband der Deutschen Volksbanken und Raiffeisenbanken&quot;"/>
            <a:extLst>
              <a:ext uri="{FF2B5EF4-FFF2-40B4-BE49-F238E27FC236}">
                <a16:creationId xmlns:a16="http://schemas.microsoft.com/office/drawing/2014/main" id="{2F857675-474D-4F32-849A-F902DC6054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5981" y="5549207"/>
            <a:ext cx="809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ZDH Logo">
            <a:hlinkClick r:id="rId10" tooltip="&quot;Zur Seite des Zentralverbandes des Deutschen Handwerks&quot;"/>
            <a:extLst>
              <a:ext uri="{FF2B5EF4-FFF2-40B4-BE49-F238E27FC236}">
                <a16:creationId xmlns:a16="http://schemas.microsoft.com/office/drawing/2014/main" id="{6482FC9B-3FA8-4760-AB24-ECFF1AD93B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5577" y="5549208"/>
            <a:ext cx="1444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Sparkassen Finanzgruppe Logo">
            <a:hlinkClick r:id="rId12" tooltip="&quot;Zur Seite des deutschen Sparkassen- und Giroverband&quot;"/>
            <a:extLst>
              <a:ext uri="{FF2B5EF4-FFF2-40B4-BE49-F238E27FC236}">
                <a16:creationId xmlns:a16="http://schemas.microsoft.com/office/drawing/2014/main" id="{36E00453-D893-4263-B7B8-F68AF1A7C5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2131" y="5542973"/>
            <a:ext cx="4984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liennummernplatzhalter 4">
            <a:extLst>
              <a:ext uri="{FF2B5EF4-FFF2-40B4-BE49-F238E27FC236}">
                <a16:creationId xmlns:a16="http://schemas.microsoft.com/office/drawing/2014/main" id="{1EDFE149-00E1-40C2-A268-555703D37CC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111</a:t>
            </a:r>
          </a:p>
        </p:txBody>
      </p:sp>
      <p:pic>
        <p:nvPicPr>
          <p:cNvPr id="4" name="Grafik 3">
            <a:extLst>
              <a:ext uri="{FF2B5EF4-FFF2-40B4-BE49-F238E27FC236}">
                <a16:creationId xmlns:a16="http://schemas.microsoft.com/office/drawing/2014/main" id="{B92CD914-D763-F4D3-D798-A664A771A54F}"/>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0400" y="5569920"/>
            <a:ext cx="1078094" cy="667392"/>
          </a:xfrm>
          <a:prstGeom prst="rect">
            <a:avLst/>
          </a:prstGeom>
        </p:spPr>
      </p:pic>
    </p:spTree>
    <p:extLst>
      <p:ext uri="{BB962C8B-B14F-4D97-AF65-F5344CB8AC3E}">
        <p14:creationId xmlns:p14="http://schemas.microsoft.com/office/powerpoint/2010/main" val="932557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Betriebsübernahme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6" name="Picture 3">
            <a:extLst>
              <a:ext uri="{FF2B5EF4-FFF2-40B4-BE49-F238E27FC236}">
                <a16:creationId xmlns:a16="http://schemas.microsoft.com/office/drawing/2014/main" id="{287FCE46-41BE-433F-8222-6E2FE926EFD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9068" y="1977058"/>
            <a:ext cx="6265863"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0541F12B-9EC2-4E1C-871A-447006026AF1}"/>
              </a:ext>
            </a:extLst>
          </p:cNvPr>
          <p:cNvSpPr txBox="1">
            <a:spLocks noChangeArrowheads="1"/>
          </p:cNvSpPr>
          <p:nvPr/>
        </p:nvSpPr>
        <p:spPr bwMode="auto">
          <a:xfrm>
            <a:off x="1408113" y="5676830"/>
            <a:ext cx="7272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prstClr val="black"/>
                </a:solidFill>
                <a:effectLst/>
                <a:uLnTx/>
                <a:uFillTx/>
                <a:latin typeface="Arial" pitchFamily="34" charset="0"/>
                <a:cs typeface="+mn-cs"/>
              </a:rPr>
              <a:t>* z. B. kaufmännisches Know-how, Führungsqualitäten, Verhandlungsgeschick / Überzeugungskraft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prstClr val="black"/>
                </a:solidFill>
                <a:effectLst/>
                <a:uLnTx/>
                <a:uFillTx/>
                <a:latin typeface="Arial" pitchFamily="34" charset="0"/>
                <a:cs typeface="+mn-cs"/>
              </a:rPr>
              <a:t>** z.B. Branchenkenntnisse, fachliche Qualifikation im angestrebten Tätigkeitsbereich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prstClr val="black"/>
                </a:solidFill>
                <a:effectLst/>
                <a:uLnTx/>
                <a:uFillTx/>
                <a:latin typeface="Arial" pitchFamily="34" charset="0"/>
                <a:cs typeface="+mn-cs"/>
              </a:rPr>
              <a:t>Quelle DIHK, 01.06.2005 - Teilnehmer: 2.800</a:t>
            </a:r>
          </a:p>
        </p:txBody>
      </p:sp>
    </p:spTree>
    <p:extLst>
      <p:ext uri="{BB962C8B-B14F-4D97-AF65-F5344CB8AC3E}">
        <p14:creationId xmlns:p14="http://schemas.microsoft.com/office/powerpoint/2010/main" val="172976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Checkliste zum Studioverkauf oder -übernahme </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Foliennummernplatzhalter 4">
            <a:extLst>
              <a:ext uri="{FF2B5EF4-FFF2-40B4-BE49-F238E27FC236}">
                <a16:creationId xmlns:a16="http://schemas.microsoft.com/office/drawing/2014/main" id="{F6AF8255-CCA5-4C6D-A705-A1EF117C676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112</a:t>
            </a:r>
          </a:p>
        </p:txBody>
      </p:sp>
      <p:sp>
        <p:nvSpPr>
          <p:cNvPr id="6" name="Rectangle 1">
            <a:extLst>
              <a:ext uri="{FF2B5EF4-FFF2-40B4-BE49-F238E27FC236}">
                <a16:creationId xmlns:a16="http://schemas.microsoft.com/office/drawing/2014/main" id="{49AF7DDF-4BD5-3AE2-B43E-AA4A8CA7911C}"/>
              </a:ext>
            </a:extLst>
          </p:cNvPr>
          <p:cNvSpPr>
            <a:spLocks noChangeArrowheads="1"/>
          </p:cNvSpPr>
          <p:nvPr/>
        </p:nvSpPr>
        <p:spPr bwMode="auto">
          <a:xfrm>
            <a:off x="413918" y="1884139"/>
            <a:ext cx="873008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de-DE" sz="1200" b="1" dirty="0"/>
              <a:t>Wichtige Aspekte bei der Übernahme eines Studios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Aufgabegrund des Unternehmens</a:t>
            </a:r>
            <a:br>
              <a:rPr kumimoji="0" lang="de-DE" altLang="de-DE" sz="1200" b="0" i="0" u="none" strike="noStrike" cap="none" normalizeH="0" baseline="0" dirty="0">
                <a:ln>
                  <a:noFill/>
                </a:ln>
                <a:solidFill>
                  <a:schemeClr val="tx1"/>
                </a:solidFill>
                <a:effectLst/>
                <a:latin typeface="Arial" panose="020B0604020202020204" pitchFamily="34" charset="0"/>
              </a:rPr>
            </a:br>
            <a:r>
              <a:rPr kumimoji="0" lang="de-DE" altLang="de-DE" sz="1200" b="0" i="0" u="none" strike="noStrike" cap="none" normalizeH="0" baseline="0" dirty="0">
                <a:ln>
                  <a:noFill/>
                </a:ln>
                <a:solidFill>
                  <a:schemeClr val="tx1"/>
                </a:solidFill>
                <a:effectLst/>
                <a:latin typeface="Arial" panose="020B0604020202020204" pitchFamily="34" charset="0"/>
              </a:rPr>
              <a:t>  (Ruhestand, Krankheit, Tod, berufliche Umorientierung, finanzielle Probleme, Unternehmen heruntergewirtschaftet,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Ruf des Unternehmens (bei Kunden, Kooperationspartnern, in der Öffentlichkeit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Standort</a:t>
            </a:r>
            <a:br>
              <a:rPr kumimoji="0" lang="de-DE" altLang="de-DE" sz="1200" b="0" i="0" u="none" strike="noStrike" cap="none" normalizeH="0" baseline="0" dirty="0">
                <a:ln>
                  <a:noFill/>
                </a:ln>
                <a:solidFill>
                  <a:schemeClr val="tx1"/>
                </a:solidFill>
                <a:effectLst/>
                <a:latin typeface="Arial" panose="020B0604020202020204" pitchFamily="34" charset="0"/>
              </a:rPr>
            </a:br>
            <a:r>
              <a:rPr kumimoji="0" lang="de-DE" altLang="de-DE" sz="1200" b="0" i="0" u="none" strike="noStrike" cap="none" normalizeH="0" baseline="0" dirty="0">
                <a:ln>
                  <a:noFill/>
                </a:ln>
                <a:solidFill>
                  <a:schemeClr val="tx1"/>
                </a:solidFill>
                <a:effectLst/>
                <a:latin typeface="Arial" panose="020B0604020202020204" pitchFamily="34" charset="0"/>
              </a:rPr>
              <a:t>  (Lage, Erreichbarkeit, Parkplatzsituation, Nachbargeschäfte, Konkurrenz, Besteuerung,  weitere Bebauungspläne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Zustand der Betriebsstätten, der Betriebsanlagen und der Ausstattung</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Zustand der Heizung, Sanitäranlagen, Fenster und Türen, Wände und Decken?</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Wie hoch sind die laufenden Instandhaltungskosten?</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Bestehen noch Garantiefristen?</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Welche Betriebsstätten / Anlagen / Maschinen sind gemietet, gepachtet oder geleast?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Gesellschaftsvertrag und Beteiligungen</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Sind die Unterlagen aktuell?</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Haben alle Gesellschafter der Übertragung zugestimmt?</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Wurden alle Einlagen einbezahlt?</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Welche Verbindlichkeiten / Sicherheiten / Forderungen liegen seitens der Gesellschafter im Innenverhältnis / der </a:t>
            </a:r>
            <a:br>
              <a:rPr kumimoji="0" lang="de-DE" altLang="de-DE" sz="1200" b="0" i="0" u="none" strike="noStrike" cap="none" normalizeH="0" baseline="0" dirty="0">
                <a:ln>
                  <a:noFill/>
                </a:ln>
                <a:solidFill>
                  <a:schemeClr val="tx1"/>
                </a:solidFill>
                <a:effectLst/>
                <a:latin typeface="Arial" panose="020B0604020202020204" pitchFamily="34" charset="0"/>
              </a:rPr>
            </a:br>
            <a:r>
              <a:rPr kumimoji="0" lang="de-DE" altLang="de-DE" sz="1200" b="0" i="0" u="none" strike="noStrike" cap="none" normalizeH="0" baseline="0" dirty="0">
                <a:ln>
                  <a:noFill/>
                </a:ln>
                <a:solidFill>
                  <a:schemeClr val="tx1"/>
                </a:solidFill>
                <a:effectLst/>
                <a:latin typeface="Arial" panose="020B0604020202020204" pitchFamily="34" charset="0"/>
              </a:rPr>
              <a:t>    Gesellschaft im Außenverhältnis vor?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Personal</a:t>
            </a:r>
            <a:br>
              <a:rPr kumimoji="0" lang="de-DE" altLang="de-DE" sz="1200" b="0" i="0" u="none" strike="noStrike" cap="none" normalizeH="0" baseline="0" dirty="0">
                <a:ln>
                  <a:noFill/>
                </a:ln>
                <a:solidFill>
                  <a:schemeClr val="tx1"/>
                </a:solidFill>
                <a:effectLst/>
                <a:latin typeface="Arial" panose="020B0604020202020204" pitchFamily="34" charset="0"/>
              </a:rPr>
            </a:br>
            <a:r>
              <a:rPr kumimoji="0" lang="de-DE" altLang="de-DE" sz="1200" b="0" i="0" u="none" strike="noStrike" cap="none" normalizeH="0" baseline="0" dirty="0">
                <a:ln>
                  <a:noFill/>
                </a:ln>
                <a:solidFill>
                  <a:schemeClr val="tx1"/>
                </a:solidFill>
                <a:effectLst/>
                <a:latin typeface="Arial" panose="020B0604020202020204" pitchFamily="34" charset="0"/>
              </a:rPr>
              <a:t>  (Anzahl, Beschäftigungsdauer, Beschäftigungsform, Funktionen, Qualifikation, Altersstruktur, Bruttoverdienst der Mitarbeiter, </a:t>
            </a:r>
            <a:br>
              <a:rPr kumimoji="0" lang="de-DE" altLang="de-DE" sz="1200" b="0" i="0" u="none" strike="noStrike" cap="none" normalizeH="0" baseline="0" dirty="0">
                <a:ln>
                  <a:noFill/>
                </a:ln>
                <a:solidFill>
                  <a:schemeClr val="tx1"/>
                </a:solidFill>
                <a:effectLst/>
                <a:latin typeface="Arial" panose="020B0604020202020204" pitchFamily="34" charset="0"/>
              </a:rPr>
            </a:br>
            <a:r>
              <a:rPr kumimoji="0" lang="de-DE" altLang="de-DE" sz="1200" b="0" i="0" u="none" strike="noStrike" cap="none" normalizeH="0" baseline="0" dirty="0">
                <a:ln>
                  <a:noFill/>
                </a:ln>
                <a:solidFill>
                  <a:schemeClr val="tx1"/>
                </a:solidFill>
                <a:effectLst/>
                <a:latin typeface="Arial" panose="020B0604020202020204" pitchFamily="34" charset="0"/>
              </a:rPr>
              <a:t>  sonstige Vergütungen, Weiterbildungsmaßnahmen, externe Berater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Markt und Kunden</a:t>
            </a:r>
            <a:br>
              <a:rPr kumimoji="0" lang="de-DE" altLang="de-DE" sz="1200" b="0" i="0" u="none" strike="noStrike" cap="none" normalizeH="0" baseline="0" dirty="0">
                <a:ln>
                  <a:noFill/>
                </a:ln>
                <a:solidFill>
                  <a:schemeClr val="tx1"/>
                </a:solidFill>
                <a:effectLst/>
                <a:latin typeface="Arial" panose="020B0604020202020204" pitchFamily="34" charset="0"/>
              </a:rPr>
            </a:br>
            <a:r>
              <a:rPr kumimoji="0" lang="de-DE" altLang="de-DE" sz="1200" b="0" i="0" u="none" strike="noStrike" cap="none" normalizeH="0" baseline="0" dirty="0">
                <a:ln>
                  <a:noFill/>
                </a:ln>
                <a:solidFill>
                  <a:schemeClr val="tx1"/>
                </a:solidFill>
                <a:effectLst/>
                <a:latin typeface="Arial" panose="020B0604020202020204" pitchFamily="34" charset="0"/>
              </a:rPr>
              <a:t>  (Kundenbeziehung, Kundenanzahl, Konkurrenzsituation, Kooperationspartner, Marktanteil, Marktentwicklung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0" i="0" u="none" strike="noStrike" cap="none" normalizeH="0" baseline="0" dirty="0">
                <a:ln>
                  <a:noFill/>
                </a:ln>
                <a:solidFill>
                  <a:schemeClr val="tx1"/>
                </a:solidFill>
                <a:effectLst/>
                <a:latin typeface="Arial" panose="020B0604020202020204" pitchFamily="34" charset="0"/>
              </a:rPr>
              <a:t> Produkte und Dienstleistungen</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Welche nicht ausgeschöpfte Marktpotenziale gibt es?</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Arial" panose="020B0604020202020204" pitchFamily="34" charset="0"/>
              </a:rPr>
              <a:t>   - </a:t>
            </a:r>
            <a:r>
              <a:rPr kumimoji="0" lang="de-DE" altLang="de-DE" sz="1200" b="0" i="0" u="none" strike="noStrike" cap="none" normalizeH="0" baseline="0" dirty="0">
                <a:ln>
                  <a:noFill/>
                </a:ln>
                <a:solidFill>
                  <a:schemeClr val="tx1"/>
                </a:solidFill>
                <a:effectLst/>
                <a:latin typeface="Arial" panose="020B0604020202020204" pitchFamily="34" charset="0"/>
              </a:rPr>
              <a:t>Sind die angebotenen Leistungen auf aktuellem Stand?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62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Checkliste zum Studioverkauf oder -übernahme </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Foliennummernplatzhalter 4">
            <a:extLst>
              <a:ext uri="{FF2B5EF4-FFF2-40B4-BE49-F238E27FC236}">
                <a16:creationId xmlns:a16="http://schemas.microsoft.com/office/drawing/2014/main" id="{166205EC-3864-4C5B-B841-643753D9EBC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113</a:t>
            </a:r>
          </a:p>
        </p:txBody>
      </p:sp>
      <p:sp>
        <p:nvSpPr>
          <p:cNvPr id="6" name="Textfeld 5">
            <a:extLst>
              <a:ext uri="{FF2B5EF4-FFF2-40B4-BE49-F238E27FC236}">
                <a16:creationId xmlns:a16="http://schemas.microsoft.com/office/drawing/2014/main" id="{F5DEB31A-89E8-0884-8F0C-628AD5CB5C2B}"/>
              </a:ext>
            </a:extLst>
          </p:cNvPr>
          <p:cNvSpPr txBox="1"/>
          <p:nvPr/>
        </p:nvSpPr>
        <p:spPr>
          <a:xfrm>
            <a:off x="444500" y="1884139"/>
            <a:ext cx="8235950" cy="5170646"/>
          </a:xfrm>
          <a:prstGeom prst="rect">
            <a:avLst/>
          </a:prstGeom>
          <a:noFill/>
        </p:spPr>
        <p:txBody>
          <a:bodyPr wrap="square" rtlCol="0">
            <a:spAutoFit/>
          </a:bodyPr>
          <a:lstStyle/>
          <a:p>
            <a:pPr>
              <a:buFont typeface="Arial" panose="020B0604020202020204" pitchFamily="34" charset="0"/>
              <a:buChar char="•"/>
            </a:pPr>
            <a:r>
              <a:rPr lang="de-DE" sz="1200" dirty="0"/>
              <a:t> Finanzsituation</a:t>
            </a:r>
            <a:br>
              <a:rPr lang="de-DE" sz="1200" dirty="0"/>
            </a:br>
            <a:r>
              <a:rPr lang="de-DE" sz="1200" dirty="0"/>
              <a:t>   - Ist eine Unbedenklichkeitsbescheinigung des Finanzamts und der Sozialversicherungsträger vorhanden?</a:t>
            </a:r>
            <a:br>
              <a:rPr lang="de-DE" sz="1200" dirty="0"/>
            </a:br>
            <a:r>
              <a:rPr lang="de-DE" sz="1200" dirty="0"/>
              <a:t>   - Wie ist das Verhältnis von Vermögen und Schulden der letzten drei Wirtschaftsjahre?</a:t>
            </a:r>
            <a:br>
              <a:rPr lang="de-DE" sz="1200" dirty="0"/>
            </a:br>
            <a:r>
              <a:rPr lang="de-DE" sz="1200" dirty="0"/>
              <a:t>   - Wie ist das Verhältnis von Gewinn und Verlust der letzten drei Wirtschaftsjahre?</a:t>
            </a:r>
            <a:br>
              <a:rPr lang="de-DE" sz="1200" dirty="0"/>
            </a:br>
            <a:r>
              <a:rPr lang="de-DE" sz="1200" dirty="0"/>
              <a:t>   - Wie ist die Ertragssituation? Lässt sie sich zukünftig verbessern?</a:t>
            </a:r>
            <a:br>
              <a:rPr lang="de-DE" sz="1200" dirty="0"/>
            </a:br>
            <a:r>
              <a:rPr lang="de-DE" sz="1200" dirty="0"/>
              <a:t>   - Welche Investitionen sind in den nächsten Jahren erforderlich?</a:t>
            </a:r>
            <a:br>
              <a:rPr lang="de-DE" sz="1200" dirty="0"/>
            </a:br>
            <a:r>
              <a:rPr lang="de-DE" sz="1200" dirty="0"/>
              <a:t>   - Reichen die Erträge für diese Investitionen aus?</a:t>
            </a:r>
            <a:br>
              <a:rPr lang="de-DE" sz="1200" dirty="0"/>
            </a:br>
            <a:r>
              <a:rPr lang="de-DE" sz="1200" dirty="0"/>
              <a:t>   - Wie ist die Liquidität des Unternehmens?</a:t>
            </a:r>
            <a:br>
              <a:rPr lang="de-DE" sz="1200" dirty="0"/>
            </a:br>
            <a:r>
              <a:rPr lang="de-DE" sz="1200" dirty="0"/>
              <a:t>   - Welche Verbindlichkeiten gibt es?</a:t>
            </a:r>
            <a:br>
              <a:rPr lang="de-DE" sz="1200" dirty="0"/>
            </a:br>
            <a:r>
              <a:rPr lang="de-DE" sz="1200" dirty="0"/>
              <a:t>   - Welche Forderungen hat das Unternehmen?</a:t>
            </a:r>
            <a:br>
              <a:rPr lang="de-DE" sz="1200" dirty="0"/>
            </a:br>
            <a:r>
              <a:rPr lang="de-DE" sz="1200" dirty="0"/>
              <a:t>   - Wurden alle Steuern fristgerecht gezahlt?</a:t>
            </a:r>
          </a:p>
          <a:p>
            <a:pPr>
              <a:buFont typeface="Arial" panose="020B0604020202020204" pitchFamily="34" charset="0"/>
              <a:buChar char="•"/>
            </a:pPr>
            <a:r>
              <a:rPr lang="de-DE" sz="1200" dirty="0"/>
              <a:t> Sämtliche vertraglichen Beziehungen des Unternehmens</a:t>
            </a:r>
            <a:br>
              <a:rPr lang="de-DE" sz="1200" dirty="0"/>
            </a:br>
            <a:r>
              <a:rPr lang="de-DE" sz="1200" dirty="0"/>
              <a:t>   - Welche Versicherungsverträge gibt es?</a:t>
            </a:r>
            <a:br>
              <a:rPr lang="de-DE" sz="1200" dirty="0"/>
            </a:br>
            <a:r>
              <a:rPr lang="de-DE" sz="1200" dirty="0"/>
              <a:t>   - Gibt es Lieferverträge?</a:t>
            </a:r>
            <a:br>
              <a:rPr lang="de-DE" sz="1200" dirty="0"/>
            </a:br>
            <a:r>
              <a:rPr lang="de-DE" sz="1200" dirty="0"/>
              <a:t>   - Bestehen Abtretungsverträge mit Lieferanten?</a:t>
            </a:r>
            <a:br>
              <a:rPr lang="de-DE" sz="1200" dirty="0"/>
            </a:br>
            <a:r>
              <a:rPr lang="de-DE" sz="1200" dirty="0"/>
              <a:t>   - Wie ist der Mietvertrag ausgestaltet?</a:t>
            </a:r>
            <a:br>
              <a:rPr lang="de-DE" sz="1200" dirty="0"/>
            </a:br>
            <a:r>
              <a:rPr lang="de-DE" sz="1200" dirty="0"/>
              <a:t>     - Untervermietung möglich? (Übernahme der Laufzeit)</a:t>
            </a:r>
            <a:br>
              <a:rPr lang="de-DE" sz="1200" dirty="0"/>
            </a:br>
            <a:r>
              <a:rPr lang="de-DE" sz="1200" dirty="0"/>
              <a:t>     - Nebenkosten bis zum Stichtag überprüfen</a:t>
            </a:r>
            <a:br>
              <a:rPr lang="de-DE" sz="1200" dirty="0"/>
            </a:br>
            <a:r>
              <a:rPr lang="de-DE" sz="1200" dirty="0"/>
              <a:t>     - Neuvermietung (immer einseitige Option von mindestens 2 x 5 Jahren Laufzeit offenhalten)</a:t>
            </a:r>
          </a:p>
          <a:p>
            <a:pPr>
              <a:buFont typeface="Arial" panose="020B0604020202020204" pitchFamily="34" charset="0"/>
              <a:buChar char="•"/>
            </a:pPr>
            <a:r>
              <a:rPr lang="de-DE" sz="1200" dirty="0"/>
              <a:t> Wie sind die Mitgliedsverträge ausgestaltet?</a:t>
            </a:r>
            <a:br>
              <a:rPr lang="de-DE" sz="1200" dirty="0"/>
            </a:br>
            <a:r>
              <a:rPr lang="de-DE" sz="1200" dirty="0"/>
              <a:t>   - Wie viele Vorauszahler gibt es?</a:t>
            </a:r>
            <a:br>
              <a:rPr lang="de-DE" sz="1200" dirty="0"/>
            </a:br>
            <a:r>
              <a:rPr lang="de-DE" sz="1200" dirty="0"/>
              <a:t>   - Lifetime-Verträge?</a:t>
            </a:r>
          </a:p>
          <a:p>
            <a:pPr>
              <a:buFont typeface="Arial" panose="020B0604020202020204" pitchFamily="34" charset="0"/>
              <a:buChar char="•"/>
            </a:pPr>
            <a:r>
              <a:rPr lang="de-DE" sz="1200" dirty="0"/>
              <a:t> Wie sind die Mitarbeiterverträge ausgestaltet?, </a:t>
            </a:r>
          </a:p>
          <a:p>
            <a:pPr>
              <a:buFont typeface="Arial" panose="020B0604020202020204" pitchFamily="34" charset="0"/>
              <a:buChar char="•"/>
            </a:pPr>
            <a:r>
              <a:rPr lang="de-DE" sz="1200" dirty="0"/>
              <a:t> etc.</a:t>
            </a:r>
          </a:p>
          <a:p>
            <a:pPr>
              <a:lnSpc>
                <a:spcPts val="1000"/>
              </a:lnSpc>
            </a:pPr>
            <a:r>
              <a:rPr lang="de-DE" sz="1200" dirty="0"/>
              <a:t>Das Ziel dieser Analyse ist es sowohl den derzeitigen Zustand, als auch die Zukunftsaussichten des Unternehmens möglichst genau zu erfassen, um nach einer Übernahme keine bösen Überraschungen zu erleben.</a:t>
            </a:r>
          </a:p>
          <a:p>
            <a:endParaRPr lang="de-DE" dirty="0"/>
          </a:p>
        </p:txBody>
      </p:sp>
      <p:sp>
        <p:nvSpPr>
          <p:cNvPr id="7" name="Textfeld 6">
            <a:extLst>
              <a:ext uri="{FF2B5EF4-FFF2-40B4-BE49-F238E27FC236}">
                <a16:creationId xmlns:a16="http://schemas.microsoft.com/office/drawing/2014/main" id="{50E0DAD7-5F25-CBAB-1EB0-D64B2718BBE7}"/>
              </a:ext>
            </a:extLst>
          </p:cNvPr>
          <p:cNvSpPr txBox="1"/>
          <p:nvPr/>
        </p:nvSpPr>
        <p:spPr>
          <a:xfrm>
            <a:off x="5466554" y="2772486"/>
            <a:ext cx="3213896" cy="2292935"/>
          </a:xfrm>
          <a:prstGeom prst="rect">
            <a:avLst/>
          </a:prstGeom>
          <a:noFill/>
          <a:ln>
            <a:solidFill>
              <a:srgbClr val="92D050"/>
            </a:solidFill>
          </a:ln>
        </p:spPr>
        <p:txBody>
          <a:bodyPr wrap="square" rtlCol="0">
            <a:spAutoFit/>
          </a:bodyPr>
          <a:lstStyle/>
          <a:p>
            <a:r>
              <a:rPr lang="de-DE" sz="1100" b="1" dirty="0"/>
              <a:t>Unternehmensbewertung</a:t>
            </a:r>
            <a:br>
              <a:rPr lang="de-DE" sz="1100" dirty="0"/>
            </a:br>
            <a:r>
              <a:rPr lang="de-DE" sz="1100" dirty="0"/>
              <a:t>Ein weiterer wichtiger Punkt ist die Bewertung des Unternehmens. Für die Unternehmens-bewertung können unterschiedliche Methoden herangezogen werden. Die in der Praxis am meisten verbreitete Methode ist das Ertragswert-verfahren, bei dem der Wert des Unternehmens auf Basis der zukünftig erzielbaren Gewinne sowie den mit der Investition verbundenen Risiken kalkuliert wird. Weitere Methoden, die zur Unternehmensbewertung herangezogen werden können, sind das Vergleichswert-verfahren und die Substanzwertmethode.</a:t>
            </a:r>
          </a:p>
        </p:txBody>
      </p:sp>
    </p:spTree>
    <p:extLst>
      <p:ext uri="{BB962C8B-B14F-4D97-AF65-F5344CB8AC3E}">
        <p14:creationId xmlns:p14="http://schemas.microsoft.com/office/powerpoint/2010/main" val="131539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Sonderformen der Unternehmensgründung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164</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graphicFrame>
        <p:nvGraphicFramePr>
          <p:cNvPr id="15" name="Diagramm 14">
            <a:extLst>
              <a:ext uri="{FF2B5EF4-FFF2-40B4-BE49-F238E27FC236}">
                <a16:creationId xmlns:a16="http://schemas.microsoft.com/office/drawing/2014/main" id="{A49010A6-C83F-4AF9-9924-44E11C578D4D}"/>
              </a:ext>
            </a:extLst>
          </p:cNvPr>
          <p:cNvGraphicFramePr/>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4">
            <a:extLst>
              <a:ext uri="{FF2B5EF4-FFF2-40B4-BE49-F238E27FC236}">
                <a16:creationId xmlns:a16="http://schemas.microsoft.com/office/drawing/2014/main" id="{B971AD2B-05BC-4C4A-8DE8-9062A3DD8FC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114</a:t>
            </a:r>
          </a:p>
        </p:txBody>
      </p:sp>
    </p:spTree>
    <p:extLst>
      <p:ext uri="{BB962C8B-B14F-4D97-AF65-F5344CB8AC3E}">
        <p14:creationId xmlns:p14="http://schemas.microsoft.com/office/powerpoint/2010/main" val="194151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 – Top 10</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9" name="Textfeld 8">
            <a:extLst>
              <a:ext uri="{FF2B5EF4-FFF2-40B4-BE49-F238E27FC236}">
                <a16:creationId xmlns:a16="http://schemas.microsoft.com/office/drawing/2014/main" id="{8902FED2-4E09-4C72-91D6-E08D27B9F535}"/>
              </a:ext>
            </a:extLst>
          </p:cNvPr>
          <p:cNvSpPr txBox="1"/>
          <p:nvPr/>
        </p:nvSpPr>
        <p:spPr>
          <a:xfrm>
            <a:off x="3318731" y="6100945"/>
            <a:ext cx="5256584"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Arial" charset="0"/>
                <a:cs typeface="+mn-cs"/>
              </a:rPr>
              <a:t>Seit 2014 kein Ranking mehr, mangels teilnehmende Franchisegeber (Transparenz!)</a:t>
            </a:r>
          </a:p>
        </p:txBody>
      </p:sp>
      <p:sp>
        <p:nvSpPr>
          <p:cNvPr id="6" name="Foliennummernplatzhalter 4">
            <a:extLst>
              <a:ext uri="{FF2B5EF4-FFF2-40B4-BE49-F238E27FC236}">
                <a16:creationId xmlns:a16="http://schemas.microsoft.com/office/drawing/2014/main" id="{CB10FB0D-8419-4969-9A84-AAC0B73C6B1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115</a:t>
            </a:r>
          </a:p>
        </p:txBody>
      </p:sp>
      <p:pic>
        <p:nvPicPr>
          <p:cNvPr id="7" name="Grafik 6">
            <a:extLst>
              <a:ext uri="{FF2B5EF4-FFF2-40B4-BE49-F238E27FC236}">
                <a16:creationId xmlns:a16="http://schemas.microsoft.com/office/drawing/2014/main" id="{CCB515DA-F1A5-09CD-96E9-8C373CAC2D13}"/>
              </a:ext>
            </a:extLst>
          </p:cNvPr>
          <p:cNvPicPr>
            <a:picLocks noChangeAspect="1"/>
          </p:cNvPicPr>
          <p:nvPr/>
        </p:nvPicPr>
        <p:blipFill>
          <a:blip r:embed="rId2"/>
          <a:stretch>
            <a:fillRect/>
          </a:stretch>
        </p:blipFill>
        <p:spPr>
          <a:xfrm>
            <a:off x="0" y="2041063"/>
            <a:ext cx="9144000" cy="4111863"/>
          </a:xfrm>
          <a:prstGeom prst="rect">
            <a:avLst/>
          </a:prstGeom>
        </p:spPr>
      </p:pic>
    </p:spTree>
    <p:extLst>
      <p:ext uri="{BB962C8B-B14F-4D97-AF65-F5344CB8AC3E}">
        <p14:creationId xmlns:p14="http://schemas.microsoft.com/office/powerpoint/2010/main" val="2200329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Übersicht der Kettenanlagen in D &gt; 20 (Stand: 31.12.2021)</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Foliennummernplatzhalter 4">
            <a:extLst>
              <a:ext uri="{FF2B5EF4-FFF2-40B4-BE49-F238E27FC236}">
                <a16:creationId xmlns:a16="http://schemas.microsoft.com/office/drawing/2014/main" id="{BC95D875-4672-41C1-B15C-A3F2B8772DA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116</a:t>
            </a:r>
          </a:p>
        </p:txBody>
      </p:sp>
      <p:pic>
        <p:nvPicPr>
          <p:cNvPr id="8" name="Grafik 7">
            <a:extLst>
              <a:ext uri="{FF2B5EF4-FFF2-40B4-BE49-F238E27FC236}">
                <a16:creationId xmlns:a16="http://schemas.microsoft.com/office/drawing/2014/main" id="{A0CAAB02-C1B1-29E4-F62B-31024F6D0FE2}"/>
              </a:ext>
            </a:extLst>
          </p:cNvPr>
          <p:cNvPicPr>
            <a:picLocks noChangeAspect="1"/>
          </p:cNvPicPr>
          <p:nvPr/>
        </p:nvPicPr>
        <p:blipFill>
          <a:blip r:embed="rId2"/>
          <a:stretch>
            <a:fillRect/>
          </a:stretch>
        </p:blipFill>
        <p:spPr>
          <a:xfrm>
            <a:off x="444500" y="2001101"/>
            <a:ext cx="8235950" cy="4668057"/>
          </a:xfrm>
          <a:prstGeom prst="rect">
            <a:avLst/>
          </a:prstGeom>
        </p:spPr>
      </p:pic>
      <p:sp>
        <p:nvSpPr>
          <p:cNvPr id="9" name="Textfeld 8">
            <a:extLst>
              <a:ext uri="{FF2B5EF4-FFF2-40B4-BE49-F238E27FC236}">
                <a16:creationId xmlns:a16="http://schemas.microsoft.com/office/drawing/2014/main" id="{37B31E4A-206D-640C-1683-0AC2AC14CBB2}"/>
              </a:ext>
            </a:extLst>
          </p:cNvPr>
          <p:cNvSpPr txBox="1"/>
          <p:nvPr/>
        </p:nvSpPr>
        <p:spPr>
          <a:xfrm rot="16200000">
            <a:off x="-112763" y="6023313"/>
            <a:ext cx="971741" cy="246221"/>
          </a:xfrm>
          <a:prstGeom prst="rect">
            <a:avLst/>
          </a:prstGeom>
          <a:noFill/>
        </p:spPr>
        <p:txBody>
          <a:bodyPr wrap="none" rtlCol="0">
            <a:spAutoFit/>
          </a:bodyPr>
          <a:lstStyle/>
          <a:p>
            <a:r>
              <a:rPr lang="de-DE" sz="1000" dirty="0"/>
              <a:t>Quelle: DSSV</a:t>
            </a:r>
          </a:p>
        </p:txBody>
      </p:sp>
    </p:spTree>
    <p:extLst>
      <p:ext uri="{BB962C8B-B14F-4D97-AF65-F5344CB8AC3E}">
        <p14:creationId xmlns:p14="http://schemas.microsoft.com/office/powerpoint/2010/main" val="405611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Die Mitgliederstärksten Unternehmen in D (Stand: 31.12.2021)</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10" name="Textfeld 9">
            <a:extLst>
              <a:ext uri="{FF2B5EF4-FFF2-40B4-BE49-F238E27FC236}">
                <a16:creationId xmlns:a16="http://schemas.microsoft.com/office/drawing/2014/main" id="{EC46C689-E1F4-434F-A2E4-AD186E365E6E}"/>
              </a:ext>
            </a:extLst>
          </p:cNvPr>
          <p:cNvSpPr txBox="1"/>
          <p:nvPr/>
        </p:nvSpPr>
        <p:spPr>
          <a:xfrm>
            <a:off x="444500" y="6210300"/>
            <a:ext cx="3821880" cy="246221"/>
          </a:xfrm>
          <a:prstGeom prst="rect">
            <a:avLst/>
          </a:prstGeom>
          <a:noFill/>
        </p:spPr>
        <p:txBody>
          <a:bodyPr wrap="none" rtlCol="0">
            <a:spAutoFit/>
          </a:bodyPr>
          <a:lstStyle/>
          <a:p>
            <a:r>
              <a:rPr lang="de-DE" sz="1000" dirty="0"/>
              <a:t>Quelle: DSSV, https://www.dssv.de/uebersicht-ketten-franchise/</a:t>
            </a:r>
          </a:p>
        </p:txBody>
      </p:sp>
      <p:sp>
        <p:nvSpPr>
          <p:cNvPr id="7" name="Foliennummernplatzhalter 4">
            <a:extLst>
              <a:ext uri="{FF2B5EF4-FFF2-40B4-BE49-F238E27FC236}">
                <a16:creationId xmlns:a16="http://schemas.microsoft.com/office/drawing/2014/main" id="{6C3F2419-E77E-46CE-B2B1-A32E3EE115D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117</a:t>
            </a:r>
          </a:p>
        </p:txBody>
      </p:sp>
      <p:pic>
        <p:nvPicPr>
          <p:cNvPr id="5" name="Grafik 4">
            <a:extLst>
              <a:ext uri="{FF2B5EF4-FFF2-40B4-BE49-F238E27FC236}">
                <a16:creationId xmlns:a16="http://schemas.microsoft.com/office/drawing/2014/main" id="{E6E3AE09-B483-B9C3-3FF0-2E64E951B245}"/>
              </a:ext>
            </a:extLst>
          </p:cNvPr>
          <p:cNvPicPr>
            <a:picLocks noChangeAspect="1"/>
          </p:cNvPicPr>
          <p:nvPr/>
        </p:nvPicPr>
        <p:blipFill>
          <a:blip r:embed="rId2"/>
          <a:stretch>
            <a:fillRect/>
          </a:stretch>
        </p:blipFill>
        <p:spPr>
          <a:xfrm>
            <a:off x="0" y="2160774"/>
            <a:ext cx="9144000" cy="3801979"/>
          </a:xfrm>
          <a:prstGeom prst="rect">
            <a:avLst/>
          </a:prstGeom>
        </p:spPr>
      </p:pic>
    </p:spTree>
    <p:extLst>
      <p:ext uri="{BB962C8B-B14F-4D97-AF65-F5344CB8AC3E}">
        <p14:creationId xmlns:p14="http://schemas.microsoft.com/office/powerpoint/2010/main" val="5177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Mitgliederentwicklung in D (Stand: 31.12.2021)</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7" name="Textfeld 6">
            <a:extLst>
              <a:ext uri="{FF2B5EF4-FFF2-40B4-BE49-F238E27FC236}">
                <a16:creationId xmlns:a16="http://schemas.microsoft.com/office/drawing/2014/main" id="{0EB04DBA-52A1-426F-8511-1CCA6CC9D1EA}"/>
              </a:ext>
            </a:extLst>
          </p:cNvPr>
          <p:cNvSpPr txBox="1"/>
          <p:nvPr/>
        </p:nvSpPr>
        <p:spPr>
          <a:xfrm>
            <a:off x="444500" y="6210300"/>
            <a:ext cx="3759362" cy="246221"/>
          </a:xfrm>
          <a:prstGeom prst="rect">
            <a:avLst/>
          </a:prstGeom>
          <a:noFill/>
        </p:spPr>
        <p:txBody>
          <a:bodyPr wrap="none" rtlCol="0">
            <a:spAutoFit/>
          </a:bodyPr>
          <a:lstStyle/>
          <a:p>
            <a:r>
              <a:rPr lang="de-DE" sz="1000" dirty="0"/>
              <a:t>Quelle: DSSV, https://www.dssv.de/deutsche-fitness-wirtschaft/</a:t>
            </a:r>
          </a:p>
        </p:txBody>
      </p:sp>
      <p:sp>
        <p:nvSpPr>
          <p:cNvPr id="6" name="Foliennummernplatzhalter 4">
            <a:extLst>
              <a:ext uri="{FF2B5EF4-FFF2-40B4-BE49-F238E27FC236}">
                <a16:creationId xmlns:a16="http://schemas.microsoft.com/office/drawing/2014/main" id="{7CA55716-8719-4BAF-97A8-E16D7FCBB9B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118</a:t>
            </a:r>
          </a:p>
        </p:txBody>
      </p:sp>
      <p:pic>
        <p:nvPicPr>
          <p:cNvPr id="12" name="Grafik 11">
            <a:extLst>
              <a:ext uri="{FF2B5EF4-FFF2-40B4-BE49-F238E27FC236}">
                <a16:creationId xmlns:a16="http://schemas.microsoft.com/office/drawing/2014/main" id="{7C11C876-A5B0-71FD-F62B-B80EE2746512}"/>
              </a:ext>
            </a:extLst>
          </p:cNvPr>
          <p:cNvPicPr>
            <a:picLocks noChangeAspect="1"/>
          </p:cNvPicPr>
          <p:nvPr/>
        </p:nvPicPr>
        <p:blipFill>
          <a:blip r:embed="rId2"/>
          <a:stretch>
            <a:fillRect/>
          </a:stretch>
        </p:blipFill>
        <p:spPr>
          <a:xfrm>
            <a:off x="2011043" y="2045524"/>
            <a:ext cx="4570427" cy="4003391"/>
          </a:xfrm>
          <a:prstGeom prst="rect">
            <a:avLst/>
          </a:prstGeom>
        </p:spPr>
      </p:pic>
    </p:spTree>
    <p:extLst>
      <p:ext uri="{BB962C8B-B14F-4D97-AF65-F5344CB8AC3E}">
        <p14:creationId xmlns:p14="http://schemas.microsoft.com/office/powerpoint/2010/main" val="234660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Anlagenentwicklung in D (Stand: 31.12.2021)</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7" name="Textfeld 6">
            <a:extLst>
              <a:ext uri="{FF2B5EF4-FFF2-40B4-BE49-F238E27FC236}">
                <a16:creationId xmlns:a16="http://schemas.microsoft.com/office/drawing/2014/main" id="{848B9C34-B7F8-4747-9E19-6FAEC53C81EB}"/>
              </a:ext>
            </a:extLst>
          </p:cNvPr>
          <p:cNvSpPr txBox="1"/>
          <p:nvPr/>
        </p:nvSpPr>
        <p:spPr>
          <a:xfrm>
            <a:off x="444500" y="6210300"/>
            <a:ext cx="3759362" cy="246221"/>
          </a:xfrm>
          <a:prstGeom prst="rect">
            <a:avLst/>
          </a:prstGeom>
          <a:noFill/>
        </p:spPr>
        <p:txBody>
          <a:bodyPr wrap="none" rtlCol="0">
            <a:spAutoFit/>
          </a:bodyPr>
          <a:lstStyle/>
          <a:p>
            <a:r>
              <a:rPr lang="de-DE" sz="1000" dirty="0"/>
              <a:t>Quelle: DSSV, https://www.dssv.de/deutsche-fitness-wirtschaft/</a:t>
            </a:r>
          </a:p>
        </p:txBody>
      </p:sp>
      <p:sp>
        <p:nvSpPr>
          <p:cNvPr id="6" name="Foliennummernplatzhalter 4">
            <a:extLst>
              <a:ext uri="{FF2B5EF4-FFF2-40B4-BE49-F238E27FC236}">
                <a16:creationId xmlns:a16="http://schemas.microsoft.com/office/drawing/2014/main" id="{91DF44C8-5367-407F-B2BD-CDB78D94887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119</a:t>
            </a:r>
          </a:p>
        </p:txBody>
      </p:sp>
      <p:pic>
        <p:nvPicPr>
          <p:cNvPr id="8" name="Grafik 7">
            <a:extLst>
              <a:ext uri="{FF2B5EF4-FFF2-40B4-BE49-F238E27FC236}">
                <a16:creationId xmlns:a16="http://schemas.microsoft.com/office/drawing/2014/main" id="{6B39B92E-CA0A-6E24-4EC5-9E3E58B19C49}"/>
              </a:ext>
            </a:extLst>
          </p:cNvPr>
          <p:cNvPicPr>
            <a:picLocks noChangeAspect="1"/>
          </p:cNvPicPr>
          <p:nvPr/>
        </p:nvPicPr>
        <p:blipFill>
          <a:blip r:embed="rId2"/>
          <a:stretch>
            <a:fillRect/>
          </a:stretch>
        </p:blipFill>
        <p:spPr>
          <a:xfrm>
            <a:off x="2075482" y="2065055"/>
            <a:ext cx="4699452" cy="4116409"/>
          </a:xfrm>
          <a:prstGeom prst="rect">
            <a:avLst/>
          </a:prstGeom>
        </p:spPr>
      </p:pic>
    </p:spTree>
    <p:extLst>
      <p:ext uri="{BB962C8B-B14F-4D97-AF65-F5344CB8AC3E}">
        <p14:creationId xmlns:p14="http://schemas.microsoft.com/office/powerpoint/2010/main" val="260611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Finanzielle Voraussetzung</a:t>
            </a:r>
          </a:p>
        </p:txBody>
      </p:sp>
      <p:graphicFrame>
        <p:nvGraphicFramePr>
          <p:cNvPr id="8" name="Diagramm 7">
            <a:extLst>
              <a:ext uri="{FF2B5EF4-FFF2-40B4-BE49-F238E27FC236}">
                <a16:creationId xmlns:a16="http://schemas.microsoft.com/office/drawing/2014/main" id="{76A62810-EE58-48F9-A766-1A1C7C575A2D}"/>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3">
            <a:extLst>
              <a:ext uri="{FF2B5EF4-FFF2-40B4-BE49-F238E27FC236}">
                <a16:creationId xmlns:a16="http://schemas.microsoft.com/office/drawing/2014/main" id="{3B8995C9-0EFE-4AF6-882C-FC955585015A}"/>
              </a:ext>
            </a:extLst>
          </p:cNvPr>
          <p:cNvSpPr txBox="1">
            <a:spLocks noChangeArrowheads="1"/>
          </p:cNvSpPr>
          <p:nvPr/>
        </p:nvSpPr>
        <p:spPr bwMode="auto">
          <a:xfrm>
            <a:off x="463550" y="1879600"/>
            <a:ext cx="82169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srgbClr val="1F497D"/>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Kann Ihr/e Ehepartner/in oder Ihr/e Lebensgefährte/-in durch sein/ihr Einkommen für den gemeinsamen Lebensunterhalt sorgen, oder haben Sie andere sichere Einkommensquellen?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auf jeden Fall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mit Einschränkungen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Nein, gar nicht			0 Punkte</a:t>
            </a:r>
          </a:p>
        </p:txBody>
      </p:sp>
      <p:sp>
        <p:nvSpPr>
          <p:cNvPr id="5" name="Foliennummernplatzhalter 4">
            <a:extLst>
              <a:ext uri="{FF2B5EF4-FFF2-40B4-BE49-F238E27FC236}">
                <a16:creationId xmlns:a16="http://schemas.microsoft.com/office/drawing/2014/main" id="{D7952F6A-2470-4B95-BFFF-1C31BB62B90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a:t>
            </a:r>
          </a:p>
        </p:txBody>
      </p:sp>
    </p:spTree>
    <p:extLst>
      <p:ext uri="{BB962C8B-B14F-4D97-AF65-F5344CB8AC3E}">
        <p14:creationId xmlns:p14="http://schemas.microsoft.com/office/powerpoint/2010/main" val="203622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Umsatzentwicklung in D (Stand: 31.12.2021)</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Textfeld 4">
            <a:extLst>
              <a:ext uri="{FF2B5EF4-FFF2-40B4-BE49-F238E27FC236}">
                <a16:creationId xmlns:a16="http://schemas.microsoft.com/office/drawing/2014/main" id="{C1C9D592-8586-46B6-8CAB-3F1C7F4F8F7F}"/>
              </a:ext>
            </a:extLst>
          </p:cNvPr>
          <p:cNvSpPr txBox="1"/>
          <p:nvPr/>
        </p:nvSpPr>
        <p:spPr>
          <a:xfrm>
            <a:off x="444500" y="6210300"/>
            <a:ext cx="3759362" cy="246221"/>
          </a:xfrm>
          <a:prstGeom prst="rect">
            <a:avLst/>
          </a:prstGeom>
          <a:noFill/>
        </p:spPr>
        <p:txBody>
          <a:bodyPr wrap="none" rtlCol="0">
            <a:spAutoFit/>
          </a:bodyPr>
          <a:lstStyle/>
          <a:p>
            <a:r>
              <a:rPr lang="de-DE" sz="1000" dirty="0"/>
              <a:t>Quelle: DSSV, https://www.dssv.de/deutsche-fitness-wirtschaft/</a:t>
            </a:r>
          </a:p>
        </p:txBody>
      </p:sp>
      <p:sp>
        <p:nvSpPr>
          <p:cNvPr id="6" name="Foliennummernplatzhalter 4">
            <a:extLst>
              <a:ext uri="{FF2B5EF4-FFF2-40B4-BE49-F238E27FC236}">
                <a16:creationId xmlns:a16="http://schemas.microsoft.com/office/drawing/2014/main" id="{81489B32-7C48-423E-8314-E9ECEDCD70E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120</a:t>
            </a:r>
          </a:p>
        </p:txBody>
      </p:sp>
      <p:pic>
        <p:nvPicPr>
          <p:cNvPr id="8" name="Grafik 7">
            <a:extLst>
              <a:ext uri="{FF2B5EF4-FFF2-40B4-BE49-F238E27FC236}">
                <a16:creationId xmlns:a16="http://schemas.microsoft.com/office/drawing/2014/main" id="{84ECA05C-110C-EB20-A02C-C68F40D59D0B}"/>
              </a:ext>
            </a:extLst>
          </p:cNvPr>
          <p:cNvPicPr>
            <a:picLocks noChangeAspect="1"/>
          </p:cNvPicPr>
          <p:nvPr/>
        </p:nvPicPr>
        <p:blipFill>
          <a:blip r:embed="rId2"/>
          <a:stretch>
            <a:fillRect/>
          </a:stretch>
        </p:blipFill>
        <p:spPr>
          <a:xfrm>
            <a:off x="2111954" y="2007482"/>
            <a:ext cx="4662980" cy="4084461"/>
          </a:xfrm>
          <a:prstGeom prst="rect">
            <a:avLst/>
          </a:prstGeom>
        </p:spPr>
      </p:pic>
    </p:spTree>
    <p:extLst>
      <p:ext uri="{BB962C8B-B14F-4D97-AF65-F5344CB8AC3E}">
        <p14:creationId xmlns:p14="http://schemas.microsoft.com/office/powerpoint/2010/main" val="3793438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fontScale="92500"/>
          </a:bodyPr>
          <a:lstStyle/>
          <a:p>
            <a:r>
              <a:rPr lang="de-DE" dirty="0"/>
              <a:t>Vergleich der mitgliederstärksten Trainingsformen in D (Stand: 31.12.2021)</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Textfeld 4">
            <a:extLst>
              <a:ext uri="{FF2B5EF4-FFF2-40B4-BE49-F238E27FC236}">
                <a16:creationId xmlns:a16="http://schemas.microsoft.com/office/drawing/2014/main" id="{5A5C6480-9A35-44EB-AEFC-DFCFC3A89B8C}"/>
              </a:ext>
            </a:extLst>
          </p:cNvPr>
          <p:cNvSpPr txBox="1"/>
          <p:nvPr/>
        </p:nvSpPr>
        <p:spPr>
          <a:xfrm>
            <a:off x="444500" y="6210300"/>
            <a:ext cx="3759362" cy="246221"/>
          </a:xfrm>
          <a:prstGeom prst="rect">
            <a:avLst/>
          </a:prstGeom>
          <a:noFill/>
        </p:spPr>
        <p:txBody>
          <a:bodyPr wrap="none" rtlCol="0">
            <a:spAutoFit/>
          </a:bodyPr>
          <a:lstStyle/>
          <a:p>
            <a:r>
              <a:rPr lang="de-DE" sz="1000" dirty="0"/>
              <a:t>Quelle: DSSV, https://www.dssv.de/deutsche-fitness-wirtschaft/</a:t>
            </a:r>
          </a:p>
        </p:txBody>
      </p:sp>
      <p:sp>
        <p:nvSpPr>
          <p:cNvPr id="6" name="Foliennummernplatzhalter 4">
            <a:extLst>
              <a:ext uri="{FF2B5EF4-FFF2-40B4-BE49-F238E27FC236}">
                <a16:creationId xmlns:a16="http://schemas.microsoft.com/office/drawing/2014/main" id="{A534514F-BB71-460E-8BEE-A1AFE8E95EB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121</a:t>
            </a:r>
          </a:p>
        </p:txBody>
      </p:sp>
      <p:pic>
        <p:nvPicPr>
          <p:cNvPr id="8" name="Grafik 7">
            <a:extLst>
              <a:ext uri="{FF2B5EF4-FFF2-40B4-BE49-F238E27FC236}">
                <a16:creationId xmlns:a16="http://schemas.microsoft.com/office/drawing/2014/main" id="{82503ABD-F57C-54F1-58E7-5A827685E84F}"/>
              </a:ext>
            </a:extLst>
          </p:cNvPr>
          <p:cNvPicPr>
            <a:picLocks noChangeAspect="1"/>
          </p:cNvPicPr>
          <p:nvPr/>
        </p:nvPicPr>
        <p:blipFill rotWithShape="1">
          <a:blip r:embed="rId2"/>
          <a:srcRect t="9906" b="12140"/>
          <a:stretch/>
        </p:blipFill>
        <p:spPr>
          <a:xfrm>
            <a:off x="1332806" y="1884139"/>
            <a:ext cx="6378964" cy="4355759"/>
          </a:xfrm>
          <a:prstGeom prst="rect">
            <a:avLst/>
          </a:prstGeom>
        </p:spPr>
      </p:pic>
    </p:spTree>
    <p:extLst>
      <p:ext uri="{BB962C8B-B14F-4D97-AF65-F5344CB8AC3E}">
        <p14:creationId xmlns:p14="http://schemas.microsoft.com/office/powerpoint/2010/main" val="370720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Die deutsche Fitnessindustrie 04/2022</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Textfeld 4">
            <a:extLst>
              <a:ext uri="{FF2B5EF4-FFF2-40B4-BE49-F238E27FC236}">
                <a16:creationId xmlns:a16="http://schemas.microsoft.com/office/drawing/2014/main" id="{5A5C6480-9A35-44EB-AEFC-DFCFC3A89B8C}"/>
              </a:ext>
            </a:extLst>
          </p:cNvPr>
          <p:cNvSpPr txBox="1"/>
          <p:nvPr/>
        </p:nvSpPr>
        <p:spPr>
          <a:xfrm>
            <a:off x="444500" y="6210300"/>
            <a:ext cx="7746031" cy="246221"/>
          </a:xfrm>
          <a:prstGeom prst="rect">
            <a:avLst/>
          </a:prstGeom>
          <a:noFill/>
        </p:spPr>
        <p:txBody>
          <a:bodyPr wrap="none" rtlCol="0">
            <a:spAutoFit/>
          </a:bodyPr>
          <a:lstStyle/>
          <a:p>
            <a:r>
              <a:rPr lang="de-DE" sz="1000" dirty="0"/>
              <a:t>Quelle: https://www2.deloitte.com/content/dam/Deloitte/de/Documents/consumer-business/Deloitte_Deutsche_Fitnessstudie_2022.pdf</a:t>
            </a:r>
          </a:p>
        </p:txBody>
      </p:sp>
      <p:sp>
        <p:nvSpPr>
          <p:cNvPr id="6" name="Foliennummernplatzhalter 4">
            <a:extLst>
              <a:ext uri="{FF2B5EF4-FFF2-40B4-BE49-F238E27FC236}">
                <a16:creationId xmlns:a16="http://schemas.microsoft.com/office/drawing/2014/main" id="{C986C43C-570C-4221-8F91-1B129AD24F5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122</a:t>
            </a:r>
          </a:p>
        </p:txBody>
      </p:sp>
      <p:pic>
        <p:nvPicPr>
          <p:cNvPr id="7" name="Grafik 6">
            <a:extLst>
              <a:ext uri="{FF2B5EF4-FFF2-40B4-BE49-F238E27FC236}">
                <a16:creationId xmlns:a16="http://schemas.microsoft.com/office/drawing/2014/main" id="{55A45135-AED8-F0CF-0FDB-AA909C2597B9}"/>
              </a:ext>
            </a:extLst>
          </p:cNvPr>
          <p:cNvPicPr>
            <a:picLocks noChangeAspect="1"/>
          </p:cNvPicPr>
          <p:nvPr/>
        </p:nvPicPr>
        <p:blipFill>
          <a:blip r:embed="rId2"/>
          <a:stretch>
            <a:fillRect/>
          </a:stretch>
        </p:blipFill>
        <p:spPr>
          <a:xfrm>
            <a:off x="793261" y="1988499"/>
            <a:ext cx="7538428" cy="4309369"/>
          </a:xfrm>
          <a:prstGeom prst="rect">
            <a:avLst/>
          </a:prstGeom>
        </p:spPr>
      </p:pic>
    </p:spTree>
    <p:extLst>
      <p:ext uri="{BB962C8B-B14F-4D97-AF65-F5344CB8AC3E}">
        <p14:creationId xmlns:p14="http://schemas.microsoft.com/office/powerpoint/2010/main" val="287530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 – Der Weg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graphicFrame>
        <p:nvGraphicFramePr>
          <p:cNvPr id="16" name="Diagramm 15">
            <a:extLst>
              <a:ext uri="{FF2B5EF4-FFF2-40B4-BE49-F238E27FC236}">
                <a16:creationId xmlns:a16="http://schemas.microsoft.com/office/drawing/2014/main" id="{B609D02A-26A8-4A25-BFC7-3C465F6798DE}"/>
              </a:ext>
            </a:extLst>
          </p:cNvPr>
          <p:cNvGraphicFramePr/>
          <p:nvPr/>
        </p:nvGraphicFramePr>
        <p:xfrm>
          <a:off x="1619672" y="306896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a:extLst>
              <a:ext uri="{FF2B5EF4-FFF2-40B4-BE49-F238E27FC236}">
                <a16:creationId xmlns:a16="http://schemas.microsoft.com/office/drawing/2014/main" id="{A6CF8801-842C-4386-B47F-098ACB10D90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123</a:t>
            </a:r>
          </a:p>
        </p:txBody>
      </p:sp>
    </p:spTree>
    <p:extLst>
      <p:ext uri="{BB962C8B-B14F-4D97-AF65-F5344CB8AC3E}">
        <p14:creationId xmlns:p14="http://schemas.microsoft.com/office/powerpoint/2010/main" val="221207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sp>
        <p:nvSpPr>
          <p:cNvPr id="8" name="Text Box 4">
            <a:extLst>
              <a:ext uri="{FF2B5EF4-FFF2-40B4-BE49-F238E27FC236}">
                <a16:creationId xmlns:a16="http://schemas.microsoft.com/office/drawing/2014/main" id="{DEF47E1A-62DA-4FA1-A6CE-278D2C72D47A}"/>
              </a:ext>
            </a:extLst>
          </p:cNvPr>
          <p:cNvSpPr txBox="1">
            <a:spLocks noChangeArrowheads="1"/>
          </p:cNvSpPr>
          <p:nvPr/>
        </p:nvSpPr>
        <p:spPr bwMode="auto">
          <a:xfrm>
            <a:off x="420676" y="1884139"/>
            <a:ext cx="825977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FF0066"/>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Eignung zum Franchise-Nehmer?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FF0066"/>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Wenn Sie sich selbständig machen wollen: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Verlieren Sie durch die Franchise-Vorgaben nicht zu viel eigene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Entscheidungsfreiheit?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Verfügen Sie über ausreichende kaufmännische oder fachliche Qualifikationen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für die Selbständigkeit und sind Sie bereit, ständig dazuzulernen?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Sind Sie bereit, die für das Funktionieren des jeweiligen Franchise-Systems</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notwendigen Vorgaben einzuhalten?</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a:extLst>
              <a:ext uri="{FF2B5EF4-FFF2-40B4-BE49-F238E27FC236}">
                <a16:creationId xmlns:a16="http://schemas.microsoft.com/office/drawing/2014/main" id="{86115507-21A4-4DF0-ABA6-DF140A8D356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124</a:t>
            </a:r>
          </a:p>
        </p:txBody>
      </p:sp>
    </p:spTree>
    <p:extLst>
      <p:ext uri="{BB962C8B-B14F-4D97-AF65-F5344CB8AC3E}">
        <p14:creationId xmlns:p14="http://schemas.microsoft.com/office/powerpoint/2010/main" val="43355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Box 4">
            <a:extLst>
              <a:ext uri="{FF2B5EF4-FFF2-40B4-BE49-F238E27FC236}">
                <a16:creationId xmlns:a16="http://schemas.microsoft.com/office/drawing/2014/main" id="{88754FCC-9DBC-4A3F-91D0-33D78678EF5F}"/>
              </a:ext>
            </a:extLst>
          </p:cNvPr>
          <p:cNvSpPr txBox="1">
            <a:spLocks noChangeArrowheads="1"/>
          </p:cNvSpPr>
          <p:nvPr/>
        </p:nvSpPr>
        <p:spPr bwMode="auto">
          <a:xfrm>
            <a:off x="444500" y="1884139"/>
            <a:ext cx="823595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0082FF"/>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Welche Marktchancen hat die Franchise-Idee?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082FF"/>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Haben Sie Konkurrenz am 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Inwiefern heben sich Ihre Produkte und Dienste von der Konkurrenz vor Ort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ab? Sind sie saisonabhängig?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Was denken potenzielle Kunden über das Franchise-Angebot?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Ist der Markenname geschützt? Sind Patente und Warenzeichen erteilt?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Ist der Verkaufspreis am Standort realisierbar?</a:t>
            </a:r>
            <a:endParaRPr kumimoji="0" lang="de-DE" altLang="de-DE" sz="1800" b="1"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Foliennummernplatzhalter 4">
            <a:extLst>
              <a:ext uri="{FF2B5EF4-FFF2-40B4-BE49-F238E27FC236}">
                <a16:creationId xmlns:a16="http://schemas.microsoft.com/office/drawing/2014/main" id="{BAAD90C3-E5F8-4F33-AFFF-63F6312F891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125</a:t>
            </a:r>
          </a:p>
        </p:txBody>
      </p:sp>
    </p:spTree>
    <p:extLst>
      <p:ext uri="{BB962C8B-B14F-4D97-AF65-F5344CB8AC3E}">
        <p14:creationId xmlns:p14="http://schemas.microsoft.com/office/powerpoint/2010/main" val="203478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3">
            <a:extLst>
              <a:ext uri="{FF2B5EF4-FFF2-40B4-BE49-F238E27FC236}">
                <a16:creationId xmlns:a16="http://schemas.microsoft.com/office/drawing/2014/main" id="{E47BC46C-7173-4683-8363-EF409FBA5F8C}"/>
              </a:ext>
            </a:extLst>
          </p:cNvPr>
          <p:cNvSpPr txBox="1">
            <a:spLocks noChangeArrowheads="1"/>
          </p:cNvSpPr>
          <p:nvPr/>
        </p:nvSpPr>
        <p:spPr bwMode="auto">
          <a:xfrm>
            <a:off x="444500" y="1889754"/>
            <a:ext cx="8235950" cy="453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0082FF"/>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Information über den Franchise-Geber?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0082FF"/>
              </a:solidFill>
              <a:effectLst/>
              <a:uLnTx/>
              <a:uFillTx/>
              <a:latin typeface="Arial" pitchFamily="34" charset="0"/>
              <a:cs typeface="+mn-cs"/>
            </a:endParaRP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lange ist er im Geschäft?</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gut ist das Management?</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viel Erfahrung hat er?</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dafür Referenzen?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ist seine Kapitalsituation?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ist das Firmen-Image?</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viele Franchise-Nehmer gibt es? Seit wann?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Führt er einen Eignungstest mit Ihnen durch?</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Ist er Mitglied in einem Fachverband (DFV)?</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Schreibt der Franchise-Geber die Preise für Ihr Produkt vor (nicht zulässig!)?</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Müssen Sie Betriebsmittel und Waren zu 100 % beim Geber beziehen?</a:t>
            </a:r>
            <a:endParaRPr kumimoji="0" lang="de-DE" altLang="de-DE" sz="1800" b="1"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Foliennummernplatzhalter 4">
            <a:extLst>
              <a:ext uri="{FF2B5EF4-FFF2-40B4-BE49-F238E27FC236}">
                <a16:creationId xmlns:a16="http://schemas.microsoft.com/office/drawing/2014/main" id="{5F478EF2-21D3-478C-BFD2-3A3E0501D24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126</a:t>
            </a:r>
          </a:p>
        </p:txBody>
      </p:sp>
    </p:spTree>
    <p:extLst>
      <p:ext uri="{BB962C8B-B14F-4D97-AF65-F5344CB8AC3E}">
        <p14:creationId xmlns:p14="http://schemas.microsoft.com/office/powerpoint/2010/main" val="16963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3">
            <a:extLst>
              <a:ext uri="{FF2B5EF4-FFF2-40B4-BE49-F238E27FC236}">
                <a16:creationId xmlns:a16="http://schemas.microsoft.com/office/drawing/2014/main" id="{AF2CFFFC-0083-49D0-B9FA-BF9200C933AC}"/>
              </a:ext>
            </a:extLst>
          </p:cNvPr>
          <p:cNvSpPr txBox="1">
            <a:spLocks noChangeArrowheads="1"/>
          </p:cNvSpPr>
          <p:nvPr/>
        </p:nvSpPr>
        <p:spPr bwMode="auto">
          <a:xfrm>
            <a:off x="444500" y="1889144"/>
            <a:ext cx="823595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0082FF"/>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Ist das Franchise-Angebot hieb- und stichfest?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082FF"/>
              </a:solidFill>
              <a:effectLst/>
              <a:uLnTx/>
              <a:uFillTx/>
              <a:latin typeface="Arial" pitchFamily="34" charset="0"/>
              <a:cs typeface="+mn-cs"/>
            </a:endParaRP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Passen Produkt, Partner und Franchise-Paket zu Ihnen?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Ist fachliche und kaufmännische Erfahrung erforderlich?</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eine ausreichende Schulung und Betriebsvorbereitung, Weiter-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bildung</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Existiert ein Handbuch zur Betriebsführung?</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Beratung und Hilfe bei Schwierigkeiten?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Serviceleistungen des Gebers in den Bereichen Einkauf, Werbung,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PR-Maßnahmen etc.? </a:t>
            </a:r>
          </a:p>
        </p:txBody>
      </p:sp>
      <p:sp>
        <p:nvSpPr>
          <p:cNvPr id="5" name="Foliennummernplatzhalter 4">
            <a:extLst>
              <a:ext uri="{FF2B5EF4-FFF2-40B4-BE49-F238E27FC236}">
                <a16:creationId xmlns:a16="http://schemas.microsoft.com/office/drawing/2014/main" id="{0AE06015-D15A-4E1A-9B6D-C130E1EB28DE}"/>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127</a:t>
            </a:r>
          </a:p>
        </p:txBody>
      </p:sp>
    </p:spTree>
    <p:extLst>
      <p:ext uri="{BB962C8B-B14F-4D97-AF65-F5344CB8AC3E}">
        <p14:creationId xmlns:p14="http://schemas.microsoft.com/office/powerpoint/2010/main" val="2929831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4">
            <a:extLst>
              <a:ext uri="{FF2B5EF4-FFF2-40B4-BE49-F238E27FC236}">
                <a16:creationId xmlns:a16="http://schemas.microsoft.com/office/drawing/2014/main" id="{B331935F-CDFB-4729-BBBA-CBFC4B5731D3}"/>
              </a:ext>
            </a:extLst>
          </p:cNvPr>
          <p:cNvSpPr txBox="1">
            <a:spLocks noChangeArrowheads="1"/>
          </p:cNvSpPr>
          <p:nvPr/>
        </p:nvSpPr>
        <p:spPr bwMode="auto">
          <a:xfrm>
            <a:off x="444500" y="1884139"/>
            <a:ext cx="823595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C0504D"/>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Stimmt das Zahlenwerk?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92D050"/>
              </a:solidFill>
              <a:effectLst/>
              <a:uLnTx/>
              <a:uFillTx/>
              <a:latin typeface="Arial" pitchFamily="34" charset="0"/>
              <a:cs typeface="+mn-cs"/>
            </a:endParaRP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Was werden Sie verdienen?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hoch ist Ihr Kapitalbedarf?</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Sind alle Kosten drin? Auch die kalkulatorischen?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Sind Einstiegsgebühr und laufende Gebühren, zahlbar in Prozent vom</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Bruttoumsatz, angemessen/marktgerecht?</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Was ist in Einstiegs- und laufenden Gebühren enthalten?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Was ist extra zu zahlen?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sichern Sie die Liquidität in den nächsten drei Jahren?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Unterstützt Sie der Franchise-Geber bei der Erstellung eines Liquiditätsplans</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und einer Erfolgsvorschau?</a:t>
            </a:r>
            <a:endParaRPr kumimoji="0" lang="de-DE" altLang="de-DE" sz="1800" b="1"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Foliennummernplatzhalter 4">
            <a:extLst>
              <a:ext uri="{FF2B5EF4-FFF2-40B4-BE49-F238E27FC236}">
                <a16:creationId xmlns:a16="http://schemas.microsoft.com/office/drawing/2014/main" id="{FC59EC36-6ED2-420B-808B-287F7C319FB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128</a:t>
            </a:r>
          </a:p>
        </p:txBody>
      </p:sp>
    </p:spTree>
    <p:extLst>
      <p:ext uri="{BB962C8B-B14F-4D97-AF65-F5344CB8AC3E}">
        <p14:creationId xmlns:p14="http://schemas.microsoft.com/office/powerpoint/2010/main" val="788092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3">
            <a:extLst>
              <a:ext uri="{FF2B5EF4-FFF2-40B4-BE49-F238E27FC236}">
                <a16:creationId xmlns:a16="http://schemas.microsoft.com/office/drawing/2014/main" id="{BEC30193-F49D-45A3-A55B-B8D060F08CF7}"/>
              </a:ext>
            </a:extLst>
          </p:cNvPr>
          <p:cNvSpPr txBox="1">
            <a:spLocks noChangeArrowheads="1"/>
          </p:cNvSpPr>
          <p:nvPr/>
        </p:nvSpPr>
        <p:spPr bwMode="auto">
          <a:xfrm>
            <a:off x="444500" y="1901566"/>
            <a:ext cx="8242300" cy="33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C0504D"/>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Finanzierung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C0504D"/>
              </a:solidFill>
              <a:effectLst/>
              <a:uLnTx/>
              <a:uFillTx/>
              <a:latin typeface="Arial" pitchFamily="34" charset="0"/>
              <a:cs typeface="+mn-cs"/>
            </a:endParaRP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öffentliche Fördermittel?</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Legt Ihnen der Franchise-Geber eine Bestätigung der KfW-Bankengruppe vor,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dass eine Förderung von Franchise-Nehmern dieses Systems grundsätzlich</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möglich ist?</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Bankenfinanzierung: </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bereits ein partnerschaftliches Verhältnis des Franchise-Gebers zu</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einem Kreditinstitut? </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Bestehen Vereinbarungen zwischen Kreditinstitut und Franchise-Geber? </a:t>
            </a:r>
          </a:p>
        </p:txBody>
      </p:sp>
      <p:sp>
        <p:nvSpPr>
          <p:cNvPr id="5" name="Foliennummernplatzhalter 4">
            <a:extLst>
              <a:ext uri="{FF2B5EF4-FFF2-40B4-BE49-F238E27FC236}">
                <a16:creationId xmlns:a16="http://schemas.microsoft.com/office/drawing/2014/main" id="{D503ECB5-4D12-45D2-99AF-16EC4B97AFA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129</a:t>
            </a:r>
          </a:p>
        </p:txBody>
      </p:sp>
    </p:spTree>
    <p:extLst>
      <p:ext uri="{BB962C8B-B14F-4D97-AF65-F5344CB8AC3E}">
        <p14:creationId xmlns:p14="http://schemas.microsoft.com/office/powerpoint/2010/main" val="166688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Derzeitiges Umfeld</a:t>
            </a:r>
          </a:p>
        </p:txBody>
      </p:sp>
      <p:graphicFrame>
        <p:nvGraphicFramePr>
          <p:cNvPr id="9" name="Diagramm 8">
            <a:extLst>
              <a:ext uri="{FF2B5EF4-FFF2-40B4-BE49-F238E27FC236}">
                <a16:creationId xmlns:a16="http://schemas.microsoft.com/office/drawing/2014/main" id="{9810B7E8-FC86-4326-8669-A48CA2D66FCF}"/>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2">
            <a:extLst>
              <a:ext uri="{FF2B5EF4-FFF2-40B4-BE49-F238E27FC236}">
                <a16:creationId xmlns:a16="http://schemas.microsoft.com/office/drawing/2014/main" id="{FA95E337-BC5C-40B9-9D90-914E17F31D35}"/>
              </a:ext>
            </a:extLst>
          </p:cNvPr>
          <p:cNvSpPr txBox="1">
            <a:spLocks noChangeArrowheads="1"/>
          </p:cNvSpPr>
          <p:nvPr/>
        </p:nvSpPr>
        <p:spPr bwMode="auto">
          <a:xfrm>
            <a:off x="444500" y="1885950"/>
            <a:ext cx="823595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Die Aufstiegschancen und Verdienstmöglichkeiten bei Ihrem bisherigen Arbeitgeber und für Sie allgemein als Arbeitnehmer/in (in Ihrem Beruf) sind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weniger gut		2 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durchschnittlich		1 Punkt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sehr gut			0 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p:txBody>
      </p:sp>
      <p:sp>
        <p:nvSpPr>
          <p:cNvPr id="5" name="Foliennummernplatzhalter 4">
            <a:extLst>
              <a:ext uri="{FF2B5EF4-FFF2-40B4-BE49-F238E27FC236}">
                <a16:creationId xmlns:a16="http://schemas.microsoft.com/office/drawing/2014/main" id="{4AC11E25-1DB8-4B45-876E-BDC33A93FD3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a:t>
            </a:r>
          </a:p>
        </p:txBody>
      </p:sp>
    </p:spTree>
    <p:extLst>
      <p:ext uri="{BB962C8B-B14F-4D97-AF65-F5344CB8AC3E}">
        <p14:creationId xmlns:p14="http://schemas.microsoft.com/office/powerpoint/2010/main" val="72324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4">
            <a:extLst>
              <a:ext uri="{FF2B5EF4-FFF2-40B4-BE49-F238E27FC236}">
                <a16:creationId xmlns:a16="http://schemas.microsoft.com/office/drawing/2014/main" id="{3E731428-E08A-416D-A7B3-F02666954FB7}"/>
              </a:ext>
            </a:extLst>
          </p:cNvPr>
          <p:cNvSpPr txBox="1">
            <a:spLocks noChangeArrowheads="1"/>
          </p:cNvSpPr>
          <p:nvPr/>
        </p:nvSpPr>
        <p:spPr bwMode="auto">
          <a:xfrm>
            <a:off x="444501" y="1884139"/>
            <a:ext cx="82359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FF6600"/>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Franchise-Vertrag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92D050"/>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viel Zeit haben Sie, den Vertrag vor Ihrer Unterschrift zu prüfen?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Ist Ihr Franchise-Vorhaben ein zweites Standbein zu einer bestehenden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Existenz? Zu einer unselbständigen Tätigkeit?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Wird Ihnen Gebietsschutz garantiert?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Ist der Vertrag von der KfW-Bankengruppe anerkannt?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sind die Vertragsfristen?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Sie betragen in der Regel zunächst zehn Jahre. Darum, vertrauen Sie Ihrem</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Vertragspartner.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Welche Verlängerungsmöglichkeiten bestehen?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Bei Vertragsverstößen Ihrerseits: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Kündigt der Geber mit sofortiger Wirkung oder ist eine Abmahnungsmöglich-</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keit</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vorgesehen?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Wie hoch sind die Vertragsstrafen?</a:t>
            </a:r>
            <a:endParaRPr kumimoji="0" lang="de-DE" altLang="de-DE" sz="1800" b="1" i="0" u="none" strike="noStrike" kern="1200" cap="none" spc="0" normalizeH="0" baseline="0" noProof="0" dirty="0">
              <a:ln>
                <a:noFill/>
              </a:ln>
              <a:solidFill>
                <a:prstClr val="black"/>
              </a:solidFill>
              <a:effectLst/>
              <a:uLnTx/>
              <a:uFillTx/>
              <a:latin typeface="Arial" pitchFamily="34" charset="0"/>
              <a:cs typeface="+mn-cs"/>
            </a:endParaRPr>
          </a:p>
        </p:txBody>
      </p:sp>
      <p:sp>
        <p:nvSpPr>
          <p:cNvPr id="5" name="Foliennummernplatzhalter 4">
            <a:extLst>
              <a:ext uri="{FF2B5EF4-FFF2-40B4-BE49-F238E27FC236}">
                <a16:creationId xmlns:a16="http://schemas.microsoft.com/office/drawing/2014/main" id="{2C392C13-4909-4869-B4B5-B171E42057C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130</a:t>
            </a:r>
          </a:p>
        </p:txBody>
      </p:sp>
    </p:spTree>
    <p:extLst>
      <p:ext uri="{BB962C8B-B14F-4D97-AF65-F5344CB8AC3E}">
        <p14:creationId xmlns:p14="http://schemas.microsoft.com/office/powerpoint/2010/main" val="154394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a:t>
            </a:r>
          </a:p>
        </p:txBody>
      </p:sp>
      <p:graphicFrame>
        <p:nvGraphicFramePr>
          <p:cNvPr id="10" name="Diagramm 9">
            <a:extLst>
              <a:ext uri="{FF2B5EF4-FFF2-40B4-BE49-F238E27FC236}">
                <a16:creationId xmlns:a16="http://schemas.microsoft.com/office/drawing/2014/main" id="{FD555D9F-29F3-45BC-8B03-D9961727F6B0}"/>
              </a:ext>
            </a:extLst>
          </p:cNvPr>
          <p:cNvGraphicFramePr/>
          <p:nvPr/>
        </p:nvGraphicFramePr>
        <p:xfrm>
          <a:off x="1331640" y="5511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3">
            <a:extLst>
              <a:ext uri="{FF2B5EF4-FFF2-40B4-BE49-F238E27FC236}">
                <a16:creationId xmlns:a16="http://schemas.microsoft.com/office/drawing/2014/main" id="{90FAB8AC-1062-4568-B564-3F91BFF9B515}"/>
              </a:ext>
            </a:extLst>
          </p:cNvPr>
          <p:cNvSpPr txBox="1">
            <a:spLocks noChangeArrowheads="1"/>
          </p:cNvSpPr>
          <p:nvPr/>
        </p:nvSpPr>
        <p:spPr bwMode="auto">
          <a:xfrm>
            <a:off x="444501" y="1894158"/>
            <a:ext cx="8235950" cy="3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srgbClr val="92D050"/>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Bei Beendigung der Partnerschaft: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FF6600"/>
              </a:solidFill>
              <a:effectLst/>
              <a:uLnTx/>
              <a:uFillTx/>
              <a:latin typeface="Arial" pitchFamily="34" charset="0"/>
              <a:cs typeface="+mn-cs"/>
            </a:endParaRP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Welche Möglichkeiten des Verkaufs gibt es?</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ein Ausübungs- bzw. Wettbewerbsverbot?</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Reichen (kleine) Veränderungen im Erscheinungsbild, Warensortiment etc.,</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um weiterhin in der Branche tätig zu sein?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Gibt es eine Konkurrenzklausel?</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Ist lt. Vertrag eine Anfangsschulung vorgesehen?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Sind gewerbliche Schutzrechte vertraglich nachgewiesen?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(Firmen-Logo u. Name sollten beim Deutschen Patentamt eingetragen sein.)</a:t>
            </a:r>
          </a:p>
        </p:txBody>
      </p:sp>
      <p:sp>
        <p:nvSpPr>
          <p:cNvPr id="5" name="Foliennummernplatzhalter 4">
            <a:extLst>
              <a:ext uri="{FF2B5EF4-FFF2-40B4-BE49-F238E27FC236}">
                <a16:creationId xmlns:a16="http://schemas.microsoft.com/office/drawing/2014/main" id="{53169187-98D8-4545-9DFD-92E4895AC1E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131</a:t>
            </a:r>
          </a:p>
        </p:txBody>
      </p:sp>
    </p:spTree>
    <p:extLst>
      <p:ext uri="{BB962C8B-B14F-4D97-AF65-F5344CB8AC3E}">
        <p14:creationId xmlns:p14="http://schemas.microsoft.com/office/powerpoint/2010/main" val="4075777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Franchise - Stolpersteine</a:t>
            </a:r>
          </a:p>
        </p:txBody>
      </p:sp>
      <p:pic>
        <p:nvPicPr>
          <p:cNvPr id="8" name="Picture 3">
            <a:extLst>
              <a:ext uri="{FF2B5EF4-FFF2-40B4-BE49-F238E27FC236}">
                <a16:creationId xmlns:a16="http://schemas.microsoft.com/office/drawing/2014/main" id="{6872BE6C-7A01-46A2-89E2-15F773B3E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061152"/>
            <a:ext cx="403860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9C091B7B-B984-4988-9271-55035CD6A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2004398"/>
            <a:ext cx="3886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A306CE7D-086F-4636-83A7-0C1C446BA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488" y="3357670"/>
            <a:ext cx="37338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0FCCAA52-22D9-4DF9-9097-EC6BF128F0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975570"/>
            <a:ext cx="4191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764ACA69-068E-4246-AB05-417F406994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573" y="4950798"/>
            <a:ext cx="3810000"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liennummernplatzhalter 4">
            <a:extLst>
              <a:ext uri="{FF2B5EF4-FFF2-40B4-BE49-F238E27FC236}">
                <a16:creationId xmlns:a16="http://schemas.microsoft.com/office/drawing/2014/main" id="{63499A5A-75BB-4C01-977B-A42A2FFE5EF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132</a:t>
            </a:r>
          </a:p>
        </p:txBody>
      </p:sp>
    </p:spTree>
    <p:extLst>
      <p:ext uri="{BB962C8B-B14F-4D97-AF65-F5344CB8AC3E}">
        <p14:creationId xmlns:p14="http://schemas.microsoft.com/office/powerpoint/2010/main" val="2117176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01189" y="1535898"/>
            <a:ext cx="5643451" cy="4000729"/>
          </a:xfrm>
        </p:spPr>
      </p:pic>
      <p:sp>
        <p:nvSpPr>
          <p:cNvPr id="3" name="Titel 2"/>
          <p:cNvSpPr>
            <a:spLocks noGrp="1"/>
          </p:cNvSpPr>
          <p:nvPr>
            <p:ph type="title"/>
          </p:nvPr>
        </p:nvSpPr>
        <p:spPr>
          <a:xfrm>
            <a:off x="3882756" y="1906024"/>
            <a:ext cx="8508999" cy="377796"/>
          </a:xfrm>
        </p:spPr>
        <p:txBody>
          <a:bodyPr/>
          <a:lstStyle/>
          <a:p>
            <a:r>
              <a:rPr lang="de-DE" sz="2400" b="1" dirty="0">
                <a:solidFill>
                  <a:schemeClr val="accent5"/>
                </a:solidFill>
              </a:rPr>
              <a:t>TUM Sport and Health for Life</a:t>
            </a:r>
          </a:p>
        </p:txBody>
      </p:sp>
      <p:sp>
        <p:nvSpPr>
          <p:cNvPr id="7" name="Textfeld 6"/>
          <p:cNvSpPr txBox="1"/>
          <p:nvPr/>
        </p:nvSpPr>
        <p:spPr>
          <a:xfrm>
            <a:off x="277402" y="5532247"/>
            <a:ext cx="6937314" cy="1263038"/>
          </a:xfrm>
          <a:prstGeom prst="rect">
            <a:avLst/>
          </a:prstGeom>
          <a:noFill/>
        </p:spPr>
        <p:txBody>
          <a:bodyPr wrap="square" lIns="0" tIns="0" rIns="0" bIns="0" rtlCol="0">
            <a:spAutoFit/>
          </a:bodyPr>
          <a:lstStyle/>
          <a:p>
            <a:pPr marL="0" marR="0" lvl="0" indent="0" algn="l" defTabSz="914400" rtl="0" eaLnBrk="1" fontAlgn="base" latinLnBrk="0" hangingPunct="1">
              <a:lnSpc>
                <a:spcPct val="114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5293"/>
                </a:solidFill>
                <a:effectLst/>
                <a:uLnTx/>
                <a:uFillTx/>
                <a:latin typeface="Arial"/>
                <a:ea typeface="+mn-ea"/>
                <a:cs typeface="Arial" charset="0"/>
              </a:rPr>
              <a:t>Existenzgründung, Marketing und Recht</a:t>
            </a:r>
          </a:p>
          <a:p>
            <a:pPr marL="0" marR="0" lvl="0" indent="0" algn="l" defTabSz="914400" rtl="0" eaLnBrk="1" fontAlgn="base" latinLnBrk="0" hangingPunct="1">
              <a:lnSpc>
                <a:spcPct val="114000"/>
              </a:lnSpc>
              <a:spcBef>
                <a:spcPct val="0"/>
              </a:spcBef>
              <a:spcAft>
                <a:spcPct val="0"/>
              </a:spcAft>
              <a:buClrTx/>
              <a:buSzTx/>
              <a:buFontTx/>
              <a:buNone/>
              <a:tabLst/>
              <a:defRPr/>
            </a:pPr>
            <a:r>
              <a:rPr lang="de-DE" sz="2400" dirty="0">
                <a:solidFill>
                  <a:srgbClr val="005293"/>
                </a:solidFill>
                <a:latin typeface="Arial"/>
              </a:rPr>
              <a:t>10.12.2022</a:t>
            </a:r>
            <a:endParaRPr kumimoji="0" lang="de-DE" sz="2400" b="0" i="0" u="none" strike="noStrike" kern="1200" cap="none" spc="0" normalizeH="0" baseline="0" noProof="0" dirty="0">
              <a:ln>
                <a:noFill/>
              </a:ln>
              <a:solidFill>
                <a:srgbClr val="005293"/>
              </a:solidFill>
              <a:effectLst/>
              <a:uLnTx/>
              <a:uFillTx/>
              <a:latin typeface="Arial"/>
              <a:ea typeface="+mn-ea"/>
              <a:cs typeface="Arial" charset="0"/>
            </a:endParaRPr>
          </a:p>
          <a:p>
            <a:pPr marL="0" marR="0" lvl="0" indent="0" algn="l" defTabSz="914400" rtl="0" eaLnBrk="1" fontAlgn="base" latinLnBrk="0" hangingPunct="1">
              <a:lnSpc>
                <a:spcPct val="114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5293"/>
                </a:solidFill>
                <a:effectLst/>
                <a:uLnTx/>
                <a:uFillTx/>
                <a:latin typeface="Arial"/>
                <a:ea typeface="+mn-ea"/>
                <a:cs typeface="Arial" charset="0"/>
              </a:rPr>
              <a:t>Harald Hof</a:t>
            </a:r>
          </a:p>
        </p:txBody>
      </p:sp>
    </p:spTree>
    <p:extLst>
      <p:ext uri="{BB962C8B-B14F-4D97-AF65-F5344CB8AC3E}">
        <p14:creationId xmlns:p14="http://schemas.microsoft.com/office/powerpoint/2010/main" val="25244491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Ablaufplan (angedacht)</a:t>
            </a:r>
          </a:p>
        </p:txBody>
      </p:sp>
      <p:sp>
        <p:nvSpPr>
          <p:cNvPr id="5" name="Text Box 2">
            <a:extLst>
              <a:ext uri="{FF2B5EF4-FFF2-40B4-BE49-F238E27FC236}">
                <a16:creationId xmlns:a16="http://schemas.microsoft.com/office/drawing/2014/main" id="{64512AE9-8996-45F5-B838-090A45928E0D}"/>
              </a:ext>
            </a:extLst>
          </p:cNvPr>
          <p:cNvSpPr txBox="1">
            <a:spLocks noChangeArrowheads="1"/>
          </p:cNvSpPr>
          <p:nvPr/>
        </p:nvSpPr>
        <p:spPr bwMode="auto">
          <a:xfrm>
            <a:off x="444500" y="1884139"/>
            <a:ext cx="82359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92D050"/>
              </a:solidFill>
            </a:endParaRPr>
          </a:p>
          <a:p>
            <a:pPr algn="l">
              <a:spcBef>
                <a:spcPct val="50000"/>
              </a:spcBef>
            </a:pPr>
            <a:r>
              <a:rPr lang="de-DE" altLang="de-DE" sz="1800" b="1" dirty="0">
                <a:solidFill>
                  <a:srgbClr val="92D050"/>
                </a:solidFill>
              </a:rPr>
              <a:t>München, 10. Dezember 2022</a:t>
            </a:r>
          </a:p>
          <a:p>
            <a:pPr>
              <a:spcBef>
                <a:spcPct val="50000"/>
              </a:spcBef>
            </a:pPr>
            <a:r>
              <a:rPr lang="de-DE" altLang="de-DE" sz="1800" dirty="0"/>
              <a:t>- Übung zum Elevator Pitch</a:t>
            </a:r>
          </a:p>
          <a:p>
            <a:pPr>
              <a:spcBef>
                <a:spcPct val="50000"/>
              </a:spcBef>
            </a:pPr>
            <a:r>
              <a:rPr lang="de-DE" altLang="de-DE" sz="1800" dirty="0"/>
              <a:t>- Der Businessplan als Erfolgsinstrument</a:t>
            </a:r>
          </a:p>
          <a:p>
            <a:pPr>
              <a:spcBef>
                <a:spcPct val="50000"/>
              </a:spcBef>
              <a:buFontTx/>
              <a:buChar char="-"/>
            </a:pPr>
            <a:r>
              <a:rPr lang="de-DE" altLang="de-DE" sz="1800" dirty="0"/>
              <a:t> Aufbau und Inhalte des Businessplans</a:t>
            </a:r>
          </a:p>
          <a:p>
            <a:pPr>
              <a:spcBef>
                <a:spcPct val="50000"/>
              </a:spcBef>
            </a:pPr>
            <a:r>
              <a:rPr lang="de-DE" altLang="de-DE" sz="1800" dirty="0"/>
              <a:t>  Teil A: der schriftliche Teil</a:t>
            </a:r>
          </a:p>
          <a:p>
            <a:pPr>
              <a:spcBef>
                <a:spcPct val="50000"/>
              </a:spcBef>
            </a:pPr>
            <a:r>
              <a:rPr lang="de-DE" altLang="de-DE" sz="1800" dirty="0"/>
              <a:t>  Teil B: der Finanzplan</a:t>
            </a:r>
          </a:p>
        </p:txBody>
      </p:sp>
    </p:spTree>
    <p:extLst>
      <p:ext uri="{BB962C8B-B14F-4D97-AF65-F5344CB8AC3E}">
        <p14:creationId xmlns:p14="http://schemas.microsoft.com/office/powerpoint/2010/main" val="417440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6" name="Text Box 2">
            <a:extLst>
              <a:ext uri="{FF2B5EF4-FFF2-40B4-BE49-F238E27FC236}">
                <a16:creationId xmlns:a16="http://schemas.microsoft.com/office/drawing/2014/main" id="{2C6C9F8B-3F95-45B9-A5A0-83DC0295288F}"/>
              </a:ext>
            </a:extLst>
          </p:cNvPr>
          <p:cNvSpPr txBox="1">
            <a:spLocks noChangeArrowheads="1"/>
          </p:cNvSpPr>
          <p:nvPr/>
        </p:nvSpPr>
        <p:spPr bwMode="auto">
          <a:xfrm>
            <a:off x="444500" y="1884139"/>
            <a:ext cx="7786688"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p>
          <a:p>
            <a:pPr algn="l"/>
            <a:r>
              <a:rPr lang="de-DE" altLang="de-DE" sz="1800" b="1" dirty="0"/>
              <a:t>	</a:t>
            </a:r>
            <a:r>
              <a:rPr lang="de-DE" altLang="de-DE" sz="1800" dirty="0"/>
              <a:t>1. Klären Sie Ihre Zielgruppe</a:t>
            </a:r>
            <a:br>
              <a:rPr lang="de-DE" altLang="de-DE" sz="1800" dirty="0"/>
            </a:br>
            <a:endParaRPr lang="de-DE" altLang="de-DE" sz="1800" dirty="0"/>
          </a:p>
          <a:p>
            <a:pPr algn="l"/>
            <a:r>
              <a:rPr lang="de-DE" altLang="de-DE" sz="1800" dirty="0"/>
              <a:t>	2. Finden Sie einen Haken, an dem Ihr Zuhörer anbeißt</a:t>
            </a:r>
            <a:br>
              <a:rPr lang="de-DE" altLang="de-DE" sz="1800" dirty="0"/>
            </a:br>
            <a:br>
              <a:rPr lang="de-DE" altLang="de-DE" sz="1800" dirty="0"/>
            </a:br>
            <a:r>
              <a:rPr lang="de-DE" altLang="de-DE" sz="1800" dirty="0"/>
              <a:t>3. Sprechen Sie klar und einfach</a:t>
            </a:r>
            <a:br>
              <a:rPr lang="de-DE" altLang="de-DE" sz="1800" dirty="0"/>
            </a:br>
            <a:br>
              <a:rPr lang="de-DE" altLang="de-DE" sz="1800" dirty="0"/>
            </a:br>
            <a:r>
              <a:rPr lang="de-DE" altLang="de-DE" sz="1800" dirty="0"/>
              <a:t>4. Welches Problem lösen Sie wirklich? </a:t>
            </a:r>
            <a:br>
              <a:rPr lang="de-DE" altLang="de-DE" sz="1800" dirty="0"/>
            </a:br>
            <a:br>
              <a:rPr lang="de-DE" altLang="de-DE" sz="1800" dirty="0"/>
            </a:br>
            <a:r>
              <a:rPr lang="de-DE" altLang="de-DE" sz="1800" dirty="0"/>
              <a:t>5. Was machen Sie anders?</a:t>
            </a:r>
            <a:br>
              <a:rPr lang="de-DE" altLang="de-DE" sz="1800" dirty="0"/>
            </a:br>
            <a:br>
              <a:rPr lang="de-DE" altLang="de-DE" sz="1800" dirty="0"/>
            </a:br>
            <a:r>
              <a:rPr lang="de-DE" altLang="de-DE" sz="1800" dirty="0"/>
              <a:t>6. Führen Sie einen Dialog</a:t>
            </a:r>
          </a:p>
          <a:p>
            <a:pPr algn="l">
              <a:spcBef>
                <a:spcPct val="50000"/>
              </a:spcBef>
            </a:pPr>
            <a:endParaRPr lang="de-DE" altLang="de-DE" sz="800" dirty="0"/>
          </a:p>
        </p:txBody>
      </p:sp>
      <p:sp>
        <p:nvSpPr>
          <p:cNvPr id="4" name="Foliennummernplatzhalter 4">
            <a:extLst>
              <a:ext uri="{FF2B5EF4-FFF2-40B4-BE49-F238E27FC236}">
                <a16:creationId xmlns:a16="http://schemas.microsoft.com/office/drawing/2014/main" id="{4C8C90D7-9C90-41F9-A12C-05487AC714E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134</a:t>
            </a:r>
          </a:p>
        </p:txBody>
      </p:sp>
    </p:spTree>
    <p:extLst>
      <p:ext uri="{BB962C8B-B14F-4D97-AF65-F5344CB8AC3E}">
        <p14:creationId xmlns:p14="http://schemas.microsoft.com/office/powerpoint/2010/main" val="48751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7" name="Text Box 2">
            <a:extLst>
              <a:ext uri="{FF2B5EF4-FFF2-40B4-BE49-F238E27FC236}">
                <a16:creationId xmlns:a16="http://schemas.microsoft.com/office/drawing/2014/main" id="{9219172C-5EFF-40E5-BAA7-9A6CCF9737C6}"/>
              </a:ext>
            </a:extLst>
          </p:cNvPr>
          <p:cNvSpPr txBox="1">
            <a:spLocks noChangeArrowheads="1"/>
          </p:cNvSpPr>
          <p:nvPr/>
        </p:nvSpPr>
        <p:spPr bwMode="auto">
          <a:xfrm>
            <a:off x="444500" y="1889684"/>
            <a:ext cx="778668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pPr lvl="1" algn="l"/>
            <a:r>
              <a:rPr lang="de-DE" altLang="de-DE" sz="1600" b="1" dirty="0">
                <a:solidFill>
                  <a:srgbClr val="92D050"/>
                </a:solidFill>
              </a:rPr>
              <a:t>1. Klären Sie Ihre Zielgruppe</a:t>
            </a:r>
          </a:p>
          <a:p>
            <a:pPr algn="l">
              <a:buFontTx/>
              <a:buAutoNum type="arabicPeriod"/>
            </a:pPr>
            <a:endParaRPr lang="de-DE" altLang="de-DE" sz="1600" dirty="0"/>
          </a:p>
          <a:p>
            <a:pPr algn="l"/>
            <a:r>
              <a:rPr lang="de-DE" altLang="de-DE" sz="1600" dirty="0"/>
              <a:t>	Wen wollen Sie erreichen: Kunden, Partner, Geldgeber? Versetzen Sie sich in die Lage Ihres Gegenübers. Was spricht ihn an? Was interessiert ihn am meisten? </a:t>
            </a:r>
          </a:p>
        </p:txBody>
      </p:sp>
      <p:sp>
        <p:nvSpPr>
          <p:cNvPr id="4" name="Foliennummernplatzhalter 4">
            <a:extLst>
              <a:ext uri="{FF2B5EF4-FFF2-40B4-BE49-F238E27FC236}">
                <a16:creationId xmlns:a16="http://schemas.microsoft.com/office/drawing/2014/main" id="{8BADC2CB-51DC-4570-94FD-AAE0C5E9112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135</a:t>
            </a:r>
          </a:p>
        </p:txBody>
      </p:sp>
    </p:spTree>
    <p:extLst>
      <p:ext uri="{BB962C8B-B14F-4D97-AF65-F5344CB8AC3E}">
        <p14:creationId xmlns:p14="http://schemas.microsoft.com/office/powerpoint/2010/main" val="217720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7" name="Text Box 2">
            <a:extLst>
              <a:ext uri="{FF2B5EF4-FFF2-40B4-BE49-F238E27FC236}">
                <a16:creationId xmlns:a16="http://schemas.microsoft.com/office/drawing/2014/main" id="{9219172C-5EFF-40E5-BAA7-9A6CCF9737C6}"/>
              </a:ext>
            </a:extLst>
          </p:cNvPr>
          <p:cNvSpPr txBox="1">
            <a:spLocks noChangeArrowheads="1"/>
          </p:cNvSpPr>
          <p:nvPr/>
        </p:nvSpPr>
        <p:spPr bwMode="auto">
          <a:xfrm>
            <a:off x="444500" y="1889684"/>
            <a:ext cx="77866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2. Finden Sie einen Haken, an dem Ihr Zuhörer anbeißt</a:t>
            </a:r>
          </a:p>
          <a:p>
            <a:br>
              <a:rPr lang="de-DE" altLang="de-DE" sz="1600" b="1" dirty="0"/>
            </a:br>
            <a:r>
              <a:rPr lang="de-DE" altLang="de-DE" sz="1600" dirty="0"/>
              <a:t>Steigen Sie mit einer Frage ein. Oder finden Sie ein Bild, eine Metapher oder ein Beispiel. Eine ungewöhnliche Geschichte oder eine überraschende Information ist ebenso geeignet. So bekommen Sie die Aufmerksamkeit Ihres Zuhörers. </a:t>
            </a:r>
          </a:p>
        </p:txBody>
      </p:sp>
      <p:sp>
        <p:nvSpPr>
          <p:cNvPr id="4" name="Foliennummernplatzhalter 4">
            <a:extLst>
              <a:ext uri="{FF2B5EF4-FFF2-40B4-BE49-F238E27FC236}">
                <a16:creationId xmlns:a16="http://schemas.microsoft.com/office/drawing/2014/main" id="{A790884C-5A31-4604-822E-1CDB13AF9A4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136</a:t>
            </a:r>
          </a:p>
        </p:txBody>
      </p:sp>
    </p:spTree>
    <p:extLst>
      <p:ext uri="{BB962C8B-B14F-4D97-AF65-F5344CB8AC3E}">
        <p14:creationId xmlns:p14="http://schemas.microsoft.com/office/powerpoint/2010/main" val="217861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7" name="Text Box 2">
            <a:extLst>
              <a:ext uri="{FF2B5EF4-FFF2-40B4-BE49-F238E27FC236}">
                <a16:creationId xmlns:a16="http://schemas.microsoft.com/office/drawing/2014/main" id="{9219172C-5EFF-40E5-BAA7-9A6CCF9737C6}"/>
              </a:ext>
            </a:extLst>
          </p:cNvPr>
          <p:cNvSpPr txBox="1">
            <a:spLocks noChangeArrowheads="1"/>
          </p:cNvSpPr>
          <p:nvPr/>
        </p:nvSpPr>
        <p:spPr bwMode="auto">
          <a:xfrm>
            <a:off x="444500" y="1889684"/>
            <a:ext cx="77866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3. Sprechen Sie klar und einfach</a:t>
            </a:r>
          </a:p>
          <a:p>
            <a:br>
              <a:rPr lang="de-DE" altLang="de-DE" sz="1600" dirty="0"/>
            </a:br>
            <a:r>
              <a:rPr lang="de-DE" altLang="de-DE" sz="1600" dirty="0"/>
              <a:t>Keine Fremdwörter, keine abstrakten Formulierungen, keine Abkürzungen oder Fachbegriffe. </a:t>
            </a:r>
            <a:r>
              <a:rPr lang="de-DE" altLang="de-DE" sz="1600" i="1" dirty="0"/>
              <a:t>(Denken Sie dran, Ihre Oma oder Ihr zehnjähriger Sohn soll verstehen, was Sie machen.)</a:t>
            </a:r>
            <a:r>
              <a:rPr lang="de-DE" altLang="de-DE" sz="1600" dirty="0"/>
              <a:t> Sprechen Sie in Bildern. Dadurch verankern Sie Ihre Inhalte emotional besser im Gehirn Ihres Gegenübers. </a:t>
            </a:r>
          </a:p>
        </p:txBody>
      </p:sp>
      <p:sp>
        <p:nvSpPr>
          <p:cNvPr id="4" name="Foliennummernplatzhalter 4">
            <a:extLst>
              <a:ext uri="{FF2B5EF4-FFF2-40B4-BE49-F238E27FC236}">
                <a16:creationId xmlns:a16="http://schemas.microsoft.com/office/drawing/2014/main" id="{1FA5199E-E377-4780-9C5C-45066042F2D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137</a:t>
            </a:r>
          </a:p>
        </p:txBody>
      </p:sp>
    </p:spTree>
    <p:extLst>
      <p:ext uri="{BB962C8B-B14F-4D97-AF65-F5344CB8AC3E}">
        <p14:creationId xmlns:p14="http://schemas.microsoft.com/office/powerpoint/2010/main" val="297634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7" name="Text Box 2">
            <a:extLst>
              <a:ext uri="{FF2B5EF4-FFF2-40B4-BE49-F238E27FC236}">
                <a16:creationId xmlns:a16="http://schemas.microsoft.com/office/drawing/2014/main" id="{9219172C-5EFF-40E5-BAA7-9A6CCF9737C6}"/>
              </a:ext>
            </a:extLst>
          </p:cNvPr>
          <p:cNvSpPr txBox="1">
            <a:spLocks noChangeArrowheads="1"/>
          </p:cNvSpPr>
          <p:nvPr/>
        </p:nvSpPr>
        <p:spPr bwMode="auto">
          <a:xfrm>
            <a:off x="444500" y="1889684"/>
            <a:ext cx="77866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4. Welches Problem lösen Sie wirklich? </a:t>
            </a:r>
          </a:p>
          <a:p>
            <a:br>
              <a:rPr lang="de-DE" altLang="de-DE" sz="1600" dirty="0"/>
            </a:br>
            <a:r>
              <a:rPr lang="de-DE" altLang="de-DE" sz="1600" dirty="0"/>
              <a:t>Fast niemand ist an Produkten oder Methoden interessiert. Beschreiben Sie deshalb nicht Ihr tolles Produkt, die Eigenschaften Ihrer herausragenden Dienstleistung, sondern erklären Sie möglichst anschaulich, welches Problem Ihres Zuhörers Sie lösen können. Aber verraten Sie auf keinen Fall, wie Sie das Problem lösen. Genau dann, wenn er neugierig fragt, wie Sie das schaffen wollen, hat der Elevator Pitch seine Aufgabe erfüllt. Hierbei ist es wichtig, die wichtigsten Motive zu kennen, die Menschen antreiben. </a:t>
            </a:r>
          </a:p>
        </p:txBody>
      </p:sp>
      <p:sp>
        <p:nvSpPr>
          <p:cNvPr id="4" name="Foliennummernplatzhalter 4">
            <a:extLst>
              <a:ext uri="{FF2B5EF4-FFF2-40B4-BE49-F238E27FC236}">
                <a16:creationId xmlns:a16="http://schemas.microsoft.com/office/drawing/2014/main" id="{160E8EFA-5652-4C9F-8ABB-004B3E02CEF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138</a:t>
            </a:r>
          </a:p>
        </p:txBody>
      </p:sp>
    </p:spTree>
    <p:extLst>
      <p:ext uri="{BB962C8B-B14F-4D97-AF65-F5344CB8AC3E}">
        <p14:creationId xmlns:p14="http://schemas.microsoft.com/office/powerpoint/2010/main" val="2202835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Derzeitiges Umfeld</a:t>
            </a:r>
          </a:p>
        </p:txBody>
      </p:sp>
      <p:graphicFrame>
        <p:nvGraphicFramePr>
          <p:cNvPr id="9" name="Diagramm 8">
            <a:extLst>
              <a:ext uri="{FF2B5EF4-FFF2-40B4-BE49-F238E27FC236}">
                <a16:creationId xmlns:a16="http://schemas.microsoft.com/office/drawing/2014/main" id="{9810B7E8-FC86-4326-8669-A48CA2D66FCF}"/>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a:extLst>
              <a:ext uri="{FF2B5EF4-FFF2-40B4-BE49-F238E27FC236}">
                <a16:creationId xmlns:a16="http://schemas.microsoft.com/office/drawing/2014/main" id="{CA6A23A2-26A9-4166-A241-C3B415D4F74D}"/>
              </a:ext>
            </a:extLst>
          </p:cNvPr>
          <p:cNvSpPr txBox="1">
            <a:spLocks noChangeArrowheads="1"/>
          </p:cNvSpPr>
          <p:nvPr/>
        </p:nvSpPr>
        <p:spPr bwMode="auto">
          <a:xfrm>
            <a:off x="463550" y="1873250"/>
            <a:ext cx="8216900" cy="29241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Glauben Sie, dass Sie als Selbständige/r noch ruhig schlafen können, wenn Sie an die möglichen Unsicherheiten einer unternehmerischen Existenz denken?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Kein Grund zur Beunruhigung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Werde damit leben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Bin eher unsicher			0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p:txBody>
      </p:sp>
      <p:sp>
        <p:nvSpPr>
          <p:cNvPr id="5" name="Foliennummernplatzhalter 4">
            <a:extLst>
              <a:ext uri="{FF2B5EF4-FFF2-40B4-BE49-F238E27FC236}">
                <a16:creationId xmlns:a16="http://schemas.microsoft.com/office/drawing/2014/main" id="{FCBE3ECC-CB4A-4177-9324-82E0AE7027D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18</a:t>
            </a:r>
          </a:p>
        </p:txBody>
      </p:sp>
    </p:spTree>
    <p:extLst>
      <p:ext uri="{BB962C8B-B14F-4D97-AF65-F5344CB8AC3E}">
        <p14:creationId xmlns:p14="http://schemas.microsoft.com/office/powerpoint/2010/main" val="413610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7" name="Text Box 2">
            <a:extLst>
              <a:ext uri="{FF2B5EF4-FFF2-40B4-BE49-F238E27FC236}">
                <a16:creationId xmlns:a16="http://schemas.microsoft.com/office/drawing/2014/main" id="{9219172C-5EFF-40E5-BAA7-9A6CCF9737C6}"/>
              </a:ext>
            </a:extLst>
          </p:cNvPr>
          <p:cNvSpPr txBox="1">
            <a:spLocks noChangeArrowheads="1"/>
          </p:cNvSpPr>
          <p:nvPr/>
        </p:nvSpPr>
        <p:spPr bwMode="auto">
          <a:xfrm>
            <a:off x="444500" y="1889684"/>
            <a:ext cx="778668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5. Was machen Sie anders?</a:t>
            </a:r>
            <a:br>
              <a:rPr lang="de-DE" altLang="de-DE" sz="1600" b="1" dirty="0">
                <a:solidFill>
                  <a:srgbClr val="92D050"/>
                </a:solidFill>
              </a:rPr>
            </a:br>
            <a:endParaRPr lang="de-DE" altLang="de-DE" sz="1600" b="1" dirty="0">
              <a:solidFill>
                <a:srgbClr val="92D050"/>
              </a:solidFill>
            </a:endParaRPr>
          </a:p>
          <a:p>
            <a:r>
              <a:rPr lang="de-DE" altLang="de-DE" sz="1600" dirty="0"/>
              <a:t>	Hier brauchen Sie überzeugende Antworten auf die Frage, warum Ihr Gesprächspartner nun gerade mit Ihnen zusammenarbeiten soll. Also bitte keine langweiligen Formulierungen wie “individuelle Lösungen”, “bester Service” oder “gutes Preis-Leistungsverhältnis”. Auch keine Aufzählung von Argumenten, sondern einen ganz konkreten Vorteil, den der Kunde nur bei Ihnen findet. </a:t>
            </a:r>
          </a:p>
        </p:txBody>
      </p:sp>
      <p:sp>
        <p:nvSpPr>
          <p:cNvPr id="4" name="Foliennummernplatzhalter 4">
            <a:extLst>
              <a:ext uri="{FF2B5EF4-FFF2-40B4-BE49-F238E27FC236}">
                <a16:creationId xmlns:a16="http://schemas.microsoft.com/office/drawing/2014/main" id="{740D1913-3975-466C-8D79-DE3082BE84A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139</a:t>
            </a:r>
          </a:p>
        </p:txBody>
      </p:sp>
    </p:spTree>
    <p:extLst>
      <p:ext uri="{BB962C8B-B14F-4D97-AF65-F5344CB8AC3E}">
        <p14:creationId xmlns:p14="http://schemas.microsoft.com/office/powerpoint/2010/main" val="259897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7" name="Text Box 2">
            <a:extLst>
              <a:ext uri="{FF2B5EF4-FFF2-40B4-BE49-F238E27FC236}">
                <a16:creationId xmlns:a16="http://schemas.microsoft.com/office/drawing/2014/main" id="{9219172C-5EFF-40E5-BAA7-9A6CCF9737C6}"/>
              </a:ext>
            </a:extLst>
          </p:cNvPr>
          <p:cNvSpPr txBox="1">
            <a:spLocks noChangeArrowheads="1"/>
          </p:cNvSpPr>
          <p:nvPr/>
        </p:nvSpPr>
        <p:spPr bwMode="auto">
          <a:xfrm>
            <a:off x="444500" y="1889684"/>
            <a:ext cx="778668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lgn="l">
              <a:spcBef>
                <a:spcPct val="50000"/>
              </a:spcBef>
            </a:pPr>
            <a:r>
              <a:rPr lang="de-DE" altLang="de-DE" sz="1800" b="1" dirty="0">
                <a:solidFill>
                  <a:srgbClr val="92D050"/>
                </a:solidFill>
              </a:rPr>
              <a:t>Übung „ELEVATOR PITCH“</a:t>
            </a:r>
          </a:p>
          <a:p>
            <a:pPr algn="l">
              <a:spcBef>
                <a:spcPct val="50000"/>
              </a:spcBef>
            </a:pPr>
            <a:endParaRPr lang="de-DE" altLang="de-DE" sz="1800" dirty="0">
              <a:solidFill>
                <a:srgbClr val="92D050"/>
              </a:solidFill>
            </a:endParaRPr>
          </a:p>
          <a:p>
            <a:r>
              <a:rPr lang="de-DE" altLang="de-DE" sz="1600" b="1" dirty="0"/>
              <a:t>	</a:t>
            </a:r>
            <a:r>
              <a:rPr lang="de-DE" altLang="de-DE" sz="1600" b="1" dirty="0">
                <a:solidFill>
                  <a:srgbClr val="92D050"/>
                </a:solidFill>
              </a:rPr>
              <a:t>6. Führen Sie einen Dialog</a:t>
            </a:r>
          </a:p>
          <a:p>
            <a:endParaRPr lang="de-DE" altLang="de-DE" sz="1600" b="1" dirty="0"/>
          </a:p>
          <a:p>
            <a:r>
              <a:rPr lang="de-DE" altLang="de-DE" sz="1600" dirty="0"/>
              <a:t>	Benutzen Sie rhetorische Fragen. Sprechen Sie kein Schriftdeutsch, sondern sprechen Sie wie mit Ihrer Oma. </a:t>
            </a:r>
          </a:p>
        </p:txBody>
      </p:sp>
      <p:sp>
        <p:nvSpPr>
          <p:cNvPr id="4" name="Foliennummernplatzhalter 4">
            <a:extLst>
              <a:ext uri="{FF2B5EF4-FFF2-40B4-BE49-F238E27FC236}">
                <a16:creationId xmlns:a16="http://schemas.microsoft.com/office/drawing/2014/main" id="{A808B284-00AE-4296-B2F0-063484ECDFE7}"/>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140</a:t>
            </a:r>
          </a:p>
        </p:txBody>
      </p:sp>
    </p:spTree>
    <p:extLst>
      <p:ext uri="{BB962C8B-B14F-4D97-AF65-F5344CB8AC3E}">
        <p14:creationId xmlns:p14="http://schemas.microsoft.com/office/powerpoint/2010/main" val="285991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Businessplan - Einführung</a:t>
            </a:r>
          </a:p>
        </p:txBody>
      </p:sp>
      <p:sp>
        <p:nvSpPr>
          <p:cNvPr id="7" name="Text Box 2">
            <a:extLst>
              <a:ext uri="{FF2B5EF4-FFF2-40B4-BE49-F238E27FC236}">
                <a16:creationId xmlns:a16="http://schemas.microsoft.com/office/drawing/2014/main" id="{9219172C-5EFF-40E5-BAA7-9A6CCF9737C6}"/>
              </a:ext>
            </a:extLst>
          </p:cNvPr>
          <p:cNvSpPr txBox="1">
            <a:spLocks noChangeArrowheads="1"/>
          </p:cNvSpPr>
          <p:nvPr/>
        </p:nvSpPr>
        <p:spPr bwMode="auto">
          <a:xfrm>
            <a:off x="444500" y="1889684"/>
            <a:ext cx="7786688"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000">
                <a:solidFill>
                  <a:schemeClr val="tx1"/>
                </a:solidFill>
                <a:latin typeface="Arial" pitchFamily="34" charset="0"/>
              </a:defRPr>
            </a:lvl1pPr>
            <a:lvl2pPr marL="914400" indent="-45720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solidFill>
                <a:srgbClr val="CC0000"/>
              </a:solidFill>
            </a:endParaRPr>
          </a:p>
          <a:p>
            <a:pPr>
              <a:spcBef>
                <a:spcPct val="50000"/>
              </a:spcBef>
            </a:pPr>
            <a:r>
              <a:rPr lang="de-DE" altLang="de-DE" sz="1800" b="1" dirty="0">
                <a:solidFill>
                  <a:srgbClr val="92D050"/>
                </a:solidFill>
              </a:rPr>
              <a:t>Übung „ELEVATOR PITCH“; ab jetzt 30 Minuten Zeit zur Vorbereitung</a:t>
            </a:r>
          </a:p>
          <a:p>
            <a:pPr>
              <a:spcBef>
                <a:spcPct val="50000"/>
              </a:spcBef>
            </a:pPr>
            <a:r>
              <a:rPr lang="de-DE" altLang="de-DE" sz="1600" b="1" dirty="0"/>
              <a:t>	</a:t>
            </a:r>
            <a:endParaRPr lang="de-DE" altLang="de-DE" sz="1800" dirty="0"/>
          </a:p>
          <a:p>
            <a:r>
              <a:rPr lang="de-DE" altLang="de-DE" sz="1600" b="1" dirty="0"/>
              <a:t>	</a:t>
            </a:r>
            <a:r>
              <a:rPr lang="de-DE" altLang="de-DE" sz="1600" dirty="0"/>
              <a:t>1. Klären Sie Ihre Zielgruppe</a:t>
            </a:r>
            <a:br>
              <a:rPr lang="de-DE" altLang="de-DE" sz="1600" dirty="0"/>
            </a:br>
            <a:endParaRPr lang="de-DE" altLang="de-DE" sz="1600" dirty="0"/>
          </a:p>
          <a:p>
            <a:r>
              <a:rPr lang="de-DE" altLang="de-DE" sz="1600" dirty="0"/>
              <a:t>	2. Finden Sie einen Haken, an dem Ihr Zuhörer anbeißt</a:t>
            </a:r>
            <a:br>
              <a:rPr lang="de-DE" altLang="de-DE" sz="1600" dirty="0"/>
            </a:br>
            <a:br>
              <a:rPr lang="de-DE" altLang="de-DE" sz="1600" dirty="0"/>
            </a:br>
            <a:r>
              <a:rPr lang="de-DE" altLang="de-DE" sz="1600" dirty="0"/>
              <a:t>3. Sprechen Sie klar und einfach</a:t>
            </a:r>
            <a:br>
              <a:rPr lang="de-DE" altLang="de-DE" sz="1600" dirty="0"/>
            </a:br>
            <a:br>
              <a:rPr lang="de-DE" altLang="de-DE" sz="1600" dirty="0"/>
            </a:br>
            <a:r>
              <a:rPr lang="de-DE" altLang="de-DE" sz="1600" dirty="0"/>
              <a:t>4. Welches Problem lösen Sie wirklich? </a:t>
            </a:r>
            <a:br>
              <a:rPr lang="de-DE" altLang="de-DE" sz="1600" dirty="0"/>
            </a:br>
            <a:br>
              <a:rPr lang="de-DE" altLang="de-DE" sz="1600" dirty="0"/>
            </a:br>
            <a:r>
              <a:rPr lang="de-DE" altLang="de-DE" sz="1600" dirty="0"/>
              <a:t>5. Was machen Sie anders?</a:t>
            </a:r>
            <a:br>
              <a:rPr lang="de-DE" altLang="de-DE" sz="1600" dirty="0"/>
            </a:br>
            <a:br>
              <a:rPr lang="de-DE" altLang="de-DE" sz="1600" dirty="0"/>
            </a:br>
            <a:r>
              <a:rPr lang="de-DE" altLang="de-DE" sz="1600" dirty="0"/>
              <a:t>6. Führen Sie einen Dialog</a:t>
            </a:r>
          </a:p>
        </p:txBody>
      </p:sp>
    </p:spTree>
    <p:extLst>
      <p:ext uri="{BB962C8B-B14F-4D97-AF65-F5344CB8AC3E}">
        <p14:creationId xmlns:p14="http://schemas.microsoft.com/office/powerpoint/2010/main" val="21239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A2413B-E91E-4A35-B160-0ACE9E789A8E}"/>
              </a:ext>
            </a:extLst>
          </p:cNvPr>
          <p:cNvSpPr>
            <a:spLocks noGrp="1"/>
          </p:cNvSpPr>
          <p:nvPr>
            <p:ph idx="1"/>
          </p:nvPr>
        </p:nvSpPr>
        <p:spPr/>
        <p:txBody>
          <a:bodyPr/>
          <a:lstStyle/>
          <a:p>
            <a:endParaRPr lang="de-DE"/>
          </a:p>
        </p:txBody>
      </p:sp>
      <p:pic>
        <p:nvPicPr>
          <p:cNvPr id="5" name="Picture 2">
            <a:extLst>
              <a:ext uri="{FF2B5EF4-FFF2-40B4-BE49-F238E27FC236}">
                <a16:creationId xmlns:a16="http://schemas.microsoft.com/office/drawing/2014/main" id="{6C10CCDF-BE37-4BCA-9C2B-9C87B74A2F8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44868" y="1124743"/>
            <a:ext cx="4703396" cy="50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8094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Typische Gründungsfehler</a:t>
            </a: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7">
            <a:extLst>
              <a:ext uri="{FF2B5EF4-FFF2-40B4-BE49-F238E27FC236}">
                <a16:creationId xmlns:a16="http://schemas.microsoft.com/office/drawing/2014/main" id="{3C5DD12A-D2ED-4FE4-9E05-DA38153D90B8}"/>
              </a:ext>
            </a:extLst>
          </p:cNvPr>
          <p:cNvGraphicFramePr>
            <a:graphicFrameLocks noChangeAspect="1"/>
          </p:cNvGraphicFramePr>
          <p:nvPr/>
        </p:nvGraphicFramePr>
        <p:xfrm>
          <a:off x="436111" y="1884138"/>
          <a:ext cx="8235950" cy="4645025"/>
        </p:xfrm>
        <a:graphic>
          <a:graphicData uri="http://schemas.openxmlformats.org/presentationml/2006/ole">
            <mc:AlternateContent xmlns:mc="http://schemas.openxmlformats.org/markup-compatibility/2006">
              <mc:Choice xmlns:v="urn:schemas-microsoft-com:vml" Requires="v">
                <p:oleObj name="Diagramm" r:id="rId3" imgW="8267899" imgH="4095661" progId="MSGraph.Chart.8">
                  <p:embed followColorScheme="full"/>
                </p:oleObj>
              </mc:Choice>
              <mc:Fallback>
                <p:oleObj name="Diagramm" r:id="rId3" imgW="8267899" imgH="4095661" progId="MSGraph.Chart.8">
                  <p:embed followColorScheme="full"/>
                  <p:pic>
                    <p:nvPicPr>
                      <p:cNvPr id="9" name="Object 7">
                        <a:extLst>
                          <a:ext uri="{FF2B5EF4-FFF2-40B4-BE49-F238E27FC236}">
                            <a16:creationId xmlns:a16="http://schemas.microsoft.com/office/drawing/2014/main" id="{3C5DD12A-D2ED-4FE4-9E05-DA38153D90B8}"/>
                          </a:ext>
                        </a:extLst>
                      </p:cNvPr>
                      <p:cNvPicPr>
                        <a:picLocks noChangeAspect="1" noChangeArrowheads="1"/>
                      </p:cNvPicPr>
                      <p:nvPr/>
                    </p:nvPicPr>
                    <p:blipFill>
                      <a:blip r:embed="rId4"/>
                      <a:srcRect/>
                      <a:stretch>
                        <a:fillRect/>
                      </a:stretch>
                    </p:blipFill>
                    <p:spPr bwMode="auto">
                      <a:xfrm>
                        <a:off x="436111" y="1884138"/>
                        <a:ext cx="8235950" cy="4645025"/>
                      </a:xfrm>
                      <a:prstGeom prst="rect">
                        <a:avLst/>
                      </a:prstGeom>
                      <a:noFill/>
                      <a:ln>
                        <a:noFill/>
                      </a:ln>
                      <a:effectLst/>
                    </p:spPr>
                  </p:pic>
                </p:oleObj>
              </mc:Fallback>
            </mc:AlternateContent>
          </a:graphicData>
        </a:graphic>
      </p:graphicFrame>
      <p:sp>
        <p:nvSpPr>
          <p:cNvPr id="10" name="Text Box 8">
            <a:extLst>
              <a:ext uri="{FF2B5EF4-FFF2-40B4-BE49-F238E27FC236}">
                <a16:creationId xmlns:a16="http://schemas.microsoft.com/office/drawing/2014/main" id="{ED40E3B1-AEFB-4CC8-B79A-0FDC474A332E}"/>
              </a:ext>
            </a:extLst>
          </p:cNvPr>
          <p:cNvSpPr txBox="1">
            <a:spLocks noChangeArrowheads="1"/>
          </p:cNvSpPr>
          <p:nvPr/>
        </p:nvSpPr>
        <p:spPr bwMode="auto">
          <a:xfrm>
            <a:off x="741363" y="5995988"/>
            <a:ext cx="3890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400" dirty="0"/>
              <a:t>Quelle: KfW, Angaben in %</a:t>
            </a:r>
          </a:p>
        </p:txBody>
      </p:sp>
      <p:sp>
        <p:nvSpPr>
          <p:cNvPr id="8" name="Oval 11">
            <a:extLst>
              <a:ext uri="{FF2B5EF4-FFF2-40B4-BE49-F238E27FC236}">
                <a16:creationId xmlns:a16="http://schemas.microsoft.com/office/drawing/2014/main" id="{5332500A-3517-4223-B70F-41FF5516C8E5}"/>
              </a:ext>
            </a:extLst>
          </p:cNvPr>
          <p:cNvSpPr>
            <a:spLocks noChangeArrowheads="1"/>
          </p:cNvSpPr>
          <p:nvPr/>
        </p:nvSpPr>
        <p:spPr bwMode="auto">
          <a:xfrm>
            <a:off x="3132138" y="4293195"/>
            <a:ext cx="790575" cy="2016125"/>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a:p>
        </p:txBody>
      </p:sp>
    </p:spTree>
    <p:extLst>
      <p:ext uri="{BB962C8B-B14F-4D97-AF65-F5344CB8AC3E}">
        <p14:creationId xmlns:p14="http://schemas.microsoft.com/office/powerpoint/2010/main" val="392373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Ich mache mich selbständig </a:t>
            </a:r>
            <a:endParaRPr lang="de-DE" dirty="0"/>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IHK-Beratung nach Motiven</a:t>
            </a: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B14FC21A-BB48-47BE-DF59-CC375464EA8F}"/>
              </a:ext>
            </a:extLst>
          </p:cNvPr>
          <p:cNvPicPr>
            <a:picLocks noChangeAspect="1"/>
          </p:cNvPicPr>
          <p:nvPr/>
        </p:nvPicPr>
        <p:blipFill rotWithShape="1">
          <a:blip r:embed="rId3"/>
          <a:srcRect l="26782" t="37447" r="47339" b="42887"/>
          <a:stretch/>
        </p:blipFill>
        <p:spPr bwMode="auto">
          <a:xfrm>
            <a:off x="436111" y="63157"/>
            <a:ext cx="2189531" cy="936104"/>
          </a:xfrm>
          <a:prstGeom prst="rect">
            <a:avLst/>
          </a:prstGeom>
          <a:ln>
            <a:no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64717FB3-0B42-5AE2-1A15-2EBED0D961F4}"/>
              </a:ext>
            </a:extLst>
          </p:cNvPr>
          <p:cNvPicPr>
            <a:picLocks noChangeAspect="1"/>
          </p:cNvPicPr>
          <p:nvPr/>
        </p:nvPicPr>
        <p:blipFill rotWithShape="1">
          <a:blip r:embed="rId4"/>
          <a:srcRect l="6847" t="21936" r="42128" b="15046"/>
          <a:stretch/>
        </p:blipFill>
        <p:spPr bwMode="auto">
          <a:xfrm>
            <a:off x="1511660" y="1976585"/>
            <a:ext cx="6120680" cy="4251538"/>
          </a:xfrm>
          <a:prstGeom prst="rect">
            <a:avLst/>
          </a:prstGeom>
          <a:ln>
            <a:noFill/>
          </a:ln>
          <a:extLst>
            <a:ext uri="{53640926-AAD7-44D8-BBD7-CCE9431645EC}">
              <a14:shadowObscured xmlns:a14="http://schemas.microsoft.com/office/drawing/2010/main"/>
            </a:ext>
          </a:extLst>
        </p:spPr>
      </p:pic>
      <p:sp>
        <p:nvSpPr>
          <p:cNvPr id="9" name="Oval 7">
            <a:extLst>
              <a:ext uri="{FF2B5EF4-FFF2-40B4-BE49-F238E27FC236}">
                <a16:creationId xmlns:a16="http://schemas.microsoft.com/office/drawing/2014/main" id="{EBA9ED3A-70C0-DF9E-09D5-A7C91C733C81}"/>
              </a:ext>
            </a:extLst>
          </p:cNvPr>
          <p:cNvSpPr>
            <a:spLocks noChangeArrowheads="1"/>
          </p:cNvSpPr>
          <p:nvPr/>
        </p:nvSpPr>
        <p:spPr bwMode="auto">
          <a:xfrm>
            <a:off x="1907705" y="3221264"/>
            <a:ext cx="2646382"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1" name="Oval 7">
            <a:extLst>
              <a:ext uri="{FF2B5EF4-FFF2-40B4-BE49-F238E27FC236}">
                <a16:creationId xmlns:a16="http://schemas.microsoft.com/office/drawing/2014/main" id="{F5F85C01-EC85-E24F-D88C-0C44E6B8B172}"/>
              </a:ext>
            </a:extLst>
          </p:cNvPr>
          <p:cNvSpPr>
            <a:spLocks noChangeArrowheads="1"/>
          </p:cNvSpPr>
          <p:nvPr/>
        </p:nvSpPr>
        <p:spPr bwMode="auto">
          <a:xfrm>
            <a:off x="2555776" y="4653136"/>
            <a:ext cx="199831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Tree>
    <p:extLst>
      <p:ext uri="{BB962C8B-B14F-4D97-AF65-F5344CB8AC3E}">
        <p14:creationId xmlns:p14="http://schemas.microsoft.com/office/powerpoint/2010/main" val="114654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6" name="Text Box 1029">
            <a:extLst>
              <a:ext uri="{FF2B5EF4-FFF2-40B4-BE49-F238E27FC236}">
                <a16:creationId xmlns:a16="http://schemas.microsoft.com/office/drawing/2014/main" id="{CC632B64-D3B1-472E-8B05-6A4B6E46C8D6}"/>
              </a:ext>
            </a:extLst>
          </p:cNvPr>
          <p:cNvSpPr txBox="1">
            <a:spLocks noChangeArrowheads="1"/>
          </p:cNvSpPr>
          <p:nvPr/>
        </p:nvSpPr>
        <p:spPr bwMode="auto">
          <a:xfrm>
            <a:off x="426882" y="1889684"/>
            <a:ext cx="82359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800" dirty="0"/>
          </a:p>
          <a:p>
            <a:pPr algn="l">
              <a:spcBef>
                <a:spcPct val="50000"/>
              </a:spcBef>
              <a:buFontTx/>
              <a:buChar char="-"/>
            </a:pPr>
            <a:r>
              <a:rPr lang="de-DE" altLang="de-DE" sz="1800" dirty="0"/>
              <a:t> Selbstplanung (Steuern, Abgaben, Gebühren, Controlling …)</a:t>
            </a:r>
          </a:p>
          <a:p>
            <a:pPr algn="l">
              <a:spcBef>
                <a:spcPct val="50000"/>
              </a:spcBef>
              <a:buFontTx/>
              <a:buChar char="-"/>
            </a:pPr>
            <a:r>
              <a:rPr lang="de-DE" altLang="de-DE" sz="1800" dirty="0"/>
              <a:t> Agentur für Arbeit (Gründungszuschuss)</a:t>
            </a:r>
          </a:p>
          <a:p>
            <a:pPr algn="l">
              <a:spcBef>
                <a:spcPct val="50000"/>
              </a:spcBef>
              <a:buFontTx/>
              <a:buChar char="-"/>
            </a:pPr>
            <a:r>
              <a:rPr lang="de-DE" altLang="de-DE" sz="1800" dirty="0"/>
              <a:t> Jobcenter (Einstiegsgeld)</a:t>
            </a:r>
          </a:p>
          <a:p>
            <a:pPr algn="l">
              <a:spcBef>
                <a:spcPct val="50000"/>
              </a:spcBef>
              <a:buFontTx/>
              <a:buChar char="-"/>
            </a:pPr>
            <a:r>
              <a:rPr lang="de-DE" altLang="de-DE" sz="1800" dirty="0"/>
              <a:t> Bank (Hausbank, öffentliche Förderbank)</a:t>
            </a:r>
          </a:p>
          <a:p>
            <a:pPr algn="l">
              <a:spcBef>
                <a:spcPct val="50000"/>
              </a:spcBef>
              <a:buFontTx/>
              <a:buChar char="-"/>
            </a:pPr>
            <a:r>
              <a:rPr lang="de-DE" altLang="de-DE" sz="1800" dirty="0"/>
              <a:t> Sonstige (Deutsche Rentenversicherung, Berufsgenossenschaft etc.)</a:t>
            </a:r>
          </a:p>
          <a:p>
            <a:pPr algn="l">
              <a:spcBef>
                <a:spcPct val="50000"/>
              </a:spcBef>
            </a:pPr>
            <a:endParaRPr lang="de-DE" altLang="de-DE" sz="1800" dirty="0"/>
          </a:p>
        </p:txBody>
      </p:sp>
      <p:sp>
        <p:nvSpPr>
          <p:cNvPr id="4" name="Foliennummernplatzhalter 4">
            <a:extLst>
              <a:ext uri="{FF2B5EF4-FFF2-40B4-BE49-F238E27FC236}">
                <a16:creationId xmlns:a16="http://schemas.microsoft.com/office/drawing/2014/main" id="{D9B12FFE-6547-416E-8446-73CA8D6E15E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141</a:t>
            </a:r>
          </a:p>
        </p:txBody>
      </p:sp>
    </p:spTree>
    <p:extLst>
      <p:ext uri="{BB962C8B-B14F-4D97-AF65-F5344CB8AC3E}">
        <p14:creationId xmlns:p14="http://schemas.microsoft.com/office/powerpoint/2010/main" val="147740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7" name="Textplatzhalter 2">
            <a:extLst>
              <a:ext uri="{FF2B5EF4-FFF2-40B4-BE49-F238E27FC236}">
                <a16:creationId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Finanzamt</a:t>
            </a:r>
          </a:p>
        </p:txBody>
      </p:sp>
    </p:spTree>
    <p:extLst>
      <p:ext uri="{BB962C8B-B14F-4D97-AF65-F5344CB8AC3E}">
        <p14:creationId xmlns:p14="http://schemas.microsoft.com/office/powerpoint/2010/main" val="2575863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Voraussichtliche Einkünfte</a:t>
            </a:r>
          </a:p>
        </p:txBody>
      </p:sp>
      <p:pic>
        <p:nvPicPr>
          <p:cNvPr id="6" name="Grafik 5">
            <a:extLst>
              <a:ext uri="{FF2B5EF4-FFF2-40B4-BE49-F238E27FC236}">
                <a16:creationId xmlns:a16="http://schemas.microsoft.com/office/drawing/2014/main" id="{4F642510-4A7A-4825-A684-1114BC825247}"/>
              </a:ext>
            </a:extLst>
          </p:cNvPr>
          <p:cNvPicPr>
            <a:picLocks noChangeAspect="1"/>
          </p:cNvPicPr>
          <p:nvPr/>
        </p:nvPicPr>
        <p:blipFill>
          <a:blip r:embed="rId2"/>
          <a:stretch>
            <a:fillRect/>
          </a:stretch>
        </p:blipFill>
        <p:spPr>
          <a:xfrm>
            <a:off x="0" y="2194029"/>
            <a:ext cx="9144000" cy="3768973"/>
          </a:xfrm>
          <a:prstGeom prst="rect">
            <a:avLst/>
          </a:prstGeom>
        </p:spPr>
      </p:pic>
    </p:spTree>
    <p:extLst>
      <p:ext uri="{BB962C8B-B14F-4D97-AF65-F5344CB8AC3E}">
        <p14:creationId xmlns:p14="http://schemas.microsoft.com/office/powerpoint/2010/main" val="93741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Voraussichtlicher Umsatz</a:t>
            </a:r>
          </a:p>
        </p:txBody>
      </p:sp>
      <p:pic>
        <p:nvPicPr>
          <p:cNvPr id="7" name="Grafik 6">
            <a:extLst>
              <a:ext uri="{FF2B5EF4-FFF2-40B4-BE49-F238E27FC236}">
                <a16:creationId xmlns:a16="http://schemas.microsoft.com/office/drawing/2014/main" id="{9E2342F1-C58B-489E-930F-09ACCEDCFEC2}"/>
              </a:ext>
            </a:extLst>
          </p:cNvPr>
          <p:cNvPicPr>
            <a:picLocks noChangeAspect="1"/>
          </p:cNvPicPr>
          <p:nvPr/>
        </p:nvPicPr>
        <p:blipFill>
          <a:blip r:embed="rId2"/>
          <a:stretch>
            <a:fillRect/>
          </a:stretch>
        </p:blipFill>
        <p:spPr>
          <a:xfrm>
            <a:off x="0" y="2996952"/>
            <a:ext cx="9144000" cy="1177907"/>
          </a:xfrm>
          <a:prstGeom prst="rect">
            <a:avLst/>
          </a:prstGeom>
        </p:spPr>
      </p:pic>
    </p:spTree>
    <p:extLst>
      <p:ext uri="{BB962C8B-B14F-4D97-AF65-F5344CB8AC3E}">
        <p14:creationId xmlns:p14="http://schemas.microsoft.com/office/powerpoint/2010/main" val="3091125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620688"/>
            <a:ext cx="6347048" cy="562074"/>
          </a:xfrm>
          <a:prstGeom prst="rect">
            <a:avLst/>
          </a:prstGeom>
        </p:spPr>
        <p:txBody>
          <a:bodyPr/>
          <a:lstStyle/>
          <a:p>
            <a:r>
              <a:rPr lang="de-DE" dirty="0"/>
              <a:t>Copyright</a:t>
            </a:r>
          </a:p>
        </p:txBody>
      </p:sp>
      <p:sp>
        <p:nvSpPr>
          <p:cNvPr id="3" name="Inhaltsplatzhalter 2"/>
          <p:cNvSpPr>
            <a:spLocks noGrp="1"/>
          </p:cNvSpPr>
          <p:nvPr>
            <p:ph idx="1"/>
          </p:nvPr>
        </p:nvSpPr>
        <p:spPr>
          <a:xfrm>
            <a:off x="457200" y="1628800"/>
            <a:ext cx="8229600" cy="4497363"/>
          </a:xfrm>
        </p:spPr>
        <p:txBody>
          <a:bodyPr/>
          <a:lstStyle/>
          <a:p>
            <a:pPr marL="0" indent="0">
              <a:buNone/>
            </a:pPr>
            <a:r>
              <a:rPr lang="de-DE" sz="1200" dirty="0"/>
              <a:t>Die folgenden Dokumentationsunterlagen wurden im Auftrag der TUM Sport an Health </a:t>
            </a:r>
            <a:r>
              <a:rPr lang="de-DE" sz="1200" dirty="0" err="1"/>
              <a:t>for</a:t>
            </a:r>
            <a:r>
              <a:rPr lang="de-DE" sz="1200" dirty="0"/>
              <a:t> Life erstellt und sind vom Verfasser durch das Urheberrecht geschützt. Nachdruck, Vervielfältigung, (Weiter)-Bearbeitung – auch auszugsweise – und / oder Weiterleitung an Dritte ist urheberrechtlich nicht gestattet.</a:t>
            </a:r>
          </a:p>
          <a:p>
            <a:pPr marL="0" indent="0">
              <a:buNone/>
            </a:pPr>
            <a:r>
              <a:rPr lang="de-DE" sz="1200" dirty="0"/>
              <a:t>Verfasser/-in dieser Unterlagen: Harald Hof</a:t>
            </a:r>
          </a:p>
          <a:p>
            <a:pPr marL="0" indent="0">
              <a:buNone/>
            </a:pPr>
            <a:endParaRPr lang="de-DE" sz="1200" dirty="0"/>
          </a:p>
          <a:p>
            <a:pPr marL="0" indent="0">
              <a:buNone/>
            </a:pPr>
            <a:r>
              <a:rPr lang="de-DE" sz="1200" dirty="0"/>
              <a:t>Kontaktdaten: </a:t>
            </a:r>
          </a:p>
          <a:p>
            <a:pPr marL="0" indent="0">
              <a:buNone/>
            </a:pPr>
            <a:endParaRPr lang="de-DE" sz="1200" dirty="0"/>
          </a:p>
          <a:p>
            <a:pPr marL="0" indent="0">
              <a:buNone/>
            </a:pPr>
            <a:endParaRPr lang="de-DE" sz="1200" dirty="0"/>
          </a:p>
          <a:p>
            <a:pPr marL="0" indent="0">
              <a:buNone/>
            </a:pPr>
            <a:endParaRPr lang="de-DE" sz="1200" dirty="0"/>
          </a:p>
        </p:txBody>
      </p:sp>
      <p:sp>
        <p:nvSpPr>
          <p:cNvPr id="6" name="Text Box 2"/>
          <p:cNvSpPr txBox="1">
            <a:spLocks noChangeArrowheads="1"/>
          </p:cNvSpPr>
          <p:nvPr/>
        </p:nvSpPr>
        <p:spPr bwMode="auto">
          <a:xfrm>
            <a:off x="457200" y="3105147"/>
            <a:ext cx="4186809" cy="244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 2022	</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Harald Hof </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Betriebswirt/ IHK</a:t>
            </a:r>
          </a:p>
          <a:p>
            <a:pPr marL="0" marR="0" lvl="0" indent="0" algn="l" defTabSz="914400" rtl="0" eaLnBrk="1" fontAlgn="base" latinLnBrk="0" hangingPunct="1">
              <a:lnSpc>
                <a:spcPct val="50000"/>
              </a:lnSpc>
              <a:spcBef>
                <a:spcPct val="50000"/>
              </a:spcBef>
              <a:spcAft>
                <a:spcPct val="0"/>
              </a:spcAft>
              <a:buClrTx/>
              <a:buSzTx/>
              <a:buFontTx/>
              <a:buNone/>
              <a:tabLst/>
              <a:defRPr/>
            </a:pPr>
            <a:endPar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Lindenallee 17</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86899 Landsberg am Lech</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Tel.: 08191 3059987</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Fax: 08191 3052782</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2"/>
              </a:rPr>
              <a:t>info@harald-hof.de</a:t>
            </a:r>
            <a:endPar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3"/>
              </a:rPr>
              <a:t>www.harald-hof.de</a:t>
            </a:r>
            <a:endPar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endParaRPr>
          </a:p>
        </p:txBody>
      </p:sp>
      <p:pic>
        <p:nvPicPr>
          <p:cNvPr id="11" name="Bildplatzhalter 5">
            <a:extLst>
              <a:ext uri="{FF2B5EF4-FFF2-40B4-BE49-F238E27FC236}">
                <a16:creationId xmlns:a16="http://schemas.microsoft.com/office/drawing/2014/main" id="{AA63568C-3107-4222-A4EB-85F2C5C9684C}"/>
              </a:ext>
            </a:extLst>
          </p:cNvPr>
          <p:cNvPicPr>
            <a:picLocks noChangeAspect="1"/>
          </p:cNvPicPr>
          <p:nvPr/>
        </p:nvPicPr>
        <p:blipFill>
          <a:blip r:embed="rId4"/>
          <a:srcRect t="14069" b="14069"/>
          <a:stretch>
            <a:fillRect/>
          </a:stretch>
        </p:blipFill>
        <p:spPr>
          <a:xfrm>
            <a:off x="4125130" y="-19050"/>
            <a:ext cx="1064934" cy="1146117"/>
          </a:xfrm>
          <a:prstGeom prst="rect">
            <a:avLst/>
          </a:prstGeom>
        </p:spPr>
      </p:pic>
      <p:sp>
        <p:nvSpPr>
          <p:cNvPr id="9" name="Foliennummernplatzhalter 4">
            <a:extLst>
              <a:ext uri="{FF2B5EF4-FFF2-40B4-BE49-F238E27FC236}">
                <a16:creationId xmlns:a16="http://schemas.microsoft.com/office/drawing/2014/main" id="{86075BEE-E205-4721-BDC0-8F61650D61B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58CB1E-F828-4F11-99E0-327109AF9DA4}" type="slidenum">
              <a:rPr kumimoji="0" lang="de-D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 name="Textfeld 11">
            <a:extLst>
              <a:ext uri="{FF2B5EF4-FFF2-40B4-BE49-F238E27FC236}">
                <a16:creationId xmlns:a16="http://schemas.microsoft.com/office/drawing/2014/main" id="{E92D6B64-EDB3-4567-AD0D-3251564E8D12}"/>
              </a:ext>
            </a:extLst>
          </p:cNvPr>
          <p:cNvSpPr txBox="1"/>
          <p:nvPr/>
        </p:nvSpPr>
        <p:spPr>
          <a:xfrm>
            <a:off x="457200" y="5656603"/>
            <a:ext cx="8229600" cy="338554"/>
          </a:xfrm>
          <a:prstGeom prst="rect">
            <a:avLst/>
          </a:prstGeom>
          <a:noFill/>
        </p:spPr>
        <p:txBody>
          <a:bodyPr wrap="square" rtlCol="0">
            <a:spAutoFit/>
          </a:bodyPr>
          <a:lstStyle/>
          <a:p>
            <a:pPr algn="ctr"/>
            <a:r>
              <a:rPr lang="de-DE" sz="1600" dirty="0">
                <a:solidFill>
                  <a:srgbClr val="92D050"/>
                </a:solidFill>
              </a:rPr>
              <a:t>Gründercoach im Vorgründungscoaching Bayern und bei der BAFA (Nr. 160980)</a:t>
            </a:r>
          </a:p>
        </p:txBody>
      </p:sp>
      <p:pic>
        <p:nvPicPr>
          <p:cNvPr id="13" name="Grafik 12">
            <a:extLst>
              <a:ext uri="{FF2B5EF4-FFF2-40B4-BE49-F238E27FC236}">
                <a16:creationId xmlns:a16="http://schemas.microsoft.com/office/drawing/2014/main" id="{FC8FF1BD-40D8-47CB-A63B-151E08803B77}"/>
              </a:ext>
            </a:extLst>
          </p:cNvPr>
          <p:cNvPicPr>
            <a:picLocks noChangeAspect="1"/>
          </p:cNvPicPr>
          <p:nvPr/>
        </p:nvPicPr>
        <p:blipFill>
          <a:blip r:embed="rId5"/>
          <a:stretch>
            <a:fillRect/>
          </a:stretch>
        </p:blipFill>
        <p:spPr>
          <a:xfrm>
            <a:off x="6024144" y="2911631"/>
            <a:ext cx="1325988" cy="1325988"/>
          </a:xfrm>
          <a:prstGeom prst="rect">
            <a:avLst/>
          </a:prstGeom>
        </p:spPr>
      </p:pic>
      <p:sp>
        <p:nvSpPr>
          <p:cNvPr id="14" name="Textfeld 13">
            <a:extLst>
              <a:ext uri="{FF2B5EF4-FFF2-40B4-BE49-F238E27FC236}">
                <a16:creationId xmlns:a16="http://schemas.microsoft.com/office/drawing/2014/main" id="{8F6E4AFF-2884-4334-8066-57F5BD715FB8}"/>
              </a:ext>
            </a:extLst>
          </p:cNvPr>
          <p:cNvSpPr txBox="1"/>
          <p:nvPr/>
        </p:nvSpPr>
        <p:spPr>
          <a:xfrm>
            <a:off x="5433041" y="4582475"/>
            <a:ext cx="2986715" cy="970009"/>
          </a:xfrm>
          <a:prstGeom prst="rect">
            <a:avLst/>
          </a:prstGeom>
          <a:noFill/>
        </p:spPr>
        <p:txBody>
          <a:bodyPr wrap="none" rtlCol="0">
            <a:spAutoFit/>
          </a:body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Skript elektronisch abrufbar: </a:t>
            </a:r>
            <a:b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br>
            <a:b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br>
            <a:r>
              <a:rPr kumimoji="0" 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6"/>
              </a:rPr>
              <a:t>www</a:t>
            </a:r>
            <a:r>
              <a:rPr kumimoji="0" lang="de-DE" sz="1600" b="1"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6"/>
              </a:rPr>
              <a:t>.</a:t>
            </a:r>
            <a:r>
              <a:rPr kumimoji="0" 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6"/>
              </a:rPr>
              <a:t>harald-hof.de/downloads/</a:t>
            </a:r>
            <a:endParaRPr kumimoji="0" 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endPar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Passwort: ________________</a:t>
            </a:r>
          </a:p>
        </p:txBody>
      </p:sp>
    </p:spTree>
    <p:extLst>
      <p:ext uri="{BB962C8B-B14F-4D97-AF65-F5344CB8AC3E}">
        <p14:creationId xmlns:p14="http://schemas.microsoft.com/office/powerpoint/2010/main" val="283389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Derzeitiges Umfeld</a:t>
            </a:r>
          </a:p>
        </p:txBody>
      </p:sp>
      <p:graphicFrame>
        <p:nvGraphicFramePr>
          <p:cNvPr id="9" name="Diagramm 8">
            <a:extLst>
              <a:ext uri="{FF2B5EF4-FFF2-40B4-BE49-F238E27FC236}">
                <a16:creationId xmlns:a16="http://schemas.microsoft.com/office/drawing/2014/main" id="{9810B7E8-FC86-4326-8669-A48CA2D66FCF}"/>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3">
            <a:extLst>
              <a:ext uri="{FF2B5EF4-FFF2-40B4-BE49-F238E27FC236}">
                <a16:creationId xmlns:a16="http://schemas.microsoft.com/office/drawing/2014/main" id="{CF3834D9-381F-49A4-8A49-02D2F2F2906B}"/>
              </a:ext>
            </a:extLst>
          </p:cNvPr>
          <p:cNvSpPr txBox="1">
            <a:spLocks noChangeArrowheads="1"/>
          </p:cNvSpPr>
          <p:nvPr/>
        </p:nvSpPr>
        <p:spPr bwMode="auto">
          <a:xfrm>
            <a:off x="463550" y="1879600"/>
            <a:ext cx="82169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Hat Ihr/e Ehepartner/in oder Ihr/e Lebensgefährte/-in eine positive Einstellung zur beruflichen Selbständigkeit, und ist er/sie bereit, Sie bei Ihren Gründungsaktivitäten und in den ersten Jahren zu unterstützen?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in jedem Fall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zum Teil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Nein, eher nicht			0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Single / keine feste Beziehung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p:txBody>
      </p:sp>
      <p:sp>
        <p:nvSpPr>
          <p:cNvPr id="5" name="Foliennummernplatzhalter 4">
            <a:extLst>
              <a:ext uri="{FF2B5EF4-FFF2-40B4-BE49-F238E27FC236}">
                <a16:creationId xmlns:a16="http://schemas.microsoft.com/office/drawing/2014/main" id="{C49258BA-5779-4759-8F5F-4BB505AB1E1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19</a:t>
            </a:r>
          </a:p>
        </p:txBody>
      </p:sp>
    </p:spTree>
    <p:extLst>
      <p:ext uri="{BB962C8B-B14F-4D97-AF65-F5344CB8AC3E}">
        <p14:creationId xmlns:p14="http://schemas.microsoft.com/office/powerpoint/2010/main" val="2280650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Kleinunternehmerregelung</a:t>
            </a:r>
          </a:p>
        </p:txBody>
      </p:sp>
      <p:pic>
        <p:nvPicPr>
          <p:cNvPr id="6" name="Grafik 5">
            <a:extLst>
              <a:ext uri="{FF2B5EF4-FFF2-40B4-BE49-F238E27FC236}">
                <a16:creationId xmlns:a16="http://schemas.microsoft.com/office/drawing/2014/main" id="{6BC1190A-C342-486A-BA4E-ACFAF9ABF60A}"/>
              </a:ext>
            </a:extLst>
          </p:cNvPr>
          <p:cNvPicPr>
            <a:picLocks noChangeAspect="1"/>
          </p:cNvPicPr>
          <p:nvPr/>
        </p:nvPicPr>
        <p:blipFill>
          <a:blip r:embed="rId2"/>
          <a:stretch>
            <a:fillRect/>
          </a:stretch>
        </p:blipFill>
        <p:spPr>
          <a:xfrm>
            <a:off x="0" y="2636912"/>
            <a:ext cx="9144000" cy="2053789"/>
          </a:xfrm>
          <a:prstGeom prst="rect">
            <a:avLst/>
          </a:prstGeom>
        </p:spPr>
      </p:pic>
    </p:spTree>
    <p:extLst>
      <p:ext uri="{BB962C8B-B14F-4D97-AF65-F5344CB8AC3E}">
        <p14:creationId xmlns:p14="http://schemas.microsoft.com/office/powerpoint/2010/main" val="86229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7" name="Textplatzhalter 2">
            <a:extLst>
              <a:ext uri="{FF2B5EF4-FFF2-40B4-BE49-F238E27FC236}">
                <a16:creationId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Gründungszuschuss</a:t>
            </a:r>
          </a:p>
        </p:txBody>
      </p:sp>
    </p:spTree>
    <p:extLst>
      <p:ext uri="{BB962C8B-B14F-4D97-AF65-F5344CB8AC3E}">
        <p14:creationId xmlns:p14="http://schemas.microsoft.com/office/powerpoint/2010/main" val="4168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Erforderliche Unterlagen</a:t>
            </a:r>
          </a:p>
        </p:txBody>
      </p:sp>
      <p:pic>
        <p:nvPicPr>
          <p:cNvPr id="6" name="Picture 3">
            <a:extLst>
              <a:ext uri="{FF2B5EF4-FFF2-40B4-BE49-F238E27FC236}">
                <a16:creationId xmlns:a16="http://schemas.microsoft.com/office/drawing/2014/main" id="{40C781CF-406E-41D0-92A9-271A532F3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2276475"/>
            <a:ext cx="8225867" cy="20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694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Einschätzung des Vorhabens</a:t>
            </a:r>
          </a:p>
        </p:txBody>
      </p:sp>
      <p:pic>
        <p:nvPicPr>
          <p:cNvPr id="7" name="Picture 6">
            <a:extLst>
              <a:ext uri="{FF2B5EF4-FFF2-40B4-BE49-F238E27FC236}">
                <a16:creationId xmlns:a16="http://schemas.microsoft.com/office/drawing/2014/main" id="{5AA33B0E-5F39-47E2-B7A4-4D1EF3108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02" y="2340746"/>
            <a:ext cx="8278048" cy="36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13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7" name="Textplatzhalter 2">
            <a:extLst>
              <a:ext uri="{FF2B5EF4-FFF2-40B4-BE49-F238E27FC236}">
                <a16:creationId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Verlängerung Gründungszuschuss</a:t>
            </a:r>
          </a:p>
        </p:txBody>
      </p:sp>
    </p:spTree>
    <p:extLst>
      <p:ext uri="{BB962C8B-B14F-4D97-AF65-F5344CB8AC3E}">
        <p14:creationId xmlns:p14="http://schemas.microsoft.com/office/powerpoint/2010/main" val="121925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Erforderliche Unterlagen</a:t>
            </a:r>
          </a:p>
        </p:txBody>
      </p:sp>
      <p:pic>
        <p:nvPicPr>
          <p:cNvPr id="6" name="Picture 6">
            <a:extLst>
              <a:ext uri="{FF2B5EF4-FFF2-40B4-BE49-F238E27FC236}">
                <a16:creationId xmlns:a16="http://schemas.microsoft.com/office/drawing/2014/main" id="{82341A8D-BF66-4E2C-804A-37490ED24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011672"/>
            <a:ext cx="8235950" cy="9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204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7" name="Textplatzhalter 2">
            <a:extLst>
              <a:ext uri="{FF2B5EF4-FFF2-40B4-BE49-F238E27FC236}">
                <a16:creationId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ERP – Kapital für Gründung (KfW)</a:t>
            </a:r>
          </a:p>
        </p:txBody>
      </p:sp>
    </p:spTree>
    <p:extLst>
      <p:ext uri="{BB962C8B-B14F-4D97-AF65-F5344CB8AC3E}">
        <p14:creationId xmlns:p14="http://schemas.microsoft.com/office/powerpoint/2010/main" val="228977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Umsatz / Betriebsergebnis</a:t>
            </a:r>
          </a:p>
        </p:txBody>
      </p:sp>
      <p:pic>
        <p:nvPicPr>
          <p:cNvPr id="6" name="Picture 1030">
            <a:extLst>
              <a:ext uri="{FF2B5EF4-FFF2-40B4-BE49-F238E27FC236}">
                <a16:creationId xmlns:a16="http://schemas.microsoft.com/office/drawing/2014/main" id="{08B80114-78B6-4016-BD2A-9140AF4DE50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5869" y="2227752"/>
            <a:ext cx="8200931" cy="390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04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Investitionen</a:t>
            </a:r>
          </a:p>
        </p:txBody>
      </p:sp>
      <p:pic>
        <p:nvPicPr>
          <p:cNvPr id="7" name="Picture 6">
            <a:extLst>
              <a:ext uri="{FF2B5EF4-FFF2-40B4-BE49-F238E27FC236}">
                <a16:creationId xmlns:a16="http://schemas.microsoft.com/office/drawing/2014/main" id="{B9563753-5049-48B0-937F-0C15E097D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251937"/>
            <a:ext cx="8235950" cy="32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37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Wofür einen Businessplan?</a:t>
            </a:r>
          </a:p>
        </p:txBody>
      </p:sp>
      <p:sp>
        <p:nvSpPr>
          <p:cNvPr id="7" name="Textplatzhalter 2">
            <a:extLst>
              <a:ext uri="{FF2B5EF4-FFF2-40B4-BE49-F238E27FC236}">
                <a16:creationId xmlns:a16="http://schemas.microsoft.com/office/drawing/2014/main" id="{F056CBF8-DDB6-4A4B-A151-E78CD2F2A309}"/>
              </a:ext>
            </a:extLst>
          </p:cNvPr>
          <p:cNvSpPr txBox="1">
            <a:spLocks/>
          </p:cNvSpPr>
          <p:nvPr/>
        </p:nvSpPr>
        <p:spPr bwMode="auto">
          <a:xfrm>
            <a:off x="1331640" y="3167575"/>
            <a:ext cx="633670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Selbstauskunft (Beispiel Sparkasse)</a:t>
            </a:r>
          </a:p>
        </p:txBody>
      </p:sp>
    </p:spTree>
    <p:extLst>
      <p:ext uri="{BB962C8B-B14F-4D97-AF65-F5344CB8AC3E}">
        <p14:creationId xmlns:p14="http://schemas.microsoft.com/office/powerpoint/2010/main" val="3460016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Auflösung</a:t>
            </a:r>
          </a:p>
        </p:txBody>
      </p:sp>
      <p:graphicFrame>
        <p:nvGraphicFramePr>
          <p:cNvPr id="9" name="Diagramm 8">
            <a:extLst>
              <a:ext uri="{FF2B5EF4-FFF2-40B4-BE49-F238E27FC236}">
                <a16:creationId xmlns:a16="http://schemas.microsoft.com/office/drawing/2014/main" id="{9810B7E8-FC86-4326-8669-A48CA2D66FCF}"/>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2">
            <a:extLst>
              <a:ext uri="{FF2B5EF4-FFF2-40B4-BE49-F238E27FC236}">
                <a16:creationId xmlns:a16="http://schemas.microsoft.com/office/drawing/2014/main" id="{A9275A07-4CE7-47FA-A432-590D43228F2A}"/>
              </a:ext>
            </a:extLst>
          </p:cNvPr>
          <p:cNvSpPr txBox="1">
            <a:spLocks noChangeArrowheads="1"/>
          </p:cNvSpPr>
          <p:nvPr/>
        </p:nvSpPr>
        <p:spPr bwMode="auto">
          <a:xfrm>
            <a:off x="444500" y="1865313"/>
            <a:ext cx="82359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Addieren Sie Ihre Punktezahl aus den Antwortalternativen, und lesen Sie nachfolgend die Bewertung! Natürlich können Sie mit einem solch knappen Selbstcheck nur erste Hinweise erhalten. Suchen Sie deshalb auch andere Möglichkeiten der Reflexion und Prüfung! Zum Beispiel durch den Besuch von Seminaren (wie dieses) oder Gespräche mit Beratern.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p:txBody>
      </p:sp>
      <p:sp>
        <p:nvSpPr>
          <p:cNvPr id="5" name="Foliennummernplatzhalter 4">
            <a:extLst>
              <a:ext uri="{FF2B5EF4-FFF2-40B4-BE49-F238E27FC236}">
                <a16:creationId xmlns:a16="http://schemas.microsoft.com/office/drawing/2014/main" id="{5AE0557D-3D14-4FBB-929D-8ACC02646B37}"/>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20</a:t>
            </a:r>
          </a:p>
        </p:txBody>
      </p:sp>
    </p:spTree>
    <p:extLst>
      <p:ext uri="{BB962C8B-B14F-4D97-AF65-F5344CB8AC3E}">
        <p14:creationId xmlns:p14="http://schemas.microsoft.com/office/powerpoint/2010/main" val="88725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Selbstauskunft (mtl. private Kosten)</a:t>
            </a:r>
          </a:p>
        </p:txBody>
      </p:sp>
      <p:pic>
        <p:nvPicPr>
          <p:cNvPr id="6" name="Picture 6">
            <a:extLst>
              <a:ext uri="{FF2B5EF4-FFF2-40B4-BE49-F238E27FC236}">
                <a16:creationId xmlns:a16="http://schemas.microsoft.com/office/drawing/2014/main" id="{6D58B8EB-19B3-464C-9A18-4269B3C03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132856"/>
            <a:ext cx="8235950" cy="387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79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Inhalte Konzept</a:t>
            </a:r>
          </a:p>
        </p:txBody>
      </p:sp>
      <p:sp>
        <p:nvSpPr>
          <p:cNvPr id="5" name="Rechteck 4">
            <a:extLst>
              <a:ext uri="{FF2B5EF4-FFF2-40B4-BE49-F238E27FC236}">
                <a16:creationId xmlns:a16="http://schemas.microsoft.com/office/drawing/2014/main" id="{C1DDF0A3-92C5-4716-8E0E-75E5AAA06548}"/>
              </a:ext>
            </a:extLst>
          </p:cNvPr>
          <p:cNvSpPr/>
          <p:nvPr/>
        </p:nvSpPr>
        <p:spPr>
          <a:xfrm>
            <a:off x="463550" y="1884139"/>
            <a:ext cx="8216900" cy="3637919"/>
          </a:xfrm>
          <a:prstGeom prst="rect">
            <a:avLst/>
          </a:prstGeom>
        </p:spPr>
        <p:txBody>
          <a:bodyPr wrap="square">
            <a:spAutoFit/>
          </a:bodyPr>
          <a:lstStyle/>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0. 	    Executive Summary        		2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1.      Geschäftsidee                        	    	3 Seiten </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2.      Persönliche Voraussetzungen     		2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3.      Markteinschätzung                              	4 Seiten</a:t>
            </a:r>
          </a:p>
          <a:p>
            <a:pPr marL="609600" indent="-609600" eaLnBrk="1" hangingPunct="1">
              <a:lnSpc>
                <a:spcPct val="80000"/>
              </a:lnSpc>
              <a:buFontTx/>
              <a:buNone/>
            </a:pPr>
            <a:r>
              <a:rPr lang="de-DE" altLang="de-DE" dirty="0">
                <a:latin typeface="Arial" pitchFamily="34" charset="0"/>
                <a:cs typeface="Times New Roman" pitchFamily="18" charset="0"/>
              </a:rPr>
              <a:t> </a:t>
            </a:r>
          </a:p>
          <a:p>
            <a:pPr marL="609600" indent="-609600" eaLnBrk="1" hangingPunct="1">
              <a:lnSpc>
                <a:spcPct val="80000"/>
              </a:lnSpc>
              <a:buFontTx/>
              <a:buNone/>
            </a:pPr>
            <a:r>
              <a:rPr lang="de-DE" altLang="de-DE" dirty="0">
                <a:latin typeface="Arial" pitchFamily="34" charset="0"/>
                <a:cs typeface="Times New Roman" pitchFamily="18" charset="0"/>
              </a:rPr>
              <a:t>	4.      Wettbewerbssituation                        	4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5.      Produktions-/ Dienstleistungsfaktoren    	4 Seiten</a:t>
            </a:r>
          </a:p>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80000"/>
              </a:lnSpc>
              <a:buFontTx/>
              <a:buNone/>
            </a:pPr>
            <a:r>
              <a:rPr lang="de-DE" altLang="de-DE" dirty="0">
                <a:latin typeface="Arial" pitchFamily="34" charset="0"/>
                <a:cs typeface="Times New Roman" pitchFamily="18" charset="0"/>
              </a:rPr>
              <a:t>	6.      Standortwahl                                           	1 Seite</a:t>
            </a:r>
          </a:p>
          <a:p>
            <a:pPr marL="609600" indent="-609600" eaLnBrk="1" hangingPunct="1">
              <a:lnSpc>
                <a:spcPct val="80000"/>
              </a:lnSpc>
              <a:buFontTx/>
              <a:buNone/>
            </a:pPr>
            <a:r>
              <a:rPr lang="de-DE" altLang="de-DE" dirty="0">
                <a:latin typeface="Arial" pitchFamily="34" charset="0"/>
                <a:cs typeface="Times New Roman" pitchFamily="18" charset="0"/>
              </a:rPr>
              <a:t>	</a:t>
            </a:r>
          </a:p>
          <a:p>
            <a:pPr marL="609600" indent="-609600" eaLnBrk="1" hangingPunct="1">
              <a:lnSpc>
                <a:spcPct val="80000"/>
              </a:lnSpc>
              <a:buFontTx/>
              <a:buNone/>
            </a:pPr>
            <a:r>
              <a:rPr lang="de-DE" altLang="de-DE" dirty="0">
                <a:latin typeface="Arial" pitchFamily="34" charset="0"/>
                <a:cs typeface="Times New Roman" pitchFamily="18" charset="0"/>
              </a:rPr>
              <a:t>	7.	    Zukunftsaussichten                                 	2 Seiten</a:t>
            </a:r>
            <a:endParaRPr lang="de-DE" altLang="de-DE" sz="1200" dirty="0">
              <a:latin typeface="Arial" pitchFamily="34" charset="0"/>
              <a:cs typeface="Times New Roman" pitchFamily="18" charset="0"/>
            </a:endParaRPr>
          </a:p>
        </p:txBody>
      </p:sp>
      <p:pic>
        <p:nvPicPr>
          <p:cNvPr id="8" name="Picture 5">
            <a:extLst>
              <a:ext uri="{FF2B5EF4-FFF2-40B4-BE49-F238E27FC236}">
                <a16:creationId xmlns:a16="http://schemas.microsoft.com/office/drawing/2014/main" id="{6BF33E1D-FE1C-47BB-BB25-10EDE6325AA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2440" y="1361289"/>
            <a:ext cx="190622"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4">
            <a:extLst>
              <a:ext uri="{FF2B5EF4-FFF2-40B4-BE49-F238E27FC236}">
                <a16:creationId xmlns:a16="http://schemas.microsoft.com/office/drawing/2014/main" id="{50CCB1DF-FFD9-4A99-9D49-91524B737CD7}"/>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142</a:t>
            </a:r>
          </a:p>
        </p:txBody>
      </p:sp>
    </p:spTree>
    <p:extLst>
      <p:ext uri="{BB962C8B-B14F-4D97-AF65-F5344CB8AC3E}">
        <p14:creationId xmlns:p14="http://schemas.microsoft.com/office/powerpoint/2010/main" val="335342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Inhalte Konzept</a:t>
            </a:r>
          </a:p>
        </p:txBody>
      </p:sp>
      <p:sp>
        <p:nvSpPr>
          <p:cNvPr id="5" name="Rechteck 4">
            <a:extLst>
              <a:ext uri="{FF2B5EF4-FFF2-40B4-BE49-F238E27FC236}">
                <a16:creationId xmlns:a16="http://schemas.microsoft.com/office/drawing/2014/main" id="{C1DDF0A3-92C5-4716-8E0E-75E5AAA06548}"/>
              </a:ext>
            </a:extLst>
          </p:cNvPr>
          <p:cNvSpPr/>
          <p:nvPr/>
        </p:nvSpPr>
        <p:spPr>
          <a:xfrm>
            <a:off x="463550" y="1884139"/>
            <a:ext cx="8216900" cy="4053417"/>
          </a:xfrm>
          <a:prstGeom prst="rect">
            <a:avLst/>
          </a:prstGeom>
        </p:spPr>
        <p:txBody>
          <a:bodyPr wrap="square">
            <a:spAutoFit/>
          </a:bodyPr>
          <a:lstStyle/>
          <a:p>
            <a:pPr marL="609600" indent="-609600" eaLnBrk="1" hangingPunct="1">
              <a:lnSpc>
                <a:spcPct val="8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8.      Weitere wichtige Aspekte, wie</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Rechtsform</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Genehmigungen				1 Seite</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Fläche / Räume</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 Versicherungen</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9.      Investitionsplan (Sach- und Betriebsmittel)</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10.      Rentabilitätsplan für drei Jahre                            	  7 Seiten</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11.      Liquiditätsplan für die ersten 24 Monate                       </a:t>
            </a:r>
            <a:endParaRPr lang="de-DE" altLang="de-DE" sz="1200" dirty="0">
              <a:latin typeface="Arial" pitchFamily="34" charset="0"/>
              <a:cs typeface="Times New Roman" pitchFamily="18" charset="0"/>
            </a:endParaRPr>
          </a:p>
        </p:txBody>
      </p:sp>
      <p:pic>
        <p:nvPicPr>
          <p:cNvPr id="8" name="Picture 5">
            <a:extLst>
              <a:ext uri="{FF2B5EF4-FFF2-40B4-BE49-F238E27FC236}">
                <a16:creationId xmlns:a16="http://schemas.microsoft.com/office/drawing/2014/main" id="{6BF33E1D-FE1C-47BB-BB25-10EDE6325AA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2440" y="1361289"/>
            <a:ext cx="190622"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extLst>
              <a:ext uri="{FF2B5EF4-FFF2-40B4-BE49-F238E27FC236}">
                <a16:creationId xmlns:a16="http://schemas.microsoft.com/office/drawing/2014/main" id="{A9F59603-98F5-4051-8738-79240643BDDD}"/>
              </a:ext>
            </a:extLst>
          </p:cNvPr>
          <p:cNvSpPr>
            <a:spLocks/>
          </p:cNvSpPr>
          <p:nvPr/>
        </p:nvSpPr>
        <p:spPr bwMode="auto">
          <a:xfrm>
            <a:off x="6156176" y="2060848"/>
            <a:ext cx="792163" cy="2446337"/>
          </a:xfrm>
          <a:prstGeom prst="rightBrace">
            <a:avLst>
              <a:gd name="adj1" fmla="val 2573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a:p>
        </p:txBody>
      </p:sp>
      <p:sp>
        <p:nvSpPr>
          <p:cNvPr id="9" name="AutoShape 7">
            <a:extLst>
              <a:ext uri="{FF2B5EF4-FFF2-40B4-BE49-F238E27FC236}">
                <a16:creationId xmlns:a16="http://schemas.microsoft.com/office/drawing/2014/main" id="{E1D8A56C-E795-438C-A4F5-84101E1BC443}"/>
              </a:ext>
            </a:extLst>
          </p:cNvPr>
          <p:cNvSpPr>
            <a:spLocks/>
          </p:cNvSpPr>
          <p:nvPr/>
        </p:nvSpPr>
        <p:spPr bwMode="auto">
          <a:xfrm>
            <a:off x="6419810" y="4656690"/>
            <a:ext cx="504825" cy="1223962"/>
          </a:xfrm>
          <a:prstGeom prst="rightBrace">
            <a:avLst>
              <a:gd name="adj1" fmla="val 202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a:p>
        </p:txBody>
      </p:sp>
      <p:sp>
        <p:nvSpPr>
          <p:cNvPr id="10" name="Foliennummernplatzhalter 4">
            <a:extLst>
              <a:ext uri="{FF2B5EF4-FFF2-40B4-BE49-F238E27FC236}">
                <a16:creationId xmlns:a16="http://schemas.microsoft.com/office/drawing/2014/main" id="{1426C928-6A0F-4FC8-A56F-CF82FFB9598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143</a:t>
            </a:r>
          </a:p>
        </p:txBody>
      </p:sp>
    </p:spTree>
    <p:extLst>
      <p:ext uri="{BB962C8B-B14F-4D97-AF65-F5344CB8AC3E}">
        <p14:creationId xmlns:p14="http://schemas.microsoft.com/office/powerpoint/2010/main" val="188776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77A75B9-9E14-4A49-BBDC-8881BB511412}"/>
              </a:ext>
            </a:extLst>
          </p:cNvPr>
          <p:cNvSpPr>
            <a:spLocks noGrp="1"/>
          </p:cNvSpPr>
          <p:nvPr>
            <p:ph type="body" idx="1"/>
          </p:nvPr>
        </p:nvSpPr>
        <p:spPr/>
        <p:txBody>
          <a:bodyPr/>
          <a:lstStyle/>
          <a:p>
            <a:r>
              <a:rPr lang="de-DE" dirty="0"/>
              <a:t>Executive Summary</a:t>
            </a:r>
          </a:p>
        </p:txBody>
      </p:sp>
      <p:pic>
        <p:nvPicPr>
          <p:cNvPr id="8" name="Picture 5">
            <a:extLst>
              <a:ext uri="{FF2B5EF4-FFF2-40B4-BE49-F238E27FC236}">
                <a16:creationId xmlns:a16="http://schemas.microsoft.com/office/drawing/2014/main" id="{6BF33E1D-FE1C-47BB-BB25-10EDE6325AA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2440" y="1361289"/>
            <a:ext cx="190622"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27">
            <a:extLst>
              <a:ext uri="{FF2B5EF4-FFF2-40B4-BE49-F238E27FC236}">
                <a16:creationId xmlns:a16="http://schemas.microsoft.com/office/drawing/2014/main" id="{CAC0110D-9522-4194-8E57-898444C13359}"/>
              </a:ext>
            </a:extLst>
          </p:cNvPr>
          <p:cNvSpPr txBox="1">
            <a:spLocks noChangeArrowheads="1"/>
          </p:cNvSpPr>
          <p:nvPr/>
        </p:nvSpPr>
        <p:spPr bwMode="auto">
          <a:xfrm>
            <a:off x="444500" y="1884139"/>
            <a:ext cx="8087940" cy="42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900" dirty="0">
                <a:cs typeface="Times New Roman" pitchFamily="18" charset="0"/>
              </a:rPr>
              <a:t> </a:t>
            </a:r>
            <a:r>
              <a:rPr lang="de-DE" altLang="de-DE" sz="1800" dirty="0">
                <a:cs typeface="Times New Roman" pitchFamily="18" charset="0"/>
              </a:rPr>
              <a:t>Zusammenfassung aller wesentlichen Konzeptinhalte:</a:t>
            </a:r>
          </a:p>
          <a:p>
            <a:pPr algn="l">
              <a:spcBef>
                <a:spcPct val="50000"/>
              </a:spcBef>
            </a:pPr>
            <a:r>
              <a:rPr lang="de-DE" altLang="de-DE" sz="1800" dirty="0">
                <a:cs typeface="Times New Roman" pitchFamily="18" charset="0"/>
              </a:rPr>
              <a:t>   - Geschäftsidee</a:t>
            </a:r>
          </a:p>
          <a:p>
            <a:pPr algn="l">
              <a:spcBef>
                <a:spcPct val="50000"/>
              </a:spcBef>
            </a:pPr>
            <a:r>
              <a:rPr lang="de-DE" altLang="de-DE" sz="1800" dirty="0">
                <a:cs typeface="Times New Roman" pitchFamily="18" charset="0"/>
              </a:rPr>
              <a:t>   - Rechtsform und Beteiligte sowie deren Anteil</a:t>
            </a:r>
          </a:p>
          <a:p>
            <a:pPr algn="l">
              <a:spcBef>
                <a:spcPct val="50000"/>
              </a:spcBef>
            </a:pPr>
            <a:r>
              <a:rPr lang="de-DE" altLang="de-DE" sz="1800" dirty="0">
                <a:cs typeface="Times New Roman" pitchFamily="18" charset="0"/>
              </a:rPr>
              <a:t>   - Kapitalbedarf (Sachinvestitionen und Betriebsmittel)</a:t>
            </a:r>
          </a:p>
          <a:p>
            <a:pPr algn="l">
              <a:spcBef>
                <a:spcPct val="50000"/>
              </a:spcBef>
            </a:pPr>
            <a:r>
              <a:rPr lang="de-DE" altLang="de-DE" sz="1800" dirty="0">
                <a:cs typeface="Times New Roman" pitchFamily="18" charset="0"/>
              </a:rPr>
              <a:t>   - Umsatz- und Rentabilitätszahlen (Jahr 1 bis 3)</a:t>
            </a:r>
          </a:p>
          <a:p>
            <a:pPr algn="l">
              <a:spcBef>
                <a:spcPct val="50000"/>
              </a:spcBef>
            </a:pPr>
            <a:endParaRPr lang="de-DE" altLang="de-DE" sz="1900" dirty="0">
              <a:cs typeface="Times New Roman" pitchFamily="18" charset="0"/>
            </a:endParaRPr>
          </a:p>
          <a:p>
            <a:pPr algn="l">
              <a:spcBef>
                <a:spcPct val="50000"/>
              </a:spcBef>
              <a:buFontTx/>
              <a:buChar char="•"/>
            </a:pPr>
            <a:endParaRPr lang="de-DE" altLang="de-DE" sz="1900" dirty="0">
              <a:cs typeface="Times New Roman" pitchFamily="18" charset="0"/>
            </a:endParaRPr>
          </a:p>
          <a:p>
            <a:pPr algn="l">
              <a:spcBef>
                <a:spcPct val="50000"/>
              </a:spcBef>
            </a:pPr>
            <a:endParaRPr lang="de-DE" altLang="de-DE" sz="1900" dirty="0">
              <a:cs typeface="Times New Roman" pitchFamily="18" charset="0"/>
            </a:endParaRPr>
          </a:p>
          <a:p>
            <a:pPr>
              <a:spcBef>
                <a:spcPct val="50000"/>
              </a:spcBef>
            </a:pPr>
            <a:endParaRPr lang="de-DE" altLang="de-DE" sz="1900" dirty="0"/>
          </a:p>
        </p:txBody>
      </p:sp>
      <p:sp>
        <p:nvSpPr>
          <p:cNvPr id="9" name="Rectangle 5">
            <a:extLst>
              <a:ext uri="{FF2B5EF4-FFF2-40B4-BE49-F238E27FC236}">
                <a16:creationId xmlns:a16="http://schemas.microsoft.com/office/drawing/2014/main" id="{E0E13924-490F-4619-B803-B0ED8E0F9826}"/>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00.</a:t>
            </a:r>
          </a:p>
        </p:txBody>
      </p:sp>
      <p:sp>
        <p:nvSpPr>
          <p:cNvPr id="6" name="Foliennummernplatzhalter 4">
            <a:extLst>
              <a:ext uri="{FF2B5EF4-FFF2-40B4-BE49-F238E27FC236}">
                <a16:creationId xmlns:a16="http://schemas.microsoft.com/office/drawing/2014/main" id="{3EC1688A-A71E-453E-8116-837F28F6C58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144</a:t>
            </a:r>
          </a:p>
        </p:txBody>
      </p:sp>
    </p:spTree>
    <p:extLst>
      <p:ext uri="{BB962C8B-B14F-4D97-AF65-F5344CB8AC3E}">
        <p14:creationId xmlns:p14="http://schemas.microsoft.com/office/powerpoint/2010/main" val="3909385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Geschäftsidee</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01.</a:t>
            </a:r>
          </a:p>
        </p:txBody>
      </p:sp>
      <p:sp>
        <p:nvSpPr>
          <p:cNvPr id="8" name="Rechteck 7">
            <a:extLst>
              <a:ext uri="{FF2B5EF4-FFF2-40B4-BE49-F238E27FC236}">
                <a16:creationId xmlns:a16="http://schemas.microsoft.com/office/drawing/2014/main" id="{F9A5D4CE-A301-4EAE-A1C3-A462D1919655}"/>
              </a:ext>
            </a:extLst>
          </p:cNvPr>
          <p:cNvSpPr/>
          <p:nvPr/>
        </p:nvSpPr>
        <p:spPr>
          <a:xfrm>
            <a:off x="463549" y="1869719"/>
            <a:ext cx="8025551" cy="2862322"/>
          </a:xfrm>
          <a:prstGeom prst="rect">
            <a:avLst/>
          </a:prstGeom>
        </p:spPr>
        <p:txBody>
          <a:bodyPr wrap="square">
            <a:spAutoFit/>
          </a:bodyPr>
          <a:lstStyle/>
          <a:p>
            <a:pPr>
              <a:spcBef>
                <a:spcPct val="50000"/>
              </a:spcBef>
              <a:buFontTx/>
              <a:buChar char="•"/>
            </a:pPr>
            <a:endParaRPr lang="de-DE" altLang="de-DE" dirty="0">
              <a:cs typeface="Times New Roman" pitchFamily="18" charset="0"/>
            </a:endParaRPr>
          </a:p>
          <a:p>
            <a:pPr>
              <a:spcBef>
                <a:spcPct val="50000"/>
              </a:spcBef>
              <a:buFontTx/>
              <a:buChar char="•"/>
            </a:pPr>
            <a:r>
              <a:rPr lang="de-DE" altLang="de-DE" dirty="0">
                <a:cs typeface="Times New Roman" pitchFamily="18" charset="0"/>
              </a:rPr>
              <a:t> Was ist Ihre Geschäftsidee (Produkt oder Dienstleistung) ?</a:t>
            </a:r>
          </a:p>
          <a:p>
            <a:pPr>
              <a:spcBef>
                <a:spcPct val="50000"/>
              </a:spcBef>
              <a:buFontTx/>
              <a:buChar char="•"/>
            </a:pPr>
            <a:r>
              <a:rPr lang="de-DE" altLang="de-DE" dirty="0">
                <a:cs typeface="Times New Roman" pitchFamily="18" charset="0"/>
              </a:rPr>
              <a:t> Welchen Nutzen hat Ihr Angebot?</a:t>
            </a:r>
          </a:p>
          <a:p>
            <a:pPr>
              <a:spcBef>
                <a:spcPct val="50000"/>
              </a:spcBef>
              <a:buFontTx/>
              <a:buChar char="•"/>
            </a:pPr>
            <a:r>
              <a:rPr lang="de-DE" altLang="de-DE" dirty="0">
                <a:cs typeface="Times New Roman" pitchFamily="18" charset="0"/>
              </a:rPr>
              <a:t> Wie bekannt ist Ihr Produkt / Ihre Dienstleistung?</a:t>
            </a:r>
          </a:p>
          <a:p>
            <a:pPr>
              <a:spcBef>
                <a:spcPct val="50000"/>
              </a:spcBef>
              <a:buFontTx/>
              <a:buChar char="•"/>
            </a:pPr>
            <a:r>
              <a:rPr lang="de-DE" altLang="de-DE" dirty="0">
                <a:cs typeface="Times New Roman" pitchFamily="18" charset="0"/>
              </a:rPr>
              <a:t> Welchen Service bieten Sie?</a:t>
            </a:r>
          </a:p>
          <a:p>
            <a:pPr>
              <a:spcBef>
                <a:spcPct val="50000"/>
              </a:spcBef>
              <a:buFontTx/>
              <a:buChar char="•"/>
            </a:pPr>
            <a:r>
              <a:rPr lang="de-DE" altLang="de-DE" dirty="0">
                <a:cs typeface="Times New Roman" pitchFamily="18" charset="0"/>
              </a:rPr>
              <a:t> Was bieten Sie im Unterschied zu anderen Wettbewerbern?</a:t>
            </a:r>
          </a:p>
          <a:p>
            <a:pPr>
              <a:spcBef>
                <a:spcPct val="50000"/>
              </a:spcBef>
              <a:buFontTx/>
              <a:buChar char="•"/>
            </a:pPr>
            <a:r>
              <a:rPr lang="de-DE" altLang="de-DE" dirty="0">
                <a:cs typeface="Times New Roman" pitchFamily="18" charset="0"/>
              </a:rPr>
              <a:t> Warum soll jemand Ihr Produkt / Ihre Dienstleistung kaufen?</a:t>
            </a:r>
          </a:p>
        </p:txBody>
      </p:sp>
      <p:sp>
        <p:nvSpPr>
          <p:cNvPr id="9" name="Foliennummernplatzhalter 4">
            <a:extLst>
              <a:ext uri="{FF2B5EF4-FFF2-40B4-BE49-F238E27FC236}">
                <a16:creationId xmlns:a16="http://schemas.microsoft.com/office/drawing/2014/main" id="{50162A6F-4112-4481-9A22-207E2DAF5BA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145</a:t>
            </a:r>
          </a:p>
        </p:txBody>
      </p:sp>
    </p:spTree>
    <p:extLst>
      <p:ext uri="{BB962C8B-B14F-4D97-AF65-F5344CB8AC3E}">
        <p14:creationId xmlns:p14="http://schemas.microsoft.com/office/powerpoint/2010/main" val="42598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Geschäftsidee</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01.</a:t>
            </a:r>
          </a:p>
        </p:txBody>
      </p:sp>
      <p:pic>
        <p:nvPicPr>
          <p:cNvPr id="9" name="Picture 1030">
            <a:extLst>
              <a:ext uri="{FF2B5EF4-FFF2-40B4-BE49-F238E27FC236}">
                <a16:creationId xmlns:a16="http://schemas.microsoft.com/office/drawing/2014/main" id="{25509D4C-09A9-47EF-AAF5-F956C8F236F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652" y="2996951"/>
            <a:ext cx="7805771" cy="153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31">
            <a:extLst>
              <a:ext uri="{FF2B5EF4-FFF2-40B4-BE49-F238E27FC236}">
                <a16:creationId xmlns:a16="http://schemas.microsoft.com/office/drawing/2014/main" id="{5A6B7AD9-A891-458F-895B-17ABCA962BDD}"/>
              </a:ext>
            </a:extLst>
          </p:cNvPr>
          <p:cNvSpPr txBox="1">
            <a:spLocks noChangeArrowheads="1"/>
          </p:cNvSpPr>
          <p:nvPr/>
        </p:nvSpPr>
        <p:spPr bwMode="auto">
          <a:xfrm>
            <a:off x="3276600" y="2126184"/>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solidFill>
                  <a:srgbClr val="92D050"/>
                </a:solidFill>
              </a:rPr>
              <a:t>Bitte nicht wie folgt:</a:t>
            </a:r>
          </a:p>
        </p:txBody>
      </p:sp>
    </p:spTree>
    <p:extLst>
      <p:ext uri="{BB962C8B-B14F-4D97-AF65-F5344CB8AC3E}">
        <p14:creationId xmlns:p14="http://schemas.microsoft.com/office/powerpoint/2010/main" val="212458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Persönliche Voraussetzungen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02.</a:t>
            </a:r>
          </a:p>
        </p:txBody>
      </p:sp>
      <p:sp>
        <p:nvSpPr>
          <p:cNvPr id="9" name="Text Box 3">
            <a:extLst>
              <a:ext uri="{FF2B5EF4-FFF2-40B4-BE49-F238E27FC236}">
                <a16:creationId xmlns:a16="http://schemas.microsoft.com/office/drawing/2014/main" id="{4E2D7F9B-00DC-4B44-98C1-5030DC8A30B8}"/>
              </a:ext>
            </a:extLst>
          </p:cNvPr>
          <p:cNvSpPr txBox="1">
            <a:spLocks noChangeArrowheads="1"/>
          </p:cNvSpPr>
          <p:nvPr/>
        </p:nvSpPr>
        <p:spPr bwMode="auto">
          <a:xfrm>
            <a:off x="427030" y="1884139"/>
            <a:ext cx="8062071"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600" dirty="0">
              <a:cs typeface="Times New Roman" pitchFamily="18" charset="0"/>
            </a:endParaRPr>
          </a:p>
          <a:p>
            <a:pPr algn="l">
              <a:spcBef>
                <a:spcPct val="50000"/>
              </a:spcBef>
              <a:buFontTx/>
              <a:buChar char="•"/>
            </a:pPr>
            <a:r>
              <a:rPr lang="de-DE" altLang="de-DE" sz="1600" dirty="0">
                <a:cs typeface="Times New Roman" pitchFamily="18" charset="0"/>
              </a:rPr>
              <a:t> Wie lange beschäftigen Sie sich schon mit dem Gründungsgedanken?</a:t>
            </a:r>
          </a:p>
          <a:p>
            <a:pPr algn="l">
              <a:spcBef>
                <a:spcPct val="50000"/>
              </a:spcBef>
              <a:buFontTx/>
              <a:buChar char="•"/>
            </a:pPr>
            <a:r>
              <a:rPr lang="de-DE" altLang="de-DE" sz="1600" dirty="0">
                <a:cs typeface="Times New Roman" pitchFamily="18" charset="0"/>
              </a:rPr>
              <a:t> Kennen Sie Ihren künftigen Markt und Ihre Wettbewerber?</a:t>
            </a:r>
          </a:p>
          <a:p>
            <a:pPr algn="l">
              <a:spcBef>
                <a:spcPct val="50000"/>
              </a:spcBef>
              <a:buFontTx/>
              <a:buChar char="•"/>
            </a:pPr>
            <a:r>
              <a:rPr lang="de-DE" altLang="de-DE" sz="1600" dirty="0">
                <a:cs typeface="Times New Roman" pitchFamily="18" charset="0"/>
              </a:rPr>
              <a:t> Welche schulische bzw. berufliche Ausbildung haben Sie?</a:t>
            </a:r>
          </a:p>
          <a:p>
            <a:pPr algn="l">
              <a:spcBef>
                <a:spcPct val="50000"/>
              </a:spcBef>
              <a:buFontTx/>
              <a:buChar char="•"/>
            </a:pPr>
            <a:r>
              <a:rPr lang="de-DE" altLang="de-DE" sz="1600" dirty="0">
                <a:cs typeface="Times New Roman" pitchFamily="18" charset="0"/>
              </a:rPr>
              <a:t> Welche Fähigkeiten haben Sie (nicht), um ein Unternehmen zu führen?</a:t>
            </a:r>
          </a:p>
          <a:p>
            <a:pPr algn="l">
              <a:spcBef>
                <a:spcPct val="50000"/>
              </a:spcBef>
              <a:buFontTx/>
              <a:buChar char="•"/>
            </a:pPr>
            <a:r>
              <a:rPr lang="de-DE" altLang="de-DE" sz="1600" dirty="0">
                <a:cs typeface="Times New Roman" pitchFamily="18" charset="0"/>
              </a:rPr>
              <a:t> Besitzen Sie ausreichende kaufmännische Kenntnisse?</a:t>
            </a:r>
          </a:p>
          <a:p>
            <a:pPr algn="l">
              <a:spcBef>
                <a:spcPct val="50000"/>
              </a:spcBef>
              <a:buFontTx/>
              <a:buChar char="•"/>
            </a:pPr>
            <a:r>
              <a:rPr lang="de-DE" altLang="de-DE" sz="1600" dirty="0">
                <a:cs typeface="Times New Roman" pitchFamily="18" charset="0"/>
              </a:rPr>
              <a:t> Ist Ihre berufliche Qualifikation für eine Selbstständigkeit ausreichend?</a:t>
            </a:r>
          </a:p>
          <a:p>
            <a:pPr algn="l">
              <a:spcBef>
                <a:spcPct val="50000"/>
              </a:spcBef>
              <a:buFontTx/>
              <a:buChar char="•"/>
            </a:pPr>
            <a:r>
              <a:rPr lang="de-DE" altLang="de-DE" sz="1600" dirty="0">
                <a:cs typeface="Times New Roman" pitchFamily="18" charset="0"/>
              </a:rPr>
              <a:t> Welche Erfahrungen haben Sie in der Branche Ihres Unternehmens?</a:t>
            </a:r>
          </a:p>
          <a:p>
            <a:pPr algn="l">
              <a:spcBef>
                <a:spcPct val="50000"/>
              </a:spcBef>
              <a:buFontTx/>
              <a:buChar char="•"/>
            </a:pPr>
            <a:r>
              <a:rPr lang="de-DE" altLang="de-DE" sz="1600" dirty="0">
                <a:cs typeface="Times New Roman" pitchFamily="18" charset="0"/>
              </a:rPr>
              <a:t> Welche finanziellen Verpflichtungen haben Sie?</a:t>
            </a:r>
          </a:p>
          <a:p>
            <a:pPr algn="l">
              <a:spcBef>
                <a:spcPct val="50000"/>
              </a:spcBef>
              <a:buFontTx/>
              <a:buChar char="•"/>
            </a:pPr>
            <a:r>
              <a:rPr lang="de-DE" altLang="de-DE" sz="1600" dirty="0">
                <a:cs typeface="Times New Roman" pitchFamily="18" charset="0"/>
              </a:rPr>
              <a:t> Wie ist es um Ihre Gesundheit bestellt?</a:t>
            </a:r>
          </a:p>
          <a:p>
            <a:pPr algn="l">
              <a:spcBef>
                <a:spcPct val="50000"/>
              </a:spcBef>
              <a:buFontTx/>
              <a:buChar char="•"/>
            </a:pPr>
            <a:r>
              <a:rPr lang="de-DE" altLang="de-DE" sz="1600" dirty="0">
                <a:cs typeface="Times New Roman" pitchFamily="18" charset="0"/>
              </a:rPr>
              <a:t> Wer hilft Ihnen bei Krankheit oder Unfall?</a:t>
            </a:r>
          </a:p>
          <a:p>
            <a:pPr algn="l">
              <a:spcBef>
                <a:spcPct val="50000"/>
              </a:spcBef>
              <a:buFontTx/>
              <a:buChar char="•"/>
            </a:pPr>
            <a:r>
              <a:rPr lang="de-DE" altLang="de-DE" sz="1600" dirty="0">
                <a:cs typeface="Times New Roman" pitchFamily="18" charset="0"/>
              </a:rPr>
              <a:t> Unterstützt Ihr Partner/-in Ihr Geschäftsvorhaben?</a:t>
            </a:r>
          </a:p>
          <a:p>
            <a:pPr algn="l">
              <a:spcBef>
                <a:spcPct val="50000"/>
              </a:spcBef>
              <a:buFontTx/>
              <a:buChar char="•"/>
            </a:pPr>
            <a:r>
              <a:rPr lang="de-DE" altLang="de-DE" sz="1600" dirty="0">
                <a:cs typeface="Times New Roman" pitchFamily="18" charset="0"/>
              </a:rPr>
              <a:t> Wie fit sind Sie am PC?</a:t>
            </a:r>
            <a:endParaRPr lang="de-DE" altLang="de-DE" sz="1600" dirty="0"/>
          </a:p>
        </p:txBody>
      </p:sp>
      <p:sp>
        <p:nvSpPr>
          <p:cNvPr id="8" name="Foliennummernplatzhalter 4">
            <a:extLst>
              <a:ext uri="{FF2B5EF4-FFF2-40B4-BE49-F238E27FC236}">
                <a16:creationId xmlns:a16="http://schemas.microsoft.com/office/drawing/2014/main" id="{FF9229A3-49C1-44AF-B345-A4BA7903A43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146</a:t>
            </a:r>
          </a:p>
        </p:txBody>
      </p:sp>
    </p:spTree>
    <p:extLst>
      <p:ext uri="{BB962C8B-B14F-4D97-AF65-F5344CB8AC3E}">
        <p14:creationId xmlns:p14="http://schemas.microsoft.com/office/powerpoint/2010/main" val="313932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Markteinschätzung</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03.</a:t>
            </a:r>
          </a:p>
        </p:txBody>
      </p:sp>
      <p:sp>
        <p:nvSpPr>
          <p:cNvPr id="8" name="Text Box 3">
            <a:extLst>
              <a:ext uri="{FF2B5EF4-FFF2-40B4-BE49-F238E27FC236}">
                <a16:creationId xmlns:a16="http://schemas.microsoft.com/office/drawing/2014/main" id="{E432A689-1666-47BC-8301-2F58A37790AF}"/>
              </a:ext>
            </a:extLst>
          </p:cNvPr>
          <p:cNvSpPr txBox="1">
            <a:spLocks noChangeArrowheads="1"/>
          </p:cNvSpPr>
          <p:nvPr/>
        </p:nvSpPr>
        <p:spPr bwMode="auto">
          <a:xfrm>
            <a:off x="463549" y="1884139"/>
            <a:ext cx="8025551"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cs typeface="Times New Roman" pitchFamily="18" charset="0"/>
            </a:endParaRPr>
          </a:p>
          <a:p>
            <a:pPr algn="l">
              <a:spcBef>
                <a:spcPct val="50000"/>
              </a:spcBef>
              <a:buFontTx/>
              <a:buChar char="•"/>
            </a:pPr>
            <a:r>
              <a:rPr lang="de-DE" altLang="de-DE" sz="1800" dirty="0">
                <a:cs typeface="Times New Roman" pitchFamily="18" charset="0"/>
              </a:rPr>
              <a:t> Welche Kunden sprechen Sie an (Zielgruppenanalyse)?</a:t>
            </a:r>
          </a:p>
          <a:p>
            <a:pPr algn="l">
              <a:spcBef>
                <a:spcPct val="50000"/>
              </a:spcBef>
              <a:buFontTx/>
              <a:buChar char="•"/>
            </a:pPr>
            <a:r>
              <a:rPr lang="de-DE" altLang="de-DE" sz="1800" dirty="0">
                <a:cs typeface="Times New Roman" pitchFamily="18" charset="0"/>
              </a:rPr>
              <a:t> Kennen Sie die Wünsche Ihrer Kunden?</a:t>
            </a:r>
          </a:p>
          <a:p>
            <a:pPr algn="l">
              <a:spcBef>
                <a:spcPct val="50000"/>
              </a:spcBef>
              <a:buFontTx/>
              <a:buChar char="•"/>
            </a:pPr>
            <a:r>
              <a:rPr lang="de-DE" altLang="de-DE" sz="1800" dirty="0">
                <a:cs typeface="Times New Roman" pitchFamily="18" charset="0"/>
              </a:rPr>
              <a:t> Wie nimmt der Kunde / Markt mein Angebot wahr?</a:t>
            </a:r>
          </a:p>
          <a:p>
            <a:pPr algn="l">
              <a:spcBef>
                <a:spcPct val="50000"/>
              </a:spcBef>
              <a:buFontTx/>
              <a:buChar char="•"/>
            </a:pPr>
            <a:r>
              <a:rPr lang="de-DE" altLang="de-DE" sz="1800" dirty="0">
                <a:cs typeface="Times New Roman" pitchFamily="18" charset="0"/>
              </a:rPr>
              <a:t> Wie groß ist das Marktvolumen dieser Zielgruppe?</a:t>
            </a:r>
          </a:p>
          <a:p>
            <a:pPr algn="l">
              <a:spcBef>
                <a:spcPct val="50000"/>
              </a:spcBef>
              <a:buFontTx/>
              <a:buChar char="•"/>
            </a:pPr>
            <a:r>
              <a:rPr lang="de-DE" altLang="de-DE" sz="1800" dirty="0">
                <a:cs typeface="Times New Roman" pitchFamily="18" charset="0"/>
              </a:rPr>
              <a:t> Wie (mit welchen Maßnahmen) erreichen Sie diese Zielgruppe und wie</a:t>
            </a:r>
            <a:br>
              <a:rPr lang="de-DE" altLang="de-DE" sz="1800" dirty="0">
                <a:cs typeface="Times New Roman" pitchFamily="18" charset="0"/>
              </a:rPr>
            </a:br>
            <a:r>
              <a:rPr lang="de-DE" altLang="de-DE" sz="1800" dirty="0">
                <a:cs typeface="Times New Roman" pitchFamily="18" charset="0"/>
              </a:rPr>
              <a:t>  fördern Sie die Wechselbereitschaft?</a:t>
            </a:r>
          </a:p>
          <a:p>
            <a:pPr algn="l">
              <a:spcBef>
                <a:spcPct val="50000"/>
              </a:spcBef>
              <a:buFontTx/>
              <a:buChar char="•"/>
            </a:pPr>
            <a:r>
              <a:rPr lang="de-DE" altLang="de-DE" sz="1800" dirty="0">
                <a:cs typeface="Times New Roman" pitchFamily="18" charset="0"/>
              </a:rPr>
              <a:t> Welche Kosten veranschlagen Sie für Ihre Marketingaktivitäten?</a:t>
            </a:r>
          </a:p>
          <a:p>
            <a:pPr algn="l">
              <a:spcBef>
                <a:spcPct val="50000"/>
              </a:spcBef>
              <a:buFontTx/>
              <a:buChar char="•"/>
            </a:pPr>
            <a:r>
              <a:rPr lang="de-DE" altLang="de-DE" sz="1800" dirty="0">
                <a:cs typeface="Times New Roman" pitchFamily="18" charset="0"/>
              </a:rPr>
              <a:t> Sind Sie von wenigen Großkunden abhängig?</a:t>
            </a:r>
          </a:p>
          <a:p>
            <a:pPr algn="l">
              <a:spcBef>
                <a:spcPct val="50000"/>
              </a:spcBef>
              <a:buFontTx/>
              <a:buChar char="•"/>
            </a:pPr>
            <a:r>
              <a:rPr lang="de-DE" altLang="de-DE" sz="1800" dirty="0">
                <a:cs typeface="Times New Roman" pitchFamily="18" charset="0"/>
              </a:rPr>
              <a:t> Haben Sie schon Kundenkontakte?</a:t>
            </a:r>
          </a:p>
          <a:p>
            <a:pPr algn="l">
              <a:spcBef>
                <a:spcPct val="50000"/>
              </a:spcBef>
              <a:buFontTx/>
              <a:buChar char="•"/>
            </a:pPr>
            <a:r>
              <a:rPr lang="de-DE" altLang="de-DE" sz="1800" dirty="0">
                <a:cs typeface="Times New Roman" pitchFamily="18" charset="0"/>
              </a:rPr>
              <a:t> Kennen Sie für Ihren Markt Betriebsvergleichszahlen der Kammern oder</a:t>
            </a:r>
            <a:br>
              <a:rPr lang="de-DE" altLang="de-DE" sz="1800" dirty="0">
                <a:cs typeface="Times New Roman" pitchFamily="18" charset="0"/>
              </a:rPr>
            </a:br>
            <a:r>
              <a:rPr lang="de-DE" altLang="de-DE" sz="1800" dirty="0">
                <a:cs typeface="Times New Roman" pitchFamily="18" charset="0"/>
              </a:rPr>
              <a:t>  Verbände?</a:t>
            </a:r>
          </a:p>
        </p:txBody>
      </p:sp>
      <p:sp>
        <p:nvSpPr>
          <p:cNvPr id="9" name="Foliennummernplatzhalter 4">
            <a:extLst>
              <a:ext uri="{FF2B5EF4-FFF2-40B4-BE49-F238E27FC236}">
                <a16:creationId xmlns:a16="http://schemas.microsoft.com/office/drawing/2014/main" id="{3051C021-9684-46F0-B82E-CFC1E0F0367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147</a:t>
            </a:r>
          </a:p>
        </p:txBody>
      </p:sp>
    </p:spTree>
    <p:extLst>
      <p:ext uri="{BB962C8B-B14F-4D97-AF65-F5344CB8AC3E}">
        <p14:creationId xmlns:p14="http://schemas.microsoft.com/office/powerpoint/2010/main" val="239345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Markteinschätzung</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prstClr val="white"/>
                </a:solidFill>
                <a:effectLst/>
                <a:uLnTx/>
                <a:uFillTx/>
                <a:latin typeface="Arial" pitchFamily="34" charset="0"/>
                <a:cs typeface="+mn-cs"/>
              </a:rPr>
              <a:t>03.</a:t>
            </a:r>
          </a:p>
        </p:txBody>
      </p:sp>
      <p:pic>
        <p:nvPicPr>
          <p:cNvPr id="4" name="Grafik 3">
            <a:extLst>
              <a:ext uri="{FF2B5EF4-FFF2-40B4-BE49-F238E27FC236}">
                <a16:creationId xmlns:a16="http://schemas.microsoft.com/office/drawing/2014/main" id="{AD0C8B08-DDCF-49B3-9F80-12652256497A}"/>
              </a:ext>
            </a:extLst>
          </p:cNvPr>
          <p:cNvPicPr>
            <a:picLocks noChangeAspect="1"/>
          </p:cNvPicPr>
          <p:nvPr/>
        </p:nvPicPr>
        <p:blipFill>
          <a:blip r:embed="rId3"/>
          <a:stretch>
            <a:fillRect/>
          </a:stretch>
        </p:blipFill>
        <p:spPr>
          <a:xfrm>
            <a:off x="2933700" y="1884139"/>
            <a:ext cx="2892771" cy="4919143"/>
          </a:xfrm>
          <a:prstGeom prst="rect">
            <a:avLst/>
          </a:prstGeom>
        </p:spPr>
      </p:pic>
      <p:sp>
        <p:nvSpPr>
          <p:cNvPr id="8" name="Foliennummernplatzhalter 4">
            <a:extLst>
              <a:ext uri="{FF2B5EF4-FFF2-40B4-BE49-F238E27FC236}">
                <a16:creationId xmlns:a16="http://schemas.microsoft.com/office/drawing/2014/main" id="{C8BD4D1B-6338-4E2B-A1C5-0C74D1BC91D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148</a:t>
            </a:r>
          </a:p>
        </p:txBody>
      </p:sp>
    </p:spTree>
    <p:extLst>
      <p:ext uri="{BB962C8B-B14F-4D97-AF65-F5344CB8AC3E}">
        <p14:creationId xmlns:p14="http://schemas.microsoft.com/office/powerpoint/2010/main" val="98931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Markteinschätzung 2022 (31.12.2021)</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prstClr val="white"/>
                </a:solidFill>
                <a:effectLst/>
                <a:uLnTx/>
                <a:uFillTx/>
                <a:latin typeface="Arial" pitchFamily="34" charset="0"/>
                <a:cs typeface="+mn-cs"/>
              </a:rPr>
              <a:t>03.</a:t>
            </a:r>
          </a:p>
        </p:txBody>
      </p:sp>
      <p:sp>
        <p:nvSpPr>
          <p:cNvPr id="9" name="Foliennummernplatzhalter 4">
            <a:extLst>
              <a:ext uri="{FF2B5EF4-FFF2-40B4-BE49-F238E27FC236}">
                <a16:creationId xmlns:a16="http://schemas.microsoft.com/office/drawing/2014/main" id="{C02CE918-660E-4453-9F16-001B75A375C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149</a:t>
            </a:r>
          </a:p>
        </p:txBody>
      </p:sp>
      <p:sp>
        <p:nvSpPr>
          <p:cNvPr id="4" name="Text Box 3">
            <a:extLst>
              <a:ext uri="{FF2B5EF4-FFF2-40B4-BE49-F238E27FC236}">
                <a16:creationId xmlns:a16="http://schemas.microsoft.com/office/drawing/2014/main" id="{0CFA24D9-93A9-403F-B108-7F574644E11E}"/>
              </a:ext>
            </a:extLst>
          </p:cNvPr>
          <p:cNvSpPr txBox="1">
            <a:spLocks noChangeArrowheads="1"/>
          </p:cNvSpPr>
          <p:nvPr/>
        </p:nvSpPr>
        <p:spPr bwMode="auto">
          <a:xfrm>
            <a:off x="463549" y="1884139"/>
            <a:ext cx="8025551"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algn="ctr"/>
            <a:r>
              <a:rPr lang="de-DE" sz="1800" b="1" dirty="0"/>
              <a:t>9,26 Millionen Mitglieder </a:t>
            </a:r>
            <a:r>
              <a:rPr lang="de-DE" sz="1800" dirty="0"/>
              <a:t>(- 10,2 %)</a:t>
            </a:r>
            <a:br>
              <a:rPr lang="de-DE" sz="1800" dirty="0"/>
            </a:br>
            <a:endParaRPr lang="de-DE" sz="1000" dirty="0"/>
          </a:p>
          <a:p>
            <a:pPr algn="ctr"/>
            <a:r>
              <a:rPr lang="de-DE" sz="1800" b="1" dirty="0"/>
              <a:t>2,23 Milliarden EUR Umsatz </a:t>
            </a:r>
            <a:r>
              <a:rPr lang="de-DE" sz="1800" dirty="0"/>
              <a:t>(- 46,4 %)</a:t>
            </a:r>
            <a:endParaRPr lang="de-DE" sz="1000" dirty="0"/>
          </a:p>
          <a:p>
            <a:pPr algn="ctr"/>
            <a:endParaRPr lang="de-DE" sz="1000" dirty="0"/>
          </a:p>
          <a:p>
            <a:pPr algn="ctr"/>
            <a:r>
              <a:rPr lang="de-DE" sz="1800" b="1" dirty="0"/>
              <a:t>9.492 Fitnessstudios </a:t>
            </a:r>
            <a:r>
              <a:rPr lang="de-DE" sz="1800" dirty="0">
                <a:effectLst/>
                <a:latin typeface="Arial" panose="020B0604020202020204" pitchFamily="34" charset="0"/>
              </a:rPr>
              <a:t>(- </a:t>
            </a:r>
            <a:r>
              <a:rPr lang="de-DE" sz="1800" dirty="0"/>
              <a:t>0,5</a:t>
            </a:r>
            <a:r>
              <a:rPr lang="de-DE" sz="1800" dirty="0">
                <a:effectLst/>
                <a:latin typeface="Arial" panose="020B0604020202020204" pitchFamily="34" charset="0"/>
              </a:rPr>
              <a:t> %)</a:t>
            </a:r>
          </a:p>
          <a:p>
            <a:pPr algn="ctr"/>
            <a:endParaRPr lang="de-DE" sz="1000" b="1" dirty="0"/>
          </a:p>
          <a:p>
            <a:pPr algn="ctr"/>
            <a:r>
              <a:rPr lang="de-DE" sz="1800" b="1" dirty="0"/>
              <a:t>11,1 Prozent der Gesamtbevölkerung in deutschen Fitnessstudios </a:t>
            </a:r>
            <a:br>
              <a:rPr lang="de-DE" sz="1800" b="1" dirty="0"/>
            </a:br>
            <a:r>
              <a:rPr lang="de-DE" sz="1800" dirty="0">
                <a:effectLst/>
                <a:latin typeface="Arial" panose="020B0604020202020204" pitchFamily="34" charset="0"/>
              </a:rPr>
              <a:t>(18,8 % der 15- bis 65-Jährigen)</a:t>
            </a:r>
            <a:endParaRPr lang="de-DE" sz="1800" dirty="0"/>
          </a:p>
          <a:p>
            <a:pPr algn="ctr"/>
            <a:endParaRPr lang="de-DE" sz="1800" dirty="0"/>
          </a:p>
          <a:p>
            <a:pPr algn="ctr"/>
            <a:endParaRPr lang="de-DE" sz="1800" dirty="0"/>
          </a:p>
          <a:p>
            <a:pPr algn="ctr"/>
            <a:endParaRPr lang="de-DE" sz="1800" dirty="0"/>
          </a:p>
          <a:p>
            <a:endParaRPr lang="de-DE" sz="1800" dirty="0"/>
          </a:p>
          <a:p>
            <a:r>
              <a:rPr lang="de-DE" sz="1000" dirty="0"/>
              <a:t>Zahlen aus der Eckdaten-Studie 2022, gemeinsam erhoben vom DSSV – Arbeitgeberverband deutscher Fitness- und Gesundheits-</a:t>
            </a:r>
          </a:p>
          <a:p>
            <a:r>
              <a:rPr lang="de-DE" sz="1000" dirty="0"/>
              <a:t>Anlagen, dem Prüfungs- und Beratungsunternehmen Deloitte und der Deutschen Hochschule für Prävention und Gesundheitsmanagement </a:t>
            </a:r>
            <a:r>
              <a:rPr lang="de-DE" sz="1000" dirty="0" err="1"/>
              <a:t>DHfPG</a:t>
            </a:r>
            <a:r>
              <a:rPr lang="de-DE" sz="1000" dirty="0"/>
              <a:t>. Sie informiert über aktuelle Entwicklungen in der Fitness- und Gesundheitsbranche.</a:t>
            </a:r>
          </a:p>
          <a:p>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r>
              <a:rPr kumimoji="0" lang="de-DE" altLang="de-DE" sz="1000" b="0" i="0" u="none" strike="noStrike" kern="1200" cap="none" spc="0" normalizeH="0" baseline="0" noProof="0" dirty="0">
                <a:ln>
                  <a:noFill/>
                </a:ln>
                <a:solidFill>
                  <a:prstClr val="black"/>
                </a:solidFill>
                <a:effectLst/>
                <a:uLnTx/>
                <a:uFillTx/>
                <a:latin typeface="Arial" pitchFamily="34" charset="0"/>
                <a:cs typeface="Times New Roman" pitchFamily="18" charset="0"/>
              </a:rPr>
              <a:t>Quelle: https://www.dhfpg.de/newsroom/aktuelles/details/news/eckdaten-der-deutschen-fitness-wirtschaft-2022.html</a:t>
            </a:r>
            <a:endParaRPr kumimoji="0" lang="de-DE" altLang="de-DE" sz="1000" i="0" u="none" strike="noStrike" kern="1200" cap="none" spc="0" normalizeH="0" baseline="0" noProof="0" dirty="0">
              <a:ln>
                <a:noFill/>
              </a:ln>
              <a:solidFill>
                <a:prstClr val="black"/>
              </a:solidFill>
              <a:effectLst/>
              <a:uLnTx/>
              <a:uFillTx/>
              <a:latin typeface="Arial" pitchFamily="34" charset="0"/>
              <a:cs typeface="Times New Roman" pitchFamily="18" charset="0"/>
            </a:endParaRPr>
          </a:p>
        </p:txBody>
      </p:sp>
    </p:spTree>
    <p:extLst>
      <p:ext uri="{BB962C8B-B14F-4D97-AF65-F5344CB8AC3E}">
        <p14:creationId xmlns:p14="http://schemas.microsoft.com/office/powerpoint/2010/main" val="71366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Auflösung</a:t>
            </a:r>
          </a:p>
        </p:txBody>
      </p:sp>
      <p:graphicFrame>
        <p:nvGraphicFramePr>
          <p:cNvPr id="8" name="Diagramm 7">
            <a:extLst>
              <a:ext uri="{FF2B5EF4-FFF2-40B4-BE49-F238E27FC236}">
                <a16:creationId xmlns:a16="http://schemas.microsoft.com/office/drawing/2014/main" id="{9AE3FC3A-05BB-4AD9-9902-0C35AC29F57A}"/>
              </a:ext>
            </a:extLst>
          </p:cNvPr>
          <p:cNvGraphicFramePr/>
          <p:nvPr/>
        </p:nvGraphicFramePr>
        <p:xfrm>
          <a:off x="419867" y="1963862"/>
          <a:ext cx="43204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2">
            <a:extLst>
              <a:ext uri="{FF2B5EF4-FFF2-40B4-BE49-F238E27FC236}">
                <a16:creationId xmlns:a16="http://schemas.microsoft.com/office/drawing/2014/main" id="{3769CFEF-7346-46C4-B919-087B9D67B6C5}"/>
              </a:ext>
            </a:extLst>
          </p:cNvPr>
          <p:cNvSpPr txBox="1">
            <a:spLocks noChangeArrowheads="1"/>
          </p:cNvSpPr>
          <p:nvPr/>
        </p:nvSpPr>
        <p:spPr bwMode="auto">
          <a:xfrm>
            <a:off x="851914" y="1932932"/>
            <a:ext cx="7834885" cy="441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Times New Roman" pitchFamily="18" charset="0"/>
              </a:rPr>
              <a:t>0 bis 14 Punkte:</a:t>
            </a:r>
            <a:r>
              <a:rPr kumimoji="0" lang="de-DE" altLang="de-DE" sz="1800" b="0" i="0" u="none" strike="noStrike" kern="1200" cap="none" spc="0" normalizeH="0" baseline="0" noProof="0" dirty="0">
                <a:ln>
                  <a:noFill/>
                </a:ln>
                <a:solidFill>
                  <a:srgbClr val="92D050"/>
                </a:solidFill>
                <a:effectLst/>
                <a:uLnTx/>
                <a:uFillTx/>
                <a:latin typeface="Arial" pitchFamily="34" charset="0"/>
                <a:cs typeface="Times New Roman" pitchFamily="18" charset="0"/>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Sie sollten sich einmal die Frage stellen, ob Sie wirklich eine unternehmerische Selbständigkeit anstreben wollen oder ob Sie als Angestellte/r nicht doch ein für Sie persönlich besser geeignetes Arbeitsumfeld vorfinden. </a:t>
            </a:r>
            <a:endParaRPr kumimoji="0" lang="de-DE" altLang="de-DE" sz="4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1" i="0" u="none" strike="noStrike" kern="1200" cap="none" spc="0" normalizeH="0" baseline="0" noProof="0" dirty="0">
                <a:ln>
                  <a:noFill/>
                </a:ln>
                <a:solidFill>
                  <a:srgbClr val="92D050"/>
                </a:solidFill>
                <a:effectLst/>
                <a:uLnTx/>
                <a:uFillTx/>
                <a:latin typeface="Arial" pitchFamily="34" charset="0"/>
                <a:cs typeface="Times New Roman" pitchFamily="18" charset="0"/>
              </a:rPr>
              <a:t>15 bis 20 Punkte:</a:t>
            </a:r>
            <a:r>
              <a:rPr kumimoji="0" lang="de-DE" altLang="de-DE" sz="1800" b="0" i="0" u="none" strike="noStrike" kern="1200" cap="none" spc="0" normalizeH="0" baseline="0" noProof="0" dirty="0">
                <a:ln>
                  <a:noFill/>
                </a:ln>
                <a:solidFill>
                  <a:srgbClr val="92D050"/>
                </a:solidFill>
                <a:effectLst/>
                <a:uLnTx/>
                <a:uFillTx/>
                <a:latin typeface="Arial" pitchFamily="34" charset="0"/>
                <a:cs typeface="Times New Roman" pitchFamily="18" charset="0"/>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Das Ergebnis fällt für Sie nicht eindeutig aus. Es wird nicht deutlich genug, ob Sie besser in abhängiger Beschäftigung oder als Selbständige/r arbeiten können. Suchen Sie nach zusätzlichen Informationen, und reden Sie mit möglichst vielen Menschen, zu denen Sie Kontakt haben, über dieses Thema! </a:t>
            </a:r>
            <a:endParaRPr kumimoji="0" lang="de-DE" altLang="de-DE" sz="4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Times New Roman" pitchFamily="18" charset="0"/>
              </a:rPr>
              <a:t>21 bis 30 Punkte:</a:t>
            </a:r>
            <a:r>
              <a:rPr kumimoji="0" lang="de-DE" altLang="de-DE" sz="1800" b="0" i="0" u="none" strike="noStrike" kern="1200" cap="none" spc="0" normalizeH="0" baseline="0" noProof="0" dirty="0">
                <a:ln>
                  <a:noFill/>
                </a:ln>
                <a:solidFill>
                  <a:srgbClr val="92D050"/>
                </a:solidFill>
                <a:effectLst/>
                <a:uLnTx/>
                <a:uFillTx/>
                <a:latin typeface="Arial" pitchFamily="34" charset="0"/>
                <a:cs typeface="Times New Roman" pitchFamily="18" charset="0"/>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Sie stehen emotional, aber auch von der praktischen Motivation her, voll hinter der Entscheidung, sich selbständig zu machen. Offensichtlich bringen Sie auch persönlich und im Hinblick auf Ihre Umfeldbedingungen die entsprechenden Voraussetzungen für eine unternehmerische Selbständigkeit mit.</a:t>
            </a:r>
            <a:r>
              <a:rPr kumimoji="0" lang="de-DE" altLang="de-DE" sz="1800" b="0" i="0" u="none" strike="noStrike" kern="1200" cap="none" spc="0" normalizeH="0" baseline="0" noProof="0" dirty="0">
                <a:ln>
                  <a:noFill/>
                </a:ln>
                <a:solidFill>
                  <a:prstClr val="black"/>
                </a:solidFill>
                <a:effectLst/>
                <a:uLnTx/>
                <a:uFillTx/>
                <a:latin typeface="Arial" pitchFamily="34" charset="0"/>
                <a:cs typeface="Arial"/>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p:txBody>
      </p:sp>
      <p:sp>
        <p:nvSpPr>
          <p:cNvPr id="5" name="Foliennummernplatzhalter 4">
            <a:extLst>
              <a:ext uri="{FF2B5EF4-FFF2-40B4-BE49-F238E27FC236}">
                <a16:creationId xmlns:a16="http://schemas.microsoft.com/office/drawing/2014/main" id="{2DD2B280-E197-4169-81F0-4CEAE8C8605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21</a:t>
            </a:r>
          </a:p>
        </p:txBody>
      </p:sp>
    </p:spTree>
    <p:extLst>
      <p:ext uri="{BB962C8B-B14F-4D97-AF65-F5344CB8AC3E}">
        <p14:creationId xmlns:p14="http://schemas.microsoft.com/office/powerpoint/2010/main" val="257862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Markteinschätzung 2022 (31.12.2021)</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prstClr val="white"/>
                </a:solidFill>
                <a:effectLst/>
                <a:uLnTx/>
                <a:uFillTx/>
                <a:latin typeface="Arial" pitchFamily="34" charset="0"/>
                <a:cs typeface="+mn-cs"/>
              </a:rPr>
              <a:t>03.</a:t>
            </a:r>
          </a:p>
        </p:txBody>
      </p:sp>
      <p:sp>
        <p:nvSpPr>
          <p:cNvPr id="9" name="Foliennummernplatzhalter 4">
            <a:extLst>
              <a:ext uri="{FF2B5EF4-FFF2-40B4-BE49-F238E27FC236}">
                <a16:creationId xmlns:a16="http://schemas.microsoft.com/office/drawing/2014/main" id="{C02CE918-660E-4453-9F16-001B75A375C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Textfeld 10">
            <a:extLst>
              <a:ext uri="{FF2B5EF4-FFF2-40B4-BE49-F238E27FC236}">
                <a16:creationId xmlns:a16="http://schemas.microsoft.com/office/drawing/2014/main" id="{F2C62FD2-7FDB-45A9-A72F-806A3F0899C0}"/>
              </a:ext>
            </a:extLst>
          </p:cNvPr>
          <p:cNvSpPr txBox="1"/>
          <p:nvPr/>
        </p:nvSpPr>
        <p:spPr>
          <a:xfrm>
            <a:off x="444500" y="1993060"/>
            <a:ext cx="8044601" cy="4655762"/>
          </a:xfrm>
          <a:prstGeom prst="rect">
            <a:avLst/>
          </a:prstGeom>
          <a:noFill/>
        </p:spPr>
        <p:txBody>
          <a:bodyPr wrap="square">
            <a:spAutoFit/>
          </a:bodyPr>
          <a:lstStyle/>
          <a:p>
            <a:pPr>
              <a:lnSpc>
                <a:spcPct val="107000"/>
              </a:lnSpc>
              <a:spcAft>
                <a:spcPts val="800"/>
              </a:spcAft>
            </a:pPr>
            <a:r>
              <a:rPr lang="de-DE" sz="1100" b="1" dirty="0">
                <a:effectLst/>
                <a:latin typeface="Arial" panose="020B0604020202020204" pitchFamily="34" charset="0"/>
                <a:ea typeface="Times New Roman" panose="02020603050405020304" pitchFamily="18" charset="0"/>
                <a:cs typeface="Arial" panose="020B0604020202020204" pitchFamily="34" charset="0"/>
              </a:rPr>
              <a:t>9,26 Millionen Mitglieder in deutschen Fitness- und Gesundheits-Anlagen</a:t>
            </a: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100" dirty="0">
                <a:effectLst/>
                <a:latin typeface="Arial" panose="020B0604020202020204" pitchFamily="34" charset="0"/>
                <a:ea typeface="Times New Roman" panose="02020603050405020304" pitchFamily="18" charset="0"/>
                <a:cs typeface="Arial" panose="020B0604020202020204" pitchFamily="34" charset="0"/>
              </a:rPr>
              <a:t>Nach über 30 Jahren des kontinuierlichen Wachstums erleidet die deutsche Fitness-Wirtschaft in 2021 – im zweiten Jahr in Folge – einen pandemiebedingten Rückschlag. Durch die behördlich angeordneten Schließungen sowie aufgrund der diversen Auflagen sind die Mitgliederzahlen rückläufig von 11,66 Millionen im Jahr 2019 auf 10,31 Millionen in 2020 und schließlich auf 9,26 Millionen im Jahr 2021. Das bedeutet einen Nettorückgang um 2,4 Millionen Mitglieder seit Beginn der Pandemie. Die Reaktionsquote (Mitgliederzahl im Verhältnis zur Gesamtbevölkerung) liegt demnach bei 11,1 Prozent und ist seit 2019 um 2,9 Prozentpunkte gesunken. Im Hinblick auf die bereits in 2019 erreichten Zahlen sind wir davon überzeugt, dass das stetige Wachstum, das unsere Branche die vergangenen Jahre vor der Pandemie an den Tag gelegt hat, wiederaufgenommen werden kann. Weiterhin fließt Kapital in die Branche und zeigt den Glauben der Wirtschaft an eine positive Zukunft – die Fitnessbranche wird gestärkt aus der Krise hervorgehen.</a:t>
            </a:r>
          </a:p>
          <a:p>
            <a:pPr>
              <a:lnSpc>
                <a:spcPct val="107000"/>
              </a:lnSpc>
              <a:spcAft>
                <a:spcPts val="800"/>
              </a:spcAft>
            </a:pPr>
            <a:r>
              <a:rPr lang="de-DE" sz="1100" b="1" dirty="0">
                <a:effectLst/>
                <a:latin typeface="Arial" panose="020B0604020202020204" pitchFamily="34" charset="0"/>
                <a:ea typeface="Times New Roman" panose="02020603050405020304" pitchFamily="18" charset="0"/>
                <a:cs typeface="Arial" panose="020B0604020202020204" pitchFamily="34" charset="0"/>
              </a:rPr>
              <a:t>1,93 Mrd. EUR Umsatzeinbruch im Jahr 2021</a:t>
            </a: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100" dirty="0">
                <a:effectLst/>
                <a:latin typeface="Arial" panose="020B0604020202020204" pitchFamily="34" charset="0"/>
                <a:ea typeface="Times New Roman" panose="02020603050405020304" pitchFamily="18" charset="0"/>
                <a:cs typeface="Arial" panose="020B0604020202020204" pitchFamily="34" charset="0"/>
              </a:rPr>
              <a:t>Die Schließungen und der Mitgliederrückgang haben zu einem Umsatzeinbruch in Höhe von 46,4 Prozent im Vergleich zum Vorjahr (4,16 Mrd. EUR) auf 2,23 Mrd. EUR geführt. Verglichen mit dem Vorkrisenniveau bedeutet das einen Umsatzeinbruch von 59,5 Prozent. Auch nach zwei Jahren der Pandemie kann weiterhin gesagt werden, dass diese akuten ökonomischen Schwierigkeiten der Fitness- und Gesundheitsbranche nicht auf strukturelle Ursachen zurückzuführen sind, sondern als Folge der COVID-19-bedingten Einschränkungen gelten müssen. Betrachtet man die bereits durch wissenschaftliche Studien belegten Auswirkungen der Corona-Pandemie auf den Gesundheitszustand der Bevölkerung, so zeigen diese, dass Fitness- und Gesundheitsstudios heutzutage zu den elementaren Bestandteilen der Gesundheitsversorgung zählen und aktiv dazu beitragen können, die Folgen der Pandemie zu bekämpfen. Laut Einschätzung des DSSV e. V. – Arbeitgeberverband deutscher Fitness- und Gesundheits-Anlagen, der Prüfungs- und Beratungsgesellschaft Deloitte und der Deutschen Hochschule für Prävention und Gesundheitsmanagement (</a:t>
            </a:r>
            <a:r>
              <a:rPr lang="de-DE" sz="1100" dirty="0" err="1">
                <a:effectLst/>
                <a:latin typeface="Arial" panose="020B0604020202020204" pitchFamily="34" charset="0"/>
                <a:ea typeface="Times New Roman" panose="02020603050405020304" pitchFamily="18" charset="0"/>
                <a:cs typeface="Arial" panose="020B0604020202020204" pitchFamily="34" charset="0"/>
              </a:rPr>
              <a:t>DHfPG</a:t>
            </a:r>
            <a:r>
              <a:rPr lang="de-DE" sz="1100" dirty="0">
                <a:effectLst/>
                <a:latin typeface="Arial" panose="020B0604020202020204" pitchFamily="34" charset="0"/>
                <a:ea typeface="Times New Roman" panose="02020603050405020304" pitchFamily="18" charset="0"/>
                <a:cs typeface="Arial" panose="020B0604020202020204" pitchFamily="34" charset="0"/>
              </a:rPr>
              <a:t>) ist die Fitness-Wirtschaft mehr denn je eine wichtige Schlüsselbranche für Prävention, Fitness und Gesundheit.</a:t>
            </a: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100" dirty="0">
                <a:effectLst/>
                <a:latin typeface="Arial" panose="020B0604020202020204" pitchFamily="34" charset="0"/>
                <a:ea typeface="Times New Roman" panose="02020603050405020304" pitchFamily="18" charset="0"/>
                <a:cs typeface="Arial" panose="020B0604020202020204" pitchFamily="34" charset="0"/>
              </a:rPr>
              <a:t> </a:t>
            </a:r>
            <a:r>
              <a:rPr lang="de-DE" sz="1100" dirty="0"/>
              <a:t>Quelle: https://www.dhfpg.de/newsroom/aktuelles/details/news/eckdaten-der-deutschen-fitness-wirtschaft-2022.html</a:t>
            </a:r>
          </a:p>
        </p:txBody>
      </p:sp>
    </p:spTree>
    <p:extLst>
      <p:ext uri="{BB962C8B-B14F-4D97-AF65-F5344CB8AC3E}">
        <p14:creationId xmlns:p14="http://schemas.microsoft.com/office/powerpoint/2010/main" val="277286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Markteinschätzung 2022 (31.12.2021)</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prstClr val="white"/>
                </a:solidFill>
                <a:effectLst/>
                <a:uLnTx/>
                <a:uFillTx/>
                <a:latin typeface="Arial" pitchFamily="34" charset="0"/>
                <a:cs typeface="+mn-cs"/>
              </a:rPr>
              <a:t>03.</a:t>
            </a:r>
          </a:p>
        </p:txBody>
      </p:sp>
      <p:sp>
        <p:nvSpPr>
          <p:cNvPr id="9" name="Foliennummernplatzhalter 4">
            <a:extLst>
              <a:ext uri="{FF2B5EF4-FFF2-40B4-BE49-F238E27FC236}">
                <a16:creationId xmlns:a16="http://schemas.microsoft.com/office/drawing/2014/main" id="{C02CE918-660E-4453-9F16-001B75A375C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Textfeld 10">
            <a:extLst>
              <a:ext uri="{FF2B5EF4-FFF2-40B4-BE49-F238E27FC236}">
                <a16:creationId xmlns:a16="http://schemas.microsoft.com/office/drawing/2014/main" id="{F2C62FD2-7FDB-45A9-A72F-806A3F0899C0}"/>
              </a:ext>
            </a:extLst>
          </p:cNvPr>
          <p:cNvSpPr txBox="1"/>
          <p:nvPr/>
        </p:nvSpPr>
        <p:spPr>
          <a:xfrm>
            <a:off x="444500" y="1993060"/>
            <a:ext cx="8044601" cy="4759636"/>
          </a:xfrm>
          <a:prstGeom prst="rect">
            <a:avLst/>
          </a:prstGeom>
          <a:noFill/>
        </p:spPr>
        <p:txBody>
          <a:bodyPr wrap="square">
            <a:spAutoFit/>
          </a:bodyPr>
          <a:lstStyle/>
          <a:p>
            <a:pPr>
              <a:lnSpc>
                <a:spcPct val="107000"/>
              </a:lnSpc>
              <a:spcAft>
                <a:spcPts val="800"/>
              </a:spcAft>
            </a:pPr>
            <a:r>
              <a:rPr lang="de-DE" sz="1100" b="1" dirty="0">
                <a:effectLst/>
                <a:latin typeface="Arial" panose="020B0604020202020204" pitchFamily="34" charset="0"/>
                <a:ea typeface="Times New Roman" panose="02020603050405020304" pitchFamily="18" charset="0"/>
                <a:cs typeface="Arial" panose="020B0604020202020204" pitchFamily="34" charset="0"/>
              </a:rPr>
              <a:t>Anzahl der Fitness- und Gesundheits-Anlagen konstant</a:t>
            </a: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100" dirty="0">
                <a:effectLst/>
                <a:latin typeface="Arial" panose="020B0604020202020204" pitchFamily="34" charset="0"/>
                <a:ea typeface="Times New Roman" panose="02020603050405020304" pitchFamily="18" charset="0"/>
                <a:cs typeface="Arial" panose="020B0604020202020204" pitchFamily="34" charset="0"/>
              </a:rPr>
              <a:t>Gegenüber den restlichen Kennzahlen bleibt die Zahl der Fitness- und Gesundheits-Anlagen erfreulicherweise auf einem konstanten Niveau. Die Anzahl der Anlagen hat sich in Deutschland im Jahr 2021 nur um 0,5 Prozent verringert auf 9.492 (2020: 9.538). Das zeigt, dass die Hilfsprogramme die meisten Unternehmen für den Moment durch die Krise führen konnten. Besonders während der Zeit der behördlich angeordneten Schließungen war die Unterstützung für viele Fitness- und Gesundheits-Anlagen existenziell. Dies bestätigt auch die Insolvenzquote, die sich während der Pandemie nicht verändert hat. Viele Betreiber von Fitness- und Gesundheitsstudios benötigen allerdings auch für die Zeit des Übergangs, bis ein wirtschaftlicher und kontinuierlicher Betrieb möglich ist, noch finanzielle Mittel oder Steuererleichterungen.</a:t>
            </a: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100" b="1" dirty="0">
                <a:effectLst/>
                <a:latin typeface="Arial" panose="020B0604020202020204" pitchFamily="34" charset="0"/>
                <a:ea typeface="Times New Roman" panose="02020603050405020304" pitchFamily="18" charset="0"/>
                <a:cs typeface="Arial" panose="020B0604020202020204" pitchFamily="34" charset="0"/>
              </a:rPr>
              <a:t>Großer Nachholbedarf zeigt positive Perspektive für die Branche</a:t>
            </a: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100" dirty="0">
                <a:effectLst/>
                <a:latin typeface="Arial" panose="020B0604020202020204" pitchFamily="34" charset="0"/>
                <a:ea typeface="Times New Roman" panose="02020603050405020304" pitchFamily="18" charset="0"/>
                <a:cs typeface="Arial" panose="020B0604020202020204" pitchFamily="34" charset="0"/>
              </a:rPr>
              <a:t>Die Gesundheit der Bevölkerung ist eines der höchsten Güter in Deutschland. Die Fitness- und Gesundheits-Anlagen leisten einen wichtigen Beitrag zur Gesunderhaltung der Bevölkerung. Zwar hat die Corona-Pandemie ihre Spuren hinterlassen, jedoch ist dadurch in der Bevölkerung auch ein großer Nachholbedarf entstanden, etwas für die eigene Gesundheit zu tun. Zudem hat sich das Gesundheitsbewusstsein der Bevölkerung zugunsten der Branche verändert. Es ist davon auszugehen, dass die Branche zukünftig wieder vermehrt Mitglieder gewinnen und an Wirtschaftskraft zunehmen wird, da sie genau diesen Bedarf deckt. Dies spiegelt sich ebenfalls in der Erwartung des Marktes wider und zeigt eine positive Perspektive für die zukünftige Entwicklung der Branche.</a:t>
            </a: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100" dirty="0">
                <a:effectLst/>
                <a:latin typeface="Arial" panose="020B0604020202020204" pitchFamily="34" charset="0"/>
                <a:ea typeface="Times New Roman" panose="02020603050405020304" pitchFamily="18" charset="0"/>
                <a:cs typeface="Arial" panose="020B0604020202020204" pitchFamily="34" charset="0"/>
              </a:rPr>
              <a:t>Die Corona-Krise hat die Problematik des Bewegungsmangels deutlich verschärft. Eine Studie der </a:t>
            </a:r>
            <a:r>
              <a:rPr lang="de-DE" sz="1100" dirty="0" err="1">
                <a:effectLst/>
                <a:latin typeface="Arial" panose="020B0604020202020204" pitchFamily="34" charset="0"/>
                <a:ea typeface="Times New Roman" panose="02020603050405020304" pitchFamily="18" charset="0"/>
                <a:cs typeface="Arial" panose="020B0604020202020204" pitchFamily="34" charset="0"/>
              </a:rPr>
              <a:t>DHfPG</a:t>
            </a:r>
            <a:r>
              <a:rPr lang="de-DE" sz="1100" dirty="0">
                <a:effectLst/>
                <a:latin typeface="Arial" panose="020B0604020202020204" pitchFamily="34" charset="0"/>
                <a:ea typeface="Times New Roman" panose="02020603050405020304" pitchFamily="18" charset="0"/>
                <a:cs typeface="Arial" panose="020B0604020202020204" pitchFamily="34" charset="0"/>
              </a:rPr>
              <a:t> (2021) zeigt, dass die Menschen während der Corona-Krise im Schnitt 5,34 Kilogramm an Körpergewicht zugenommen haben. Zudem hat sich die Körperzusammensetzung häufig verschlechtert. Vor diesem Hintergrund ist es umso wichtiger, die wissenschaftlichen Erkenntnisse über die </a:t>
            </a:r>
            <a:r>
              <a:rPr lang="de-DE" sz="1100" dirty="0" err="1">
                <a:effectLst/>
                <a:latin typeface="Arial" panose="020B0604020202020204" pitchFamily="34" charset="0"/>
                <a:ea typeface="Times New Roman" panose="02020603050405020304" pitchFamily="18" charset="0"/>
                <a:cs typeface="Arial" panose="020B0604020202020204" pitchFamily="34" charset="0"/>
              </a:rPr>
              <a:t>gesundheitsprotektive</a:t>
            </a:r>
            <a:r>
              <a:rPr lang="de-DE" sz="1100" dirty="0">
                <a:effectLst/>
                <a:latin typeface="Arial" panose="020B0604020202020204" pitchFamily="34" charset="0"/>
                <a:ea typeface="Times New Roman" panose="02020603050405020304" pitchFamily="18" charset="0"/>
                <a:cs typeface="Arial" panose="020B0604020202020204" pitchFamily="34" charset="0"/>
              </a:rPr>
              <a:t> Wirkung von regelmäßigem Training nach außen zu kommunizieren und die Sensibilisierung der Bevölkerung in dieser Hinsicht weiter voranzutreiben. Fitness- und Gesundheits-Anlagen erfüllen hier einen wesentlichen Auftrag, der von der Bevölkerung angenommen werden muss.</a:t>
            </a:r>
            <a:br>
              <a:rPr lang="de-DE" sz="1100" dirty="0">
                <a:effectLst/>
                <a:latin typeface="Arial" panose="020B0604020202020204" pitchFamily="34" charset="0"/>
                <a:ea typeface="Times New Roman" panose="02020603050405020304" pitchFamily="18" charset="0"/>
                <a:cs typeface="Arial" panose="020B0604020202020204" pitchFamily="34" charset="0"/>
              </a:rPr>
            </a:br>
            <a:r>
              <a:rPr lang="de-DE" sz="1100" dirty="0"/>
              <a:t>Quelle: https://www.dhfpg.de/newsroom/aktuelles/details/news/eckdaten-der-deutschen-fitness-wirtschaft-2022.html</a:t>
            </a:r>
          </a:p>
        </p:txBody>
      </p:sp>
    </p:spTree>
    <p:extLst>
      <p:ext uri="{BB962C8B-B14F-4D97-AF65-F5344CB8AC3E}">
        <p14:creationId xmlns:p14="http://schemas.microsoft.com/office/powerpoint/2010/main" val="92062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Markteinschätzung 2022 (31.12.2021)</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prstClr val="white"/>
                </a:solidFill>
                <a:effectLst/>
                <a:uLnTx/>
                <a:uFillTx/>
                <a:latin typeface="Arial" pitchFamily="34" charset="0"/>
                <a:cs typeface="+mn-cs"/>
              </a:rPr>
              <a:t>03.</a:t>
            </a:r>
          </a:p>
        </p:txBody>
      </p:sp>
      <p:sp>
        <p:nvSpPr>
          <p:cNvPr id="9" name="Foliennummernplatzhalter 4">
            <a:extLst>
              <a:ext uri="{FF2B5EF4-FFF2-40B4-BE49-F238E27FC236}">
                <a16:creationId xmlns:a16="http://schemas.microsoft.com/office/drawing/2014/main" id="{C02CE918-660E-4453-9F16-001B75A375C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Textfeld 10">
            <a:extLst>
              <a:ext uri="{FF2B5EF4-FFF2-40B4-BE49-F238E27FC236}">
                <a16:creationId xmlns:a16="http://schemas.microsoft.com/office/drawing/2014/main" id="{F2C62FD2-7FDB-45A9-A72F-806A3F0899C0}"/>
              </a:ext>
            </a:extLst>
          </p:cNvPr>
          <p:cNvSpPr txBox="1"/>
          <p:nvPr/>
        </p:nvSpPr>
        <p:spPr>
          <a:xfrm>
            <a:off x="444500" y="1993060"/>
            <a:ext cx="8044601" cy="4640373"/>
          </a:xfrm>
          <a:prstGeom prst="rect">
            <a:avLst/>
          </a:prstGeom>
          <a:noFill/>
        </p:spPr>
        <p:txBody>
          <a:bodyPr wrap="square">
            <a:spAutoFit/>
          </a:bodyPr>
          <a:lstStyle/>
          <a:p>
            <a:pPr>
              <a:lnSpc>
                <a:spcPct val="107000"/>
              </a:lnSpc>
              <a:spcAft>
                <a:spcPts val="800"/>
              </a:spcAft>
            </a:pPr>
            <a:endParaRPr lang="de-DE" sz="1100" dirty="0"/>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1" u="none" strike="noStrike" cap="none" normalizeH="0" baseline="0" dirty="0">
                <a:ln>
                  <a:noFill/>
                </a:ln>
                <a:solidFill>
                  <a:schemeClr val="tx1"/>
                </a:solidFill>
                <a:effectLst/>
                <a:latin typeface="Arial" panose="020B0604020202020204" pitchFamily="34" charset="0"/>
              </a:rPr>
              <a:t>„Nie war der Nachholbedarf an Fitness- und Gesundheitsleistungen höher als jetzt – nach zwei Jahren Corona-Pandemie. Entsprechend wird die Fitness- und Gesundheitsbranche mehr denn je gefordert, diesen Bedarf zu decken.“</a:t>
            </a:r>
            <a:endParaRPr kumimoji="0" lang="de-DE" altLang="de-DE"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panose="020B0604020202020204" pitchFamily="34" charset="0"/>
              </a:rPr>
              <a:t>Birgit Schwarze, Präsidentin DSSV e.V.</a:t>
            </a:r>
            <a:endParaRPr kumimoji="0" lang="de-DE" altLang="de-DE"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1" u="none" strike="noStrike" cap="none" normalizeH="0" baseline="0" dirty="0">
                <a:ln>
                  <a:noFill/>
                </a:ln>
                <a:solidFill>
                  <a:schemeClr val="tx1"/>
                </a:solidFill>
                <a:effectLst/>
                <a:latin typeface="Arial" panose="020B0604020202020204" pitchFamily="34" charset="0"/>
              </a:rPr>
              <a:t>„Wir als Branche freuen uns über jedes neue Mitglied, das sich entschließt, proaktiv etwas für seine Gesundheit zu tun. Unsere ausgezeichneten Fachkräfte in den Fitnessstudios unterstützen sie dabei!“</a:t>
            </a:r>
            <a:endParaRPr kumimoji="0" lang="de-DE" altLang="de-DE"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panose="020B0604020202020204" pitchFamily="34" charset="0"/>
              </a:rPr>
              <a:t>Florian </a:t>
            </a:r>
            <a:r>
              <a:rPr kumimoji="0" lang="de-DE" altLang="de-DE" sz="1100" b="1" i="0" u="none" strike="noStrike" cap="none" normalizeH="0" baseline="0" dirty="0" err="1">
                <a:ln>
                  <a:noFill/>
                </a:ln>
                <a:solidFill>
                  <a:schemeClr val="tx1"/>
                </a:solidFill>
                <a:effectLst/>
                <a:latin typeface="Arial" panose="020B0604020202020204" pitchFamily="34" charset="0"/>
              </a:rPr>
              <a:t>Kündgen</a:t>
            </a:r>
            <a:r>
              <a:rPr kumimoji="0" lang="de-DE" altLang="de-DE" sz="1100" b="1" i="0" u="none" strike="noStrike" cap="none" normalizeH="0" baseline="0" dirty="0">
                <a:ln>
                  <a:noFill/>
                </a:ln>
                <a:solidFill>
                  <a:schemeClr val="tx1"/>
                </a:solidFill>
                <a:effectLst/>
                <a:latin typeface="Arial" panose="020B0604020202020204" pitchFamily="34" charset="0"/>
              </a:rPr>
              <a:t>, </a:t>
            </a:r>
            <a:r>
              <a:rPr kumimoji="0" lang="de-DE" altLang="de-DE" sz="1100" b="1" i="0" u="none" strike="noStrike" cap="none" normalizeH="0" baseline="0" dirty="0" err="1">
                <a:ln>
                  <a:noFill/>
                </a:ln>
                <a:solidFill>
                  <a:schemeClr val="tx1"/>
                </a:solidFill>
                <a:effectLst/>
                <a:latin typeface="Arial" panose="020B0604020202020204" pitchFamily="34" charset="0"/>
              </a:rPr>
              <a:t>stv</a:t>
            </a:r>
            <a:r>
              <a:rPr kumimoji="0" lang="de-DE" altLang="de-DE" sz="1100" b="1" i="0" u="none" strike="noStrike" cap="none" normalizeH="0" baseline="0" dirty="0">
                <a:ln>
                  <a:noFill/>
                </a:ln>
                <a:solidFill>
                  <a:schemeClr val="tx1"/>
                </a:solidFill>
                <a:effectLst/>
                <a:latin typeface="Arial" panose="020B0604020202020204" pitchFamily="34" charset="0"/>
              </a:rPr>
              <a:t>. Geschäftsführer DSSV e.V.</a:t>
            </a:r>
            <a:endParaRPr kumimoji="0" lang="de-DE" altLang="de-DE" sz="1100" b="0" i="0" u="none" strike="noStrike" cap="none" normalizeH="0" baseline="0" dirty="0">
              <a:ln>
                <a:noFill/>
              </a:ln>
              <a:solidFill>
                <a:schemeClr val="tx1"/>
              </a:solidFill>
              <a:effectLst/>
              <a:latin typeface="Arial" panose="020B0604020202020204" pitchFamily="34" charset="0"/>
            </a:endParaRPr>
          </a:p>
          <a:p>
            <a:pPr>
              <a:lnSpc>
                <a:spcPct val="107000"/>
              </a:lnSpc>
              <a:spcAft>
                <a:spcPts val="800"/>
              </a:spcAft>
            </a:pPr>
            <a:endParaRPr lang="de-DE" sz="1100" dirty="0"/>
          </a:p>
          <a:p>
            <a:pPr>
              <a:lnSpc>
                <a:spcPct val="107000"/>
              </a:lnSpc>
              <a:spcAft>
                <a:spcPts val="800"/>
              </a:spcAft>
            </a:pPr>
            <a:endParaRPr lang="de-DE" sz="1100" dirty="0"/>
          </a:p>
          <a:p>
            <a:pPr>
              <a:lnSpc>
                <a:spcPct val="107000"/>
              </a:lnSpc>
              <a:spcAft>
                <a:spcPts val="800"/>
              </a:spcAft>
            </a:pPr>
            <a:endParaRPr lang="de-DE" sz="1100" dirty="0"/>
          </a:p>
          <a:p>
            <a:pPr>
              <a:lnSpc>
                <a:spcPct val="107000"/>
              </a:lnSpc>
              <a:spcAft>
                <a:spcPts val="800"/>
              </a:spcAft>
            </a:pPr>
            <a:endParaRPr lang="de-DE" sz="1100" dirty="0"/>
          </a:p>
          <a:p>
            <a:pPr>
              <a:lnSpc>
                <a:spcPct val="107000"/>
              </a:lnSpc>
              <a:spcAft>
                <a:spcPts val="800"/>
              </a:spcAft>
            </a:pPr>
            <a:endParaRPr lang="de-DE" sz="1100" dirty="0"/>
          </a:p>
          <a:p>
            <a:pPr>
              <a:lnSpc>
                <a:spcPct val="107000"/>
              </a:lnSpc>
              <a:spcAft>
                <a:spcPts val="800"/>
              </a:spcAft>
            </a:pPr>
            <a:r>
              <a:rPr lang="de-DE" sz="1100" dirty="0"/>
              <a:t>Quelle: https://www.dhfpg.de/newsroom/aktuelles/details/news/eckdaten-der-deutschen-fitness-wirtschaft-2022.html</a:t>
            </a:r>
          </a:p>
        </p:txBody>
      </p:sp>
    </p:spTree>
    <p:extLst>
      <p:ext uri="{BB962C8B-B14F-4D97-AF65-F5344CB8AC3E}">
        <p14:creationId xmlns:p14="http://schemas.microsoft.com/office/powerpoint/2010/main" val="404436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Markteinschätzung</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03.</a:t>
            </a:r>
          </a:p>
        </p:txBody>
      </p:sp>
      <p:sp>
        <p:nvSpPr>
          <p:cNvPr id="9" name="Text Box 1031">
            <a:extLst>
              <a:ext uri="{FF2B5EF4-FFF2-40B4-BE49-F238E27FC236}">
                <a16:creationId xmlns:a16="http://schemas.microsoft.com/office/drawing/2014/main" id="{F424A665-83FC-4E95-AF64-19C76BA6B033}"/>
              </a:ext>
            </a:extLst>
          </p:cNvPr>
          <p:cNvSpPr txBox="1">
            <a:spLocks noChangeArrowheads="1"/>
          </p:cNvSpPr>
          <p:nvPr/>
        </p:nvSpPr>
        <p:spPr bwMode="auto">
          <a:xfrm>
            <a:off x="3276600" y="2126184"/>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solidFill>
                  <a:srgbClr val="92D050"/>
                </a:solidFill>
              </a:rPr>
              <a:t>Bitte nicht wie folgt:</a:t>
            </a:r>
          </a:p>
        </p:txBody>
      </p:sp>
      <p:pic>
        <p:nvPicPr>
          <p:cNvPr id="10" name="Picture 1031">
            <a:extLst>
              <a:ext uri="{FF2B5EF4-FFF2-40B4-BE49-F238E27FC236}">
                <a16:creationId xmlns:a16="http://schemas.microsoft.com/office/drawing/2014/main" id="{4E91696D-036C-4C46-A4D4-46908094101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2863850"/>
            <a:ext cx="21018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2">
            <a:extLst>
              <a:ext uri="{FF2B5EF4-FFF2-40B4-BE49-F238E27FC236}">
                <a16:creationId xmlns:a16="http://schemas.microsoft.com/office/drawing/2014/main" id="{69D6CF6C-D707-423D-9725-BD4F90CFE6F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500" y="3364136"/>
            <a:ext cx="8044601" cy="238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242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Wettbewerbssituation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04.</a:t>
            </a:r>
          </a:p>
        </p:txBody>
      </p:sp>
      <p:sp>
        <p:nvSpPr>
          <p:cNvPr id="9" name="Text Box 3">
            <a:extLst>
              <a:ext uri="{FF2B5EF4-FFF2-40B4-BE49-F238E27FC236}">
                <a16:creationId xmlns:a16="http://schemas.microsoft.com/office/drawing/2014/main" id="{45D58FE8-06B1-47A7-A5E7-AFABF4718290}"/>
              </a:ext>
            </a:extLst>
          </p:cNvPr>
          <p:cNvSpPr txBox="1">
            <a:spLocks noChangeArrowheads="1"/>
          </p:cNvSpPr>
          <p:nvPr/>
        </p:nvSpPr>
        <p:spPr bwMode="auto">
          <a:xfrm>
            <a:off x="463549" y="1884139"/>
            <a:ext cx="802555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900" dirty="0">
                <a:cs typeface="Times New Roman" pitchFamily="18" charset="0"/>
              </a:rPr>
              <a:t> </a:t>
            </a:r>
            <a:r>
              <a:rPr lang="de-DE" altLang="de-DE" sz="1800" dirty="0">
                <a:cs typeface="Times New Roman" pitchFamily="18" charset="0"/>
              </a:rPr>
              <a:t>Treten Sie als einziger Anbieter in einem neuen oder als zusätzlicher in</a:t>
            </a:r>
            <a:br>
              <a:rPr lang="de-DE" altLang="de-DE" sz="1800" dirty="0">
                <a:cs typeface="Times New Roman" pitchFamily="18" charset="0"/>
              </a:rPr>
            </a:br>
            <a:r>
              <a:rPr lang="de-DE" altLang="de-DE" sz="1800" dirty="0">
                <a:cs typeface="Times New Roman" pitchFamily="18" charset="0"/>
              </a:rPr>
              <a:t>   einem bereits bestehenden Markt auf?</a:t>
            </a:r>
          </a:p>
          <a:p>
            <a:pPr algn="l">
              <a:spcBef>
                <a:spcPct val="50000"/>
              </a:spcBef>
              <a:buFontTx/>
              <a:buChar char="•"/>
            </a:pPr>
            <a:r>
              <a:rPr lang="de-DE" altLang="de-DE" sz="1800" dirty="0">
                <a:cs typeface="Times New Roman" pitchFamily="18" charset="0"/>
              </a:rPr>
              <a:t> Wer sind Ihre Konkurrenten?</a:t>
            </a:r>
          </a:p>
          <a:p>
            <a:pPr algn="l">
              <a:spcBef>
                <a:spcPct val="50000"/>
              </a:spcBef>
              <a:buFontTx/>
              <a:buChar char="•"/>
            </a:pPr>
            <a:r>
              <a:rPr lang="de-DE" altLang="de-DE" sz="1800" dirty="0">
                <a:cs typeface="Times New Roman" pitchFamily="18" charset="0"/>
              </a:rPr>
              <a:t> Welchen Service bieten Sie zu welchen Preisen?</a:t>
            </a:r>
          </a:p>
          <a:p>
            <a:pPr algn="l">
              <a:spcBef>
                <a:spcPct val="50000"/>
              </a:spcBef>
              <a:buFontTx/>
              <a:buChar char="•"/>
            </a:pPr>
            <a:r>
              <a:rPr lang="de-DE" altLang="de-DE" sz="1800" dirty="0">
                <a:cs typeface="Times New Roman" pitchFamily="18" charset="0"/>
              </a:rPr>
              <a:t> Wo ist Ihre Konkurrenz besser / schlechter als Sie?</a:t>
            </a:r>
          </a:p>
          <a:p>
            <a:pPr algn="l">
              <a:spcBef>
                <a:spcPct val="50000"/>
              </a:spcBef>
              <a:buFontTx/>
              <a:buChar char="•"/>
            </a:pPr>
            <a:r>
              <a:rPr lang="de-DE" altLang="de-DE" sz="1800" dirty="0">
                <a:cs typeface="Times New Roman" pitchFamily="18" charset="0"/>
              </a:rPr>
              <a:t> Wie können Sie Ihren Kunden mehr Nutzen bieten?</a:t>
            </a:r>
          </a:p>
          <a:p>
            <a:pPr algn="l">
              <a:spcBef>
                <a:spcPct val="50000"/>
              </a:spcBef>
            </a:pPr>
            <a:endParaRPr lang="de-DE" altLang="de-DE" sz="1900" dirty="0"/>
          </a:p>
        </p:txBody>
      </p:sp>
      <p:pic>
        <p:nvPicPr>
          <p:cNvPr id="10" name="Picture 7">
            <a:extLst>
              <a:ext uri="{FF2B5EF4-FFF2-40B4-BE49-F238E27FC236}">
                <a16:creationId xmlns:a16="http://schemas.microsoft.com/office/drawing/2014/main" id="{611B4D94-DAF0-4E3C-B311-ACEE79E08D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4388" y="3068638"/>
            <a:ext cx="1519237"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liennummernplatzhalter 4">
            <a:extLst>
              <a:ext uri="{FF2B5EF4-FFF2-40B4-BE49-F238E27FC236}">
                <a16:creationId xmlns:a16="http://schemas.microsoft.com/office/drawing/2014/main" id="{51B4A240-F5E0-4BDB-8848-65032CAC2C7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150</a:t>
            </a:r>
          </a:p>
        </p:txBody>
      </p:sp>
    </p:spTree>
    <p:extLst>
      <p:ext uri="{BB962C8B-B14F-4D97-AF65-F5344CB8AC3E}">
        <p14:creationId xmlns:p14="http://schemas.microsoft.com/office/powerpoint/2010/main" val="107802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Produkt- / Dienstleistungsfaktoren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05.</a:t>
            </a:r>
          </a:p>
        </p:txBody>
      </p:sp>
      <p:sp>
        <p:nvSpPr>
          <p:cNvPr id="9" name="Text Box 3">
            <a:extLst>
              <a:ext uri="{FF2B5EF4-FFF2-40B4-BE49-F238E27FC236}">
                <a16:creationId xmlns:a16="http://schemas.microsoft.com/office/drawing/2014/main" id="{E126D81D-78F4-4192-9F94-AC574DF6288A}"/>
              </a:ext>
            </a:extLst>
          </p:cNvPr>
          <p:cNvSpPr txBox="1">
            <a:spLocks noChangeArrowheads="1"/>
          </p:cNvSpPr>
          <p:nvPr/>
        </p:nvSpPr>
        <p:spPr bwMode="auto">
          <a:xfrm>
            <a:off x="444499" y="1898073"/>
            <a:ext cx="804460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900" dirty="0"/>
          </a:p>
          <a:p>
            <a:pPr algn="l">
              <a:spcBef>
                <a:spcPct val="50000"/>
              </a:spcBef>
              <a:buFontTx/>
              <a:buChar char="•"/>
            </a:pPr>
            <a:r>
              <a:rPr lang="de-DE" altLang="de-DE" sz="1800" dirty="0"/>
              <a:t> Wie wollen Sie Ihre Betriebsprozesse strukturieren (vom Einkauf über die</a:t>
            </a:r>
            <a:br>
              <a:rPr lang="de-DE" altLang="de-DE" sz="1800" dirty="0"/>
            </a:br>
            <a:r>
              <a:rPr lang="de-DE" altLang="de-DE" sz="1800" dirty="0"/>
              <a:t>  Herstellung bis zum Vertrieb)?</a:t>
            </a:r>
          </a:p>
          <a:p>
            <a:pPr algn="l">
              <a:spcBef>
                <a:spcPct val="50000"/>
              </a:spcBef>
              <a:buFontTx/>
              <a:buChar char="•"/>
            </a:pPr>
            <a:r>
              <a:rPr lang="de-DE" altLang="de-DE" sz="1800" dirty="0"/>
              <a:t> Welche Materialien, Maschinen, Einrichtungen brauchen Sie zur Herstellung</a:t>
            </a:r>
            <a:br>
              <a:rPr lang="de-DE" altLang="de-DE" sz="1800" dirty="0"/>
            </a:br>
            <a:r>
              <a:rPr lang="de-DE" altLang="de-DE" sz="1800" dirty="0"/>
              <a:t>  Ihres Produktes bzw. zur Bereitstellung Ihrer Dienstleistung?</a:t>
            </a:r>
          </a:p>
          <a:p>
            <a:pPr algn="l">
              <a:spcBef>
                <a:spcPct val="50000"/>
              </a:spcBef>
              <a:buFontTx/>
              <a:buChar char="•"/>
            </a:pPr>
            <a:r>
              <a:rPr lang="de-DE" altLang="de-DE" sz="1800" dirty="0"/>
              <a:t> Was benötigen Sie zum Vertrieb Ihres Produktes / Ihrer Dienstleistung?</a:t>
            </a:r>
          </a:p>
          <a:p>
            <a:pPr algn="l">
              <a:spcBef>
                <a:spcPct val="50000"/>
              </a:spcBef>
              <a:buFontTx/>
              <a:buChar char="•"/>
            </a:pPr>
            <a:r>
              <a:rPr lang="de-DE" altLang="de-DE" sz="1800" dirty="0"/>
              <a:t> Wie stellen Sie Ihre Bevorratung sicher?</a:t>
            </a:r>
          </a:p>
          <a:p>
            <a:pPr algn="l">
              <a:spcBef>
                <a:spcPct val="50000"/>
              </a:spcBef>
              <a:buFontTx/>
              <a:buChar char="•"/>
            </a:pPr>
            <a:r>
              <a:rPr lang="de-DE" altLang="de-DE" sz="1800" dirty="0"/>
              <a:t> Welche Mitarbeiter mit welchen Qualifikationen benötigen Sie für welche</a:t>
            </a:r>
            <a:br>
              <a:rPr lang="de-DE" altLang="de-DE" sz="1800" dirty="0"/>
            </a:br>
            <a:r>
              <a:rPr lang="de-DE" altLang="de-DE" sz="1800" dirty="0"/>
              <a:t>  Zeiträume?</a:t>
            </a:r>
          </a:p>
          <a:p>
            <a:pPr algn="l">
              <a:spcBef>
                <a:spcPct val="50000"/>
              </a:spcBef>
              <a:buFontTx/>
              <a:buChar char="•"/>
            </a:pPr>
            <a:r>
              <a:rPr lang="de-DE" altLang="de-DE" sz="1800" dirty="0"/>
              <a:t> Welche Teilleistungen können Sie bei Lieferanten einkaufen?</a:t>
            </a:r>
          </a:p>
        </p:txBody>
      </p:sp>
      <p:sp>
        <p:nvSpPr>
          <p:cNvPr id="8" name="Foliennummernplatzhalter 4">
            <a:extLst>
              <a:ext uri="{FF2B5EF4-FFF2-40B4-BE49-F238E27FC236}">
                <a16:creationId xmlns:a16="http://schemas.microsoft.com/office/drawing/2014/main" id="{3506F0F8-BA30-420C-AF0F-6CAE0F0057F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151</a:t>
            </a:r>
          </a:p>
        </p:txBody>
      </p:sp>
    </p:spTree>
    <p:extLst>
      <p:ext uri="{BB962C8B-B14F-4D97-AF65-F5344CB8AC3E}">
        <p14:creationId xmlns:p14="http://schemas.microsoft.com/office/powerpoint/2010/main" val="390479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Standortwahl</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sp>
        <p:nvSpPr>
          <p:cNvPr id="8" name="Text Box 3">
            <a:extLst>
              <a:ext uri="{FF2B5EF4-FFF2-40B4-BE49-F238E27FC236}">
                <a16:creationId xmlns:a16="http://schemas.microsoft.com/office/drawing/2014/main" id="{6347A859-4BC9-45CD-92E3-C300B87A660F}"/>
              </a:ext>
            </a:extLst>
          </p:cNvPr>
          <p:cNvSpPr txBox="1">
            <a:spLocks noChangeArrowheads="1"/>
          </p:cNvSpPr>
          <p:nvPr/>
        </p:nvSpPr>
        <p:spPr bwMode="auto">
          <a:xfrm>
            <a:off x="463550" y="1884139"/>
            <a:ext cx="76200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800" dirty="0">
                <a:cs typeface="Times New Roman" pitchFamily="18" charset="0"/>
              </a:rPr>
              <a:t> Welche Bedingungen muss der Standort erfüllen?</a:t>
            </a:r>
          </a:p>
          <a:p>
            <a:pPr algn="l">
              <a:spcBef>
                <a:spcPct val="50000"/>
              </a:spcBef>
              <a:buFontTx/>
              <a:buChar char="•"/>
            </a:pPr>
            <a:r>
              <a:rPr lang="de-DE" altLang="de-DE" sz="1800" dirty="0">
                <a:cs typeface="Times New Roman" pitchFamily="18" charset="0"/>
              </a:rPr>
              <a:t> Kennen Sie geeignete Standorte?</a:t>
            </a:r>
          </a:p>
          <a:p>
            <a:pPr algn="l">
              <a:spcBef>
                <a:spcPct val="50000"/>
              </a:spcBef>
              <a:buFontTx/>
              <a:buChar char="•"/>
            </a:pPr>
            <a:r>
              <a:rPr lang="de-DE" altLang="de-DE" sz="1800" dirty="0">
                <a:cs typeface="Times New Roman" pitchFamily="18" charset="0"/>
              </a:rPr>
              <a:t> Gibt es genügend Kunden im Einzugsgebiet des Standortes?</a:t>
            </a:r>
          </a:p>
          <a:p>
            <a:pPr algn="l">
              <a:spcBef>
                <a:spcPct val="50000"/>
              </a:spcBef>
              <a:buFontTx/>
              <a:buChar char="•"/>
            </a:pPr>
            <a:r>
              <a:rPr lang="de-DE" altLang="de-DE" sz="1800" dirty="0">
                <a:cs typeface="Times New Roman" pitchFamily="18" charset="0"/>
              </a:rPr>
              <a:t> Wie ist die Verkehrsanbindung des Standortes?</a:t>
            </a:r>
            <a:endParaRPr lang="de-DE" altLang="de-DE" sz="1800" dirty="0"/>
          </a:p>
        </p:txBody>
      </p:sp>
      <p:sp>
        <p:nvSpPr>
          <p:cNvPr id="9" name="Foliennummernplatzhalter 4">
            <a:extLst>
              <a:ext uri="{FF2B5EF4-FFF2-40B4-BE49-F238E27FC236}">
                <a16:creationId xmlns:a16="http://schemas.microsoft.com/office/drawing/2014/main" id="{46E022AD-6133-4871-86FC-9EEEA5951BE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152</a:t>
            </a:r>
          </a:p>
        </p:txBody>
      </p:sp>
    </p:spTree>
    <p:extLst>
      <p:ext uri="{BB962C8B-B14F-4D97-AF65-F5344CB8AC3E}">
        <p14:creationId xmlns:p14="http://schemas.microsoft.com/office/powerpoint/2010/main" val="173136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Standortwahl</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9" name="Picture 7">
            <a:extLst>
              <a:ext uri="{FF2B5EF4-FFF2-40B4-BE49-F238E27FC236}">
                <a16:creationId xmlns:a16="http://schemas.microsoft.com/office/drawing/2014/main" id="{2E7C784F-7FB6-4923-B362-05B3FEC92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33" y="2021405"/>
            <a:ext cx="8049363" cy="426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iennummernplatzhalter 4">
            <a:extLst>
              <a:ext uri="{FF2B5EF4-FFF2-40B4-BE49-F238E27FC236}">
                <a16:creationId xmlns:a16="http://schemas.microsoft.com/office/drawing/2014/main" id="{EA1FC36D-4977-4A9A-AA88-A719D76F6B2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153</a:t>
            </a:r>
          </a:p>
        </p:txBody>
      </p:sp>
    </p:spTree>
    <p:extLst>
      <p:ext uri="{BB962C8B-B14F-4D97-AF65-F5344CB8AC3E}">
        <p14:creationId xmlns:p14="http://schemas.microsoft.com/office/powerpoint/2010/main" val="219180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Standortfaktoren, z. B.</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a:extLst>
              <a:ext uri="{FF2B5EF4-FFF2-40B4-BE49-F238E27FC236}">
                <a16:creationId xmlns:a16="http://schemas.microsoft.com/office/drawing/2014/main" id="{153C85CB-15D1-49F5-8450-3B13B4FE4B53}"/>
              </a:ext>
            </a:extLst>
          </p:cNvPr>
          <p:cNvSpPr txBox="1">
            <a:spLocks noChangeArrowheads="1"/>
          </p:cNvSpPr>
          <p:nvPr/>
        </p:nvSpPr>
        <p:spPr bwMode="auto">
          <a:xfrm>
            <a:off x="444500" y="1884139"/>
            <a:ext cx="2743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Kundennähe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Lieferantennähe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Kontakte zu Unternehmen</a:t>
            </a:r>
            <a:br>
              <a:rPr lang="de-DE" altLang="de-DE" sz="1600" dirty="0">
                <a:cs typeface="Times New Roman" pitchFamily="18" charset="0"/>
              </a:rPr>
            </a:br>
            <a:r>
              <a:rPr lang="de-DE" altLang="de-DE" sz="1600" dirty="0">
                <a:cs typeface="Times New Roman" pitchFamily="18" charset="0"/>
              </a:rPr>
              <a:t>  </a:t>
            </a:r>
            <a:r>
              <a:rPr lang="de-DE" altLang="de-DE" sz="1600" dirty="0">
                <a:solidFill>
                  <a:srgbClr val="292526"/>
                </a:solidFill>
                <a:cs typeface="Times New Roman" pitchFamily="18" charset="0"/>
              </a:rPr>
              <a:t>derselben Branche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Lohnkosten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Angebot an qualifizierten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Arbeitskräften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Angebot an Gewerbe-</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flächen und -räumen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Grundstückspreise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Gewerbemieten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Fördermittel </a:t>
            </a:r>
          </a:p>
          <a:p>
            <a:pPr algn="l">
              <a:spcBef>
                <a:spcPct val="50000"/>
              </a:spcBef>
              <a:buFontTx/>
              <a:buChar char="•"/>
            </a:pPr>
            <a:r>
              <a:rPr lang="de-DE" altLang="de-DE" sz="1600" dirty="0">
                <a:solidFill>
                  <a:srgbClr val="292526"/>
                </a:solidFill>
                <a:cs typeface="Times New Roman" pitchFamily="18" charset="0"/>
              </a:rPr>
              <a:t> Energiekosten</a:t>
            </a:r>
          </a:p>
        </p:txBody>
      </p:sp>
      <p:sp>
        <p:nvSpPr>
          <p:cNvPr id="12" name="Text Box 6">
            <a:extLst>
              <a:ext uri="{FF2B5EF4-FFF2-40B4-BE49-F238E27FC236}">
                <a16:creationId xmlns:a16="http://schemas.microsoft.com/office/drawing/2014/main" id="{32731E91-828E-4AF1-91A5-95D90687C047}"/>
              </a:ext>
            </a:extLst>
          </p:cNvPr>
          <p:cNvSpPr txBox="1">
            <a:spLocks noChangeArrowheads="1"/>
          </p:cNvSpPr>
          <p:nvPr/>
        </p:nvSpPr>
        <p:spPr bwMode="auto">
          <a:xfrm>
            <a:off x="3059832" y="1885969"/>
            <a:ext cx="252655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Kommunale Abgaben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Luftverkehrsverbindung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Überregionale Bahn-</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verbindungen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Autobahnanschluss</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ÖPNV</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Nähe zu Hoch- und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Fachhochschulen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Nähe zu Forschungs-</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einrichtungen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Qualität der kom-</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munalen Verwaltung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Unterstützung durch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Wirtschaftsförderung</a:t>
            </a:r>
            <a:endParaRPr lang="de-DE" altLang="de-DE" sz="1600" dirty="0">
              <a:cs typeface="Times New Roman" pitchFamily="18" charset="0"/>
            </a:endParaRPr>
          </a:p>
          <a:p>
            <a:pPr algn="l">
              <a:spcBef>
                <a:spcPct val="50000"/>
              </a:spcBef>
            </a:pPr>
            <a:endParaRPr lang="de-DE" altLang="de-DE" sz="1600" dirty="0"/>
          </a:p>
        </p:txBody>
      </p:sp>
      <p:sp>
        <p:nvSpPr>
          <p:cNvPr id="13" name="Text Box 5">
            <a:extLst>
              <a:ext uri="{FF2B5EF4-FFF2-40B4-BE49-F238E27FC236}">
                <a16:creationId xmlns:a16="http://schemas.microsoft.com/office/drawing/2014/main" id="{F6C419A9-BA56-4D92-98BE-8867A6DF7AB2}"/>
              </a:ext>
            </a:extLst>
          </p:cNvPr>
          <p:cNvSpPr txBox="1">
            <a:spLocks noChangeArrowheads="1"/>
          </p:cNvSpPr>
          <p:nvPr/>
        </p:nvSpPr>
        <p:spPr bwMode="auto">
          <a:xfrm>
            <a:off x="5507968" y="1884139"/>
            <a:ext cx="298113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Unterstützung durch</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Kammern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Dienstleistungen der</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örtlichen Banken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Gutes Image der Stadt und</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Region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Wohnungen und</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Wohnumfeld</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Kulturelles Angebot</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Naherholungsmöglichkeiten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Bildungseinrichtungen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Medizinische Versorgung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Sonstige:</a:t>
            </a:r>
            <a:endParaRPr lang="de-DE" altLang="de-DE" sz="1600" dirty="0">
              <a:cs typeface="Times New Roman" pitchFamily="18" charset="0"/>
            </a:endParaRPr>
          </a:p>
          <a:p>
            <a:pPr algn="l">
              <a:spcBef>
                <a:spcPct val="50000"/>
              </a:spcBef>
              <a:buFontTx/>
              <a:buChar char="•"/>
            </a:pPr>
            <a:endParaRPr lang="de-DE" altLang="de-DE" sz="1600" dirty="0"/>
          </a:p>
          <a:p>
            <a:pPr algn="l">
              <a:spcBef>
                <a:spcPct val="50000"/>
              </a:spcBef>
            </a:pPr>
            <a:endParaRPr lang="de-DE" altLang="de-DE" sz="1600" dirty="0"/>
          </a:p>
        </p:txBody>
      </p:sp>
      <p:sp>
        <p:nvSpPr>
          <p:cNvPr id="9" name="Foliennummernplatzhalter 4">
            <a:extLst>
              <a:ext uri="{FF2B5EF4-FFF2-40B4-BE49-F238E27FC236}">
                <a16:creationId xmlns:a16="http://schemas.microsoft.com/office/drawing/2014/main" id="{6346C14D-E6B4-4694-8A26-34EF911C511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154</a:t>
            </a:r>
          </a:p>
        </p:txBody>
      </p:sp>
    </p:spTree>
    <p:extLst>
      <p:ext uri="{BB962C8B-B14F-4D97-AF65-F5344CB8AC3E}">
        <p14:creationId xmlns:p14="http://schemas.microsoft.com/office/powerpoint/2010/main" val="265524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4294967295"/>
          </p:nvPr>
        </p:nvSpPr>
        <p:spPr>
          <a:xfrm>
            <a:off x="395536" y="6424329"/>
            <a:ext cx="5551487" cy="256699"/>
          </a:xfrm>
          <a:prstGeom prst="rect">
            <a:avLst/>
          </a:prstGeom>
        </p:spPr>
        <p:txBody>
          <a:bodyPr/>
          <a:lstStyle/>
          <a:p>
            <a:pPr>
              <a:defRPr/>
            </a:pPr>
            <a:r>
              <a:rPr lang="de-DE" dirty="0"/>
              <a:t>Workshop Businessplan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Standortfaktoren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r>
              <a:rPr lang="de-DE" dirty="0"/>
              <a:t>25</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CCCD3D69-038E-4998-840F-2EFC0975E54D}"/>
              </a:ext>
            </a:extLst>
          </p:cNvPr>
          <p:cNvPicPr>
            <a:picLocks noChangeAspect="1"/>
          </p:cNvPicPr>
          <p:nvPr/>
        </p:nvPicPr>
        <p:blipFill>
          <a:blip r:embed="rId4"/>
          <a:stretch>
            <a:fillRect/>
          </a:stretch>
        </p:blipFill>
        <p:spPr>
          <a:xfrm>
            <a:off x="444501" y="2060750"/>
            <a:ext cx="8043826" cy="855837"/>
          </a:xfrm>
          <a:prstGeom prst="rect">
            <a:avLst/>
          </a:prstGeom>
        </p:spPr>
      </p:pic>
      <p:pic>
        <p:nvPicPr>
          <p:cNvPr id="9" name="Grafik 8">
            <a:extLst>
              <a:ext uri="{FF2B5EF4-FFF2-40B4-BE49-F238E27FC236}">
                <a16:creationId xmlns:a16="http://schemas.microsoft.com/office/drawing/2014/main" id="{66D56D34-AE90-4BDF-A736-29550EEE25C2}"/>
              </a:ext>
            </a:extLst>
          </p:cNvPr>
          <p:cNvPicPr>
            <a:picLocks noChangeAspect="1"/>
          </p:cNvPicPr>
          <p:nvPr/>
        </p:nvPicPr>
        <p:blipFill>
          <a:blip r:embed="rId5"/>
          <a:stretch>
            <a:fillRect/>
          </a:stretch>
        </p:blipFill>
        <p:spPr>
          <a:xfrm>
            <a:off x="444500" y="2916587"/>
            <a:ext cx="8043826" cy="3796636"/>
          </a:xfrm>
          <a:prstGeom prst="rect">
            <a:avLst/>
          </a:prstGeom>
        </p:spPr>
      </p:pic>
      <p:sp>
        <p:nvSpPr>
          <p:cNvPr id="11" name="Foliennummernplatzhalter 4">
            <a:extLst>
              <a:ext uri="{FF2B5EF4-FFF2-40B4-BE49-F238E27FC236}">
                <a16:creationId xmlns:a16="http://schemas.microsoft.com/office/drawing/2014/main" id="{2494A2AB-B37B-4E83-BEF1-ED68301DA4D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155</a:t>
            </a:r>
          </a:p>
        </p:txBody>
      </p:sp>
    </p:spTree>
    <p:extLst>
      <p:ext uri="{BB962C8B-B14F-4D97-AF65-F5344CB8AC3E}">
        <p14:creationId xmlns:p14="http://schemas.microsoft.com/office/powerpoint/2010/main" val="1767356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79FF2DB-01BC-4E77-A6E5-3137E7B857F4}"/>
              </a:ext>
            </a:extLst>
          </p:cNvPr>
          <p:cNvSpPr>
            <a:spLocks noGrp="1"/>
          </p:cNvSpPr>
          <p:nvPr>
            <p:ph idx="1"/>
          </p:nvPr>
        </p:nvSpPr>
        <p:spPr/>
        <p:txBody>
          <a:bodyPr/>
          <a:lstStyle/>
          <a:p>
            <a:endParaRPr lang="de-DE" dirty="0"/>
          </a:p>
        </p:txBody>
      </p:sp>
      <p:pic>
        <p:nvPicPr>
          <p:cNvPr id="5" name="Picture 3" descr="uli1302">
            <a:extLst>
              <a:ext uri="{FF2B5EF4-FFF2-40B4-BE49-F238E27FC236}">
                <a16:creationId xmlns:a16="http://schemas.microsoft.com/office/drawing/2014/main" id="{5ED28121-4EF1-4D09-981A-BEBBECECE0B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r="-2715" b="49457"/>
          <a:stretch>
            <a:fillRect/>
          </a:stretch>
        </p:blipFill>
        <p:spPr bwMode="auto">
          <a:xfrm>
            <a:off x="1981200" y="1905000"/>
            <a:ext cx="48529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89114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Standortfaktoren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3D17F2B4-0675-4744-A2F3-E34AE74C728D}"/>
              </a:ext>
            </a:extLst>
          </p:cNvPr>
          <p:cNvPicPr>
            <a:picLocks noChangeAspect="1"/>
          </p:cNvPicPr>
          <p:nvPr/>
        </p:nvPicPr>
        <p:blipFill>
          <a:blip r:embed="rId4"/>
          <a:stretch>
            <a:fillRect/>
          </a:stretch>
        </p:blipFill>
        <p:spPr>
          <a:xfrm>
            <a:off x="444500" y="2916587"/>
            <a:ext cx="8043826" cy="3658411"/>
          </a:xfrm>
          <a:prstGeom prst="rect">
            <a:avLst/>
          </a:prstGeom>
        </p:spPr>
      </p:pic>
      <p:pic>
        <p:nvPicPr>
          <p:cNvPr id="11" name="Grafik 10">
            <a:extLst>
              <a:ext uri="{FF2B5EF4-FFF2-40B4-BE49-F238E27FC236}">
                <a16:creationId xmlns:a16="http://schemas.microsoft.com/office/drawing/2014/main" id="{B3A6D28C-CA89-4B36-B416-0DC4F19AEC29}"/>
              </a:ext>
            </a:extLst>
          </p:cNvPr>
          <p:cNvPicPr>
            <a:picLocks noChangeAspect="1"/>
          </p:cNvPicPr>
          <p:nvPr/>
        </p:nvPicPr>
        <p:blipFill>
          <a:blip r:embed="rId5"/>
          <a:stretch>
            <a:fillRect/>
          </a:stretch>
        </p:blipFill>
        <p:spPr>
          <a:xfrm>
            <a:off x="444501" y="2060750"/>
            <a:ext cx="8043826" cy="855837"/>
          </a:xfrm>
          <a:prstGeom prst="rect">
            <a:avLst/>
          </a:prstGeom>
        </p:spPr>
      </p:pic>
      <p:sp>
        <p:nvSpPr>
          <p:cNvPr id="8" name="Foliennummernplatzhalter 4">
            <a:extLst>
              <a:ext uri="{FF2B5EF4-FFF2-40B4-BE49-F238E27FC236}">
                <a16:creationId xmlns:a16="http://schemas.microsoft.com/office/drawing/2014/main" id="{E3B07D45-656C-46AB-B675-D5352AB2A13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156</a:t>
            </a:r>
          </a:p>
        </p:txBody>
      </p:sp>
    </p:spTree>
    <p:extLst>
      <p:ext uri="{BB962C8B-B14F-4D97-AF65-F5344CB8AC3E}">
        <p14:creationId xmlns:p14="http://schemas.microsoft.com/office/powerpoint/2010/main" val="2467342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 Bayern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231</a:t>
            </a:fld>
            <a:endParaRPr lang="de-DE" dirty="0"/>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0">
            <a:extLst>
              <a:ext uri="{FF2B5EF4-FFF2-40B4-BE49-F238E27FC236}">
                <a16:creationId xmlns:a16="http://schemas.microsoft.com/office/drawing/2014/main" id="{561B2F17-AA87-41A4-BF02-D786304EDD8A}"/>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33698"/>
            <a:ext cx="8197506" cy="108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172194"/>
            <a:ext cx="7881566" cy="38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595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 Oberbayern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232</a:t>
            </a:fld>
            <a:endParaRPr lang="de-DE" dirty="0"/>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0">
            <a:extLst>
              <a:ext uri="{FF2B5EF4-FFF2-40B4-BE49-F238E27FC236}">
                <a16:creationId xmlns:a16="http://schemas.microsoft.com/office/drawing/2014/main" id="{79547374-A4B2-4F2E-8B67-A4F201457861}"/>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85" y="2928938"/>
            <a:ext cx="7951975" cy="106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172194"/>
            <a:ext cx="7881566" cy="38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57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 München (Stadt)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233</a:t>
            </a:fld>
            <a:endParaRPr lang="de-DE" dirty="0"/>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0">
            <a:extLst>
              <a:ext uri="{FF2B5EF4-FFF2-40B4-BE49-F238E27FC236}">
                <a16:creationId xmlns:a16="http://schemas.microsoft.com/office/drawing/2014/main" id="{CE032E69-BA86-4848-861C-83BB9EDA67C8}"/>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pic>
        <p:nvPicPr>
          <p:cNvPr id="4198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9116" y="2942447"/>
            <a:ext cx="8309589" cy="110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172194"/>
            <a:ext cx="7881566" cy="38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802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 München (Region 14)</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234</a:t>
            </a:fld>
            <a:endParaRPr lang="de-DE" dirty="0"/>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0">
            <a:extLst>
              <a:ext uri="{FF2B5EF4-FFF2-40B4-BE49-F238E27FC236}">
                <a16:creationId xmlns:a16="http://schemas.microsoft.com/office/drawing/2014/main" id="{CE032E69-BA86-4848-861C-83BB9EDA67C8}"/>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pic>
        <p:nvPicPr>
          <p:cNvPr id="430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500" y="2945088"/>
            <a:ext cx="8375650" cy="108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172194"/>
            <a:ext cx="7881566" cy="38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6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Standort München 2017</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235</a:t>
            </a:fld>
            <a:endParaRPr lang="de-DE" dirty="0"/>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99430" y="2055884"/>
            <a:ext cx="5697056" cy="480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296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Zukunftsaussichten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07.</a:t>
            </a:r>
          </a:p>
        </p:txBody>
      </p:sp>
      <p:sp>
        <p:nvSpPr>
          <p:cNvPr id="11" name="Text Box 3">
            <a:extLst>
              <a:ext uri="{FF2B5EF4-FFF2-40B4-BE49-F238E27FC236}">
                <a16:creationId xmlns:a16="http://schemas.microsoft.com/office/drawing/2014/main" id="{DD443F2C-8A31-47CA-84E8-BCFED03FE4A8}"/>
              </a:ext>
            </a:extLst>
          </p:cNvPr>
          <p:cNvSpPr txBox="1">
            <a:spLocks noChangeArrowheads="1"/>
          </p:cNvSpPr>
          <p:nvPr/>
        </p:nvSpPr>
        <p:spPr bwMode="auto">
          <a:xfrm>
            <a:off x="444499" y="1907865"/>
            <a:ext cx="804460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p>
          <a:p>
            <a:pPr algn="l">
              <a:spcBef>
                <a:spcPct val="50000"/>
              </a:spcBef>
              <a:buFontTx/>
              <a:buChar char="•"/>
            </a:pPr>
            <a:r>
              <a:rPr lang="de-DE" altLang="de-DE" sz="1900" dirty="0"/>
              <a:t> </a:t>
            </a:r>
            <a:r>
              <a:rPr lang="de-DE" altLang="de-DE" sz="1800" dirty="0"/>
              <a:t>Welche Ziele haben Sie sich für Ihre Firma gesetzt?</a:t>
            </a:r>
          </a:p>
          <a:p>
            <a:pPr algn="l">
              <a:spcBef>
                <a:spcPct val="50000"/>
              </a:spcBef>
              <a:buFontTx/>
              <a:buChar char="•"/>
            </a:pPr>
            <a:r>
              <a:rPr lang="de-DE" altLang="de-DE" sz="1800" dirty="0"/>
              <a:t> Mit welchen Maßnahmen wollen Sie diese Ziele erreichen?</a:t>
            </a:r>
          </a:p>
          <a:p>
            <a:pPr algn="l">
              <a:spcBef>
                <a:spcPct val="50000"/>
              </a:spcBef>
              <a:buFontTx/>
              <a:buChar char="•"/>
            </a:pPr>
            <a:r>
              <a:rPr lang="de-DE" altLang="de-DE" sz="1800" dirty="0"/>
              <a:t> Wie könnte die Entwicklung Ihrer Branche aussehen?</a:t>
            </a:r>
          </a:p>
          <a:p>
            <a:pPr algn="l">
              <a:spcBef>
                <a:spcPct val="50000"/>
              </a:spcBef>
              <a:buFontTx/>
              <a:buChar char="•"/>
            </a:pPr>
            <a:r>
              <a:rPr lang="de-DE" altLang="de-DE" sz="1800" dirty="0"/>
              <a:t> Wie wird sich die Nachfrage nach Ihrem Angebot entwickeln?</a:t>
            </a:r>
          </a:p>
          <a:p>
            <a:pPr algn="l">
              <a:spcBef>
                <a:spcPct val="50000"/>
              </a:spcBef>
              <a:buFontTx/>
              <a:buChar char="•"/>
            </a:pPr>
            <a:r>
              <a:rPr lang="de-DE" altLang="de-DE" sz="1800" dirty="0"/>
              <a:t> Rechnen Sie mit mehr Konkurrenten in Ihrem Markt?</a:t>
            </a:r>
          </a:p>
          <a:p>
            <a:pPr algn="l">
              <a:spcBef>
                <a:spcPct val="50000"/>
              </a:spcBef>
              <a:buFontTx/>
              <a:buChar char="•"/>
            </a:pPr>
            <a:r>
              <a:rPr lang="de-DE" altLang="de-DE" sz="1800" dirty="0"/>
              <a:t> Wie reagieren Sie auf negative Markt- / Nachfrageveränderungen?</a:t>
            </a:r>
          </a:p>
          <a:p>
            <a:pPr algn="l">
              <a:spcBef>
                <a:spcPct val="50000"/>
              </a:spcBef>
              <a:buFontTx/>
              <a:buChar char="•"/>
            </a:pPr>
            <a:r>
              <a:rPr lang="de-DE" altLang="de-DE" sz="1800" dirty="0"/>
              <a:t> Gibt es vergleichbare Branchen, die Orientierungshilfe bieten?</a:t>
            </a:r>
          </a:p>
          <a:p>
            <a:pPr algn="l">
              <a:spcBef>
                <a:spcPct val="50000"/>
              </a:spcBef>
            </a:pPr>
            <a:endParaRPr lang="de-DE" altLang="de-DE" sz="1900" dirty="0"/>
          </a:p>
        </p:txBody>
      </p:sp>
      <p:sp>
        <p:nvSpPr>
          <p:cNvPr id="8" name="Foliennummernplatzhalter 4">
            <a:extLst>
              <a:ext uri="{FF2B5EF4-FFF2-40B4-BE49-F238E27FC236}">
                <a16:creationId xmlns:a16="http://schemas.microsoft.com/office/drawing/2014/main" id="{33F3DDF2-736E-4F9C-B123-2144195266E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157</a:t>
            </a:r>
          </a:p>
        </p:txBody>
      </p:sp>
    </p:spTree>
    <p:extLst>
      <p:ext uri="{BB962C8B-B14F-4D97-AF65-F5344CB8AC3E}">
        <p14:creationId xmlns:p14="http://schemas.microsoft.com/office/powerpoint/2010/main" val="206648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a16="http://schemas.microsoft.com/office/drawing/2014/main" id="{546C419B-5134-47B8-BE3A-03488563A0A0}"/>
              </a:ext>
            </a:extLst>
          </p:cNvPr>
          <p:cNvSpPr txBox="1">
            <a:spLocks noChangeArrowheads="1"/>
          </p:cNvSpPr>
          <p:nvPr/>
        </p:nvSpPr>
        <p:spPr bwMode="auto">
          <a:xfrm>
            <a:off x="458563" y="1884139"/>
            <a:ext cx="8030537"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Rechtsform: </a:t>
            </a:r>
          </a:p>
          <a:p>
            <a:pPr algn="l">
              <a:spcBef>
                <a:spcPct val="50000"/>
              </a:spcBef>
              <a:buFontTx/>
              <a:buChar char="•"/>
            </a:pPr>
            <a:r>
              <a:rPr lang="de-DE" altLang="de-DE" sz="1800" dirty="0">
                <a:cs typeface="Times New Roman" pitchFamily="18" charset="0"/>
              </a:rPr>
              <a:t> Welche Rechtsform soll Ihr Unternehmen haben?</a:t>
            </a:r>
          </a:p>
          <a:p>
            <a:pPr algn="l">
              <a:spcBef>
                <a:spcPct val="50000"/>
              </a:spcBef>
              <a:buFontTx/>
              <a:buChar char="•"/>
            </a:pPr>
            <a:r>
              <a:rPr lang="de-DE" altLang="de-DE" sz="1800" dirty="0">
                <a:cs typeface="Times New Roman" pitchFamily="18" charset="0"/>
              </a:rPr>
              <a:t> Welche Gesellschafterstruktur planen Sie?</a:t>
            </a:r>
          </a:p>
          <a:p>
            <a:pPr algn="l">
              <a:spcBef>
                <a:spcPct val="50000"/>
              </a:spcBef>
              <a:buFontTx/>
              <a:buChar char="•"/>
            </a:pPr>
            <a:r>
              <a:rPr lang="de-DE" altLang="de-DE" sz="1800" dirty="0">
                <a:cs typeface="Times New Roman" pitchFamily="18" charset="0"/>
              </a:rPr>
              <a:t> Bei mehreren Gesellschaftern: Wer übernimmt welche Funktionen im</a:t>
            </a:r>
            <a:br>
              <a:rPr lang="de-DE" altLang="de-DE" sz="1800" dirty="0">
                <a:cs typeface="Times New Roman" pitchFamily="18" charset="0"/>
              </a:rPr>
            </a:br>
            <a:r>
              <a:rPr lang="de-DE" altLang="de-DE" sz="1800" dirty="0">
                <a:cs typeface="Times New Roman" pitchFamily="18" charset="0"/>
              </a:rPr>
              <a:t>  Unternehmen?</a:t>
            </a:r>
          </a:p>
          <a:p>
            <a:pPr algn="l">
              <a:spcBef>
                <a:spcPct val="50000"/>
              </a:spcBef>
            </a:pPr>
            <a:endParaRPr lang="de-DE" altLang="de-DE" sz="1900" dirty="0">
              <a:cs typeface="Times New Roman" pitchFamily="18" charset="0"/>
            </a:endParaRPr>
          </a:p>
          <a:p>
            <a:pPr algn="l">
              <a:spcBef>
                <a:spcPct val="50000"/>
              </a:spcBef>
            </a:pPr>
            <a:endParaRPr lang="de-DE" altLang="de-DE" sz="1900" dirty="0"/>
          </a:p>
        </p:txBody>
      </p:sp>
      <p:sp>
        <p:nvSpPr>
          <p:cNvPr id="9" name="Foliennummernplatzhalter 4">
            <a:extLst>
              <a:ext uri="{FF2B5EF4-FFF2-40B4-BE49-F238E27FC236}">
                <a16:creationId xmlns:a16="http://schemas.microsoft.com/office/drawing/2014/main" id="{9AD1067F-BD5A-4924-B0F1-618B7DCDD32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158</a:t>
            </a:r>
          </a:p>
        </p:txBody>
      </p:sp>
    </p:spTree>
    <p:extLst>
      <p:ext uri="{BB962C8B-B14F-4D97-AF65-F5344CB8AC3E}">
        <p14:creationId xmlns:p14="http://schemas.microsoft.com/office/powerpoint/2010/main" val="2933781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a16="http://schemas.microsoft.com/office/drawing/2014/main" id="{D3005D3B-AF2E-47DF-917D-468EEA34CB61}"/>
              </a:ext>
            </a:extLst>
          </p:cNvPr>
          <p:cNvSpPr txBox="1">
            <a:spLocks noChangeArrowheads="1"/>
          </p:cNvSpPr>
          <p:nvPr/>
        </p:nvSpPr>
        <p:spPr bwMode="auto">
          <a:xfrm>
            <a:off x="444500" y="1899476"/>
            <a:ext cx="7010400" cy="26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900" b="1" dirty="0">
              <a:cs typeface="Times New Roman" pitchFamily="18" charset="0"/>
            </a:endParaRPr>
          </a:p>
          <a:p>
            <a:pPr algn="l">
              <a:spcBef>
                <a:spcPct val="50000"/>
              </a:spcBef>
            </a:pPr>
            <a:r>
              <a:rPr lang="de-DE" altLang="de-DE" sz="1800" b="1" dirty="0">
                <a:solidFill>
                  <a:srgbClr val="92D050"/>
                </a:solidFill>
                <a:cs typeface="Times New Roman" pitchFamily="18" charset="0"/>
              </a:rPr>
              <a:t>Genehmigungen: </a:t>
            </a:r>
          </a:p>
          <a:p>
            <a:pPr algn="l">
              <a:spcBef>
                <a:spcPct val="50000"/>
              </a:spcBef>
              <a:buFontTx/>
              <a:buChar char="•"/>
            </a:pPr>
            <a:r>
              <a:rPr lang="de-DE" altLang="de-DE" sz="1800" dirty="0">
                <a:cs typeface="Times New Roman" pitchFamily="18" charset="0"/>
              </a:rPr>
              <a:t> Welche Genehmigungen brauchen Sie für Ihren Betrieb?</a:t>
            </a:r>
          </a:p>
          <a:p>
            <a:pPr algn="l">
              <a:spcBef>
                <a:spcPct val="50000"/>
              </a:spcBef>
              <a:buFontTx/>
              <a:buChar char="•"/>
            </a:pPr>
            <a:r>
              <a:rPr lang="de-DE" altLang="de-DE" sz="1800" dirty="0">
                <a:cs typeface="Times New Roman" pitchFamily="18" charset="0"/>
              </a:rPr>
              <a:t> Benötigen Sie für Ihre Tätigkeit eine spezielle Zulassung?</a:t>
            </a:r>
          </a:p>
          <a:p>
            <a:pPr>
              <a:spcBef>
                <a:spcPct val="50000"/>
              </a:spcBef>
            </a:pPr>
            <a:endParaRPr lang="de-DE" altLang="de-DE" dirty="0"/>
          </a:p>
        </p:txBody>
      </p:sp>
      <p:sp>
        <p:nvSpPr>
          <p:cNvPr id="9" name="Foliennummernplatzhalter 4">
            <a:extLst>
              <a:ext uri="{FF2B5EF4-FFF2-40B4-BE49-F238E27FC236}">
                <a16:creationId xmlns:a16="http://schemas.microsoft.com/office/drawing/2014/main" id="{7509DB63-3D73-4648-B14D-F178583B683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159</a:t>
            </a:r>
          </a:p>
        </p:txBody>
      </p:sp>
    </p:spTree>
    <p:extLst>
      <p:ext uri="{BB962C8B-B14F-4D97-AF65-F5344CB8AC3E}">
        <p14:creationId xmlns:p14="http://schemas.microsoft.com/office/powerpoint/2010/main" val="52177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a16="http://schemas.microsoft.com/office/drawing/2014/main" id="{DDC72E63-9A02-4DD4-AC19-F216CC06FF29}"/>
              </a:ext>
            </a:extLst>
          </p:cNvPr>
          <p:cNvSpPr txBox="1">
            <a:spLocks noChangeArrowheads="1"/>
          </p:cNvSpPr>
          <p:nvPr/>
        </p:nvSpPr>
        <p:spPr bwMode="auto">
          <a:xfrm>
            <a:off x="444500" y="1902969"/>
            <a:ext cx="7696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Flächen/Räume: </a:t>
            </a:r>
          </a:p>
          <a:p>
            <a:pPr algn="l">
              <a:spcBef>
                <a:spcPct val="50000"/>
              </a:spcBef>
              <a:buFontTx/>
              <a:buChar char="•"/>
            </a:pPr>
            <a:r>
              <a:rPr lang="de-DE" altLang="de-DE" sz="1800" dirty="0">
                <a:cs typeface="Times New Roman" pitchFamily="18" charset="0"/>
              </a:rPr>
              <a:t> Wie viel Gewerbefläche (Räume) benötigen Sie?</a:t>
            </a:r>
          </a:p>
          <a:p>
            <a:pPr algn="l">
              <a:spcBef>
                <a:spcPct val="50000"/>
              </a:spcBef>
              <a:buFontTx/>
              <a:buChar char="•"/>
            </a:pPr>
            <a:r>
              <a:rPr lang="de-DE" altLang="de-DE" sz="1800" dirty="0">
                <a:cs typeface="Times New Roman" pitchFamily="18" charset="0"/>
              </a:rPr>
              <a:t> Kennen Sie die marktüblichen Preise dafür?</a:t>
            </a:r>
          </a:p>
          <a:p>
            <a:pPr algn="l">
              <a:spcBef>
                <a:spcPct val="50000"/>
              </a:spcBef>
              <a:buFontTx/>
              <a:buChar char="•"/>
            </a:pPr>
            <a:r>
              <a:rPr lang="de-DE" altLang="de-DE" sz="1800" dirty="0">
                <a:cs typeface="Times New Roman" pitchFamily="18" charset="0"/>
              </a:rPr>
              <a:t> Haben Sie sich nach mietgünstigen Flächen (z. B. in kommunalen </a:t>
            </a:r>
            <a:br>
              <a:rPr lang="de-DE" altLang="de-DE" sz="1800" dirty="0">
                <a:cs typeface="Times New Roman" pitchFamily="18" charset="0"/>
              </a:rPr>
            </a:br>
            <a:r>
              <a:rPr lang="de-DE" altLang="de-DE" sz="1800" dirty="0">
                <a:cs typeface="Times New Roman" pitchFamily="18" charset="0"/>
              </a:rPr>
              <a:t>  Gewerbeparks) erkundigt?</a:t>
            </a:r>
          </a:p>
        </p:txBody>
      </p:sp>
      <p:sp>
        <p:nvSpPr>
          <p:cNvPr id="9" name="Foliennummernplatzhalter 4">
            <a:extLst>
              <a:ext uri="{FF2B5EF4-FFF2-40B4-BE49-F238E27FC236}">
                <a16:creationId xmlns:a16="http://schemas.microsoft.com/office/drawing/2014/main" id="{DAD0FCE9-93B2-4877-AA15-5AC55CC4B4C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160</a:t>
            </a:r>
          </a:p>
        </p:txBody>
      </p:sp>
    </p:spTree>
    <p:extLst>
      <p:ext uri="{BB962C8B-B14F-4D97-AF65-F5344CB8AC3E}">
        <p14:creationId xmlns:p14="http://schemas.microsoft.com/office/powerpoint/2010/main" val="54465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FB19226-50C4-4A4F-9B58-D5240119B0EA}"/>
              </a:ext>
            </a:extLst>
          </p:cNvPr>
          <p:cNvSpPr>
            <a:spLocks noGrp="1"/>
          </p:cNvSpPr>
          <p:nvPr>
            <p:ph idx="1"/>
          </p:nvPr>
        </p:nvSpPr>
        <p:spPr/>
        <p:txBody>
          <a:bodyPr/>
          <a:lstStyle/>
          <a:p>
            <a:endParaRPr lang="de-DE" dirty="0"/>
          </a:p>
        </p:txBody>
      </p:sp>
      <p:graphicFrame>
        <p:nvGraphicFramePr>
          <p:cNvPr id="5" name="Object 2">
            <a:extLst>
              <a:ext uri="{FF2B5EF4-FFF2-40B4-BE49-F238E27FC236}">
                <a16:creationId xmlns:a16="http://schemas.microsoft.com/office/drawing/2014/main" id="{9E589E28-19DA-4A90-B60F-1E610F4384B9}"/>
              </a:ext>
            </a:extLst>
          </p:cNvPr>
          <p:cNvGraphicFramePr>
            <a:graphicFrameLocks noChangeAspect="1"/>
          </p:cNvGraphicFramePr>
          <p:nvPr/>
        </p:nvGraphicFramePr>
        <p:xfrm>
          <a:off x="2051720" y="1628800"/>
          <a:ext cx="4686300" cy="3810000"/>
        </p:xfrm>
        <a:graphic>
          <a:graphicData uri="http://schemas.openxmlformats.org/presentationml/2006/ole">
            <mc:AlternateContent xmlns:mc="http://schemas.openxmlformats.org/markup-compatibility/2006">
              <mc:Choice xmlns:v="urn:schemas-microsoft-com:vml" Requires="v">
                <p:oleObj name="Picture" r:id="rId2" imgW="4686300" imgH="7200900" progId="Word.Picture.8">
                  <p:embed/>
                </p:oleObj>
              </mc:Choice>
              <mc:Fallback>
                <p:oleObj name="Picture" r:id="rId2" imgW="4686300" imgH="7200900" progId="Word.Picture.8">
                  <p:embed/>
                  <p:pic>
                    <p:nvPicPr>
                      <p:cNvPr id="5" name="Object 2">
                        <a:extLst>
                          <a:ext uri="{FF2B5EF4-FFF2-40B4-BE49-F238E27FC236}">
                            <a16:creationId xmlns:a16="http://schemas.microsoft.com/office/drawing/2014/main" id="{9E589E28-19DA-4A90-B60F-1E610F438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914" r="807" b="-2718"/>
                      <a:stretch>
                        <a:fillRect/>
                      </a:stretch>
                    </p:blipFill>
                    <p:spPr bwMode="auto">
                      <a:xfrm>
                        <a:off x="2051720" y="1628800"/>
                        <a:ext cx="46863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4842449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9" name="Text Box 3">
            <a:extLst>
              <a:ext uri="{FF2B5EF4-FFF2-40B4-BE49-F238E27FC236}">
                <a16:creationId xmlns:a16="http://schemas.microsoft.com/office/drawing/2014/main" id="{D4721AE6-4190-4CF3-A466-23F556EA28BC}"/>
              </a:ext>
            </a:extLst>
          </p:cNvPr>
          <p:cNvSpPr txBox="1">
            <a:spLocks noChangeArrowheads="1"/>
          </p:cNvSpPr>
          <p:nvPr/>
        </p:nvSpPr>
        <p:spPr bwMode="auto">
          <a:xfrm>
            <a:off x="444500" y="1889144"/>
            <a:ext cx="74676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Versicherungen: </a:t>
            </a:r>
          </a:p>
          <a:p>
            <a:pPr algn="l">
              <a:spcBef>
                <a:spcPct val="50000"/>
              </a:spcBef>
              <a:buFontTx/>
              <a:buChar char="•"/>
            </a:pPr>
            <a:r>
              <a:rPr lang="de-DE" altLang="de-DE" sz="1800" dirty="0">
                <a:cs typeface="Times New Roman" pitchFamily="18" charset="0"/>
              </a:rPr>
              <a:t> Welche Versicherungen benötigen Sie für Ihren Betrieb?</a:t>
            </a:r>
          </a:p>
          <a:p>
            <a:pPr algn="l">
              <a:spcBef>
                <a:spcPct val="50000"/>
              </a:spcBef>
              <a:buFontTx/>
              <a:buChar char="•"/>
            </a:pPr>
            <a:r>
              <a:rPr lang="de-DE" altLang="de-DE" sz="1800" dirty="0">
                <a:cs typeface="Times New Roman" pitchFamily="18" charset="0"/>
              </a:rPr>
              <a:t> Welche Versicherungen sollten Sie für Ihre Familie abschließen?</a:t>
            </a:r>
          </a:p>
          <a:p>
            <a:pPr algn="l">
              <a:spcBef>
                <a:spcPct val="50000"/>
              </a:spcBef>
              <a:buFontTx/>
              <a:buChar char="•"/>
            </a:pPr>
            <a:r>
              <a:rPr lang="de-DE" altLang="de-DE" sz="1800" dirty="0">
                <a:cs typeface="Times New Roman" pitchFamily="18" charset="0"/>
              </a:rPr>
              <a:t> Wie sichern Sie als Selbstständiger Ihre Altersversorgung?</a:t>
            </a:r>
          </a:p>
          <a:p>
            <a:pPr>
              <a:spcBef>
                <a:spcPct val="50000"/>
              </a:spcBef>
            </a:pPr>
            <a:endParaRPr lang="de-DE" altLang="de-DE" dirty="0"/>
          </a:p>
        </p:txBody>
      </p:sp>
      <p:sp>
        <p:nvSpPr>
          <p:cNvPr id="8" name="Foliennummernplatzhalter 4">
            <a:extLst>
              <a:ext uri="{FF2B5EF4-FFF2-40B4-BE49-F238E27FC236}">
                <a16:creationId xmlns:a16="http://schemas.microsoft.com/office/drawing/2014/main" id="{F8DB4945-A80B-46C8-8C22-ADA5055BF90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161</a:t>
            </a:r>
          </a:p>
        </p:txBody>
      </p:sp>
    </p:spTree>
    <p:extLst>
      <p:ext uri="{BB962C8B-B14F-4D97-AF65-F5344CB8AC3E}">
        <p14:creationId xmlns:p14="http://schemas.microsoft.com/office/powerpoint/2010/main" val="246888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Investitionsplan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id="{D33FD468-CAA1-4899-A9E8-DE6556399441}"/>
              </a:ext>
            </a:extLst>
          </p:cNvPr>
          <p:cNvSpPr txBox="1">
            <a:spLocks noChangeArrowheads="1"/>
          </p:cNvSpPr>
          <p:nvPr/>
        </p:nvSpPr>
        <p:spPr bwMode="auto">
          <a:xfrm>
            <a:off x="3048000" y="2514600"/>
            <a:ext cx="3200400" cy="2554545"/>
          </a:xfrm>
          <a:prstGeom prst="rect">
            <a:avLst/>
          </a:prstGeom>
          <a:gradFill rotWithShape="0">
            <a:gsLst>
              <a:gs pos="0">
                <a:srgbClr val="92D050"/>
              </a:gs>
              <a:gs pos="50000">
                <a:schemeClr val="bg1"/>
              </a:gs>
              <a:gs pos="100000">
                <a:srgbClr val="92D050"/>
              </a:gs>
            </a:gsLst>
            <a:lin ang="5400000" scaled="1"/>
          </a:gradFill>
          <a:ln>
            <a:noFill/>
          </a:ln>
          <a:effectLst/>
        </p:spPr>
        <p:txBody>
          <a:bodyPr>
            <a:spAutoFit/>
          </a:bodyPr>
          <a:lstStyle/>
          <a:p>
            <a:pPr>
              <a:spcBef>
                <a:spcPct val="50000"/>
              </a:spcBef>
              <a:defRPr/>
            </a:pPr>
            <a:endParaRPr lang="de-DE" sz="1900" dirty="0">
              <a:cs typeface="Times New Roman" pitchFamily="18" charset="0"/>
            </a:endParaRPr>
          </a:p>
          <a:p>
            <a:pPr algn="ctr">
              <a:spcBef>
                <a:spcPct val="50000"/>
              </a:spcBef>
              <a:defRPr/>
            </a:pPr>
            <a:r>
              <a:rPr lang="de-DE" sz="1900" dirty="0">
                <a:cs typeface="Times New Roman" pitchFamily="18" charset="0"/>
              </a:rPr>
              <a:t>Unterscheidung zwischen:</a:t>
            </a:r>
          </a:p>
          <a:p>
            <a:pPr algn="ctr">
              <a:spcBef>
                <a:spcPct val="50000"/>
              </a:spcBef>
              <a:defRPr/>
            </a:pPr>
            <a:r>
              <a:rPr lang="de-DE" sz="1900" dirty="0">
                <a:cs typeface="Times New Roman" pitchFamily="18" charset="0"/>
              </a:rPr>
              <a:t>Sachinvestitionen</a:t>
            </a:r>
          </a:p>
          <a:p>
            <a:pPr algn="ctr">
              <a:spcBef>
                <a:spcPct val="50000"/>
              </a:spcBef>
              <a:defRPr/>
            </a:pPr>
            <a:r>
              <a:rPr lang="de-DE" sz="1900" dirty="0">
                <a:cs typeface="Times New Roman" pitchFamily="18" charset="0"/>
              </a:rPr>
              <a:t>und</a:t>
            </a:r>
          </a:p>
          <a:p>
            <a:pPr algn="ctr">
              <a:spcBef>
                <a:spcPct val="50000"/>
              </a:spcBef>
              <a:defRPr/>
            </a:pPr>
            <a:r>
              <a:rPr lang="de-DE" sz="1900" dirty="0">
                <a:cs typeface="Times New Roman" pitchFamily="18" charset="0"/>
              </a:rPr>
              <a:t>Betriebsmittel</a:t>
            </a:r>
          </a:p>
          <a:p>
            <a:pPr>
              <a:spcBef>
                <a:spcPct val="50000"/>
              </a:spcBef>
              <a:defRPr/>
            </a:pPr>
            <a:endParaRPr lang="de-DE" dirty="0"/>
          </a:p>
        </p:txBody>
      </p:sp>
      <p:sp>
        <p:nvSpPr>
          <p:cNvPr id="9" name="Foliennummernplatzhalter 4">
            <a:extLst>
              <a:ext uri="{FF2B5EF4-FFF2-40B4-BE49-F238E27FC236}">
                <a16:creationId xmlns:a16="http://schemas.microsoft.com/office/drawing/2014/main" id="{BACEBFA7-B025-4C3F-8F9F-E8C258923A1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162</a:t>
            </a:r>
          </a:p>
        </p:txBody>
      </p:sp>
    </p:spTree>
    <p:extLst>
      <p:ext uri="{BB962C8B-B14F-4D97-AF65-F5344CB8AC3E}">
        <p14:creationId xmlns:p14="http://schemas.microsoft.com/office/powerpoint/2010/main" val="649909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Investitionsplan - Sachinvestitionen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5D29F1AE-C98C-45A2-BBA6-178F4F2874CC}"/>
              </a:ext>
            </a:extLst>
          </p:cNvPr>
          <p:cNvSpPr txBox="1">
            <a:spLocks noChangeArrowheads="1"/>
          </p:cNvSpPr>
          <p:nvPr/>
        </p:nvSpPr>
        <p:spPr bwMode="auto">
          <a:xfrm>
            <a:off x="463550" y="1884139"/>
            <a:ext cx="41243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800" b="1" dirty="0">
              <a:solidFill>
                <a:srgbClr val="92D050"/>
              </a:solidFill>
              <a:cs typeface="Arial" panose="020B0604020202020204" pitchFamily="34" charset="0"/>
            </a:endParaRPr>
          </a:p>
          <a:p>
            <a:r>
              <a:rPr lang="de-DE" altLang="de-DE" sz="1800" b="1" dirty="0">
                <a:solidFill>
                  <a:srgbClr val="92D050"/>
                </a:solidFill>
                <a:cs typeface="Arial" panose="020B0604020202020204" pitchFamily="34" charset="0"/>
              </a:rPr>
              <a:t>             langfristig:</a:t>
            </a:r>
          </a:p>
          <a:p>
            <a:pPr algn="l"/>
            <a:endParaRPr lang="de-DE" altLang="de-DE" sz="1800" b="1" dirty="0"/>
          </a:p>
          <a:p>
            <a:pPr algn="l">
              <a:buFontTx/>
              <a:buChar char="-"/>
            </a:pPr>
            <a:r>
              <a:rPr lang="de-DE" altLang="de-DE" sz="1800" dirty="0"/>
              <a:t> Grundstücke, Gebäude</a:t>
            </a:r>
          </a:p>
          <a:p>
            <a:pPr algn="l">
              <a:buFontTx/>
              <a:buChar char="-"/>
            </a:pPr>
            <a:r>
              <a:rPr lang="de-DE" altLang="de-DE" sz="1800" dirty="0"/>
              <a:t> Bau- und Umbaumaßnahmen</a:t>
            </a:r>
          </a:p>
          <a:p>
            <a:pPr algn="l">
              <a:buFontTx/>
              <a:buChar char="-"/>
            </a:pPr>
            <a:r>
              <a:rPr lang="de-DE" altLang="de-DE" sz="1800" dirty="0"/>
              <a:t> Maschinen, Geräte</a:t>
            </a:r>
          </a:p>
          <a:p>
            <a:pPr algn="l">
              <a:buFontTx/>
              <a:buChar char="-"/>
            </a:pPr>
            <a:r>
              <a:rPr lang="de-DE" altLang="de-DE" sz="1800" dirty="0"/>
              <a:t> Einrichtung / Büroausstattung</a:t>
            </a:r>
          </a:p>
          <a:p>
            <a:pPr algn="l">
              <a:buFontTx/>
              <a:buChar char="-"/>
            </a:pPr>
            <a:r>
              <a:rPr lang="de-DE" altLang="de-DE" sz="1800" dirty="0"/>
              <a:t> Firmenfahrzeuge</a:t>
            </a:r>
          </a:p>
          <a:p>
            <a:pPr algn="l">
              <a:buFontTx/>
              <a:buChar char="-"/>
            </a:pPr>
            <a:r>
              <a:rPr lang="de-DE" altLang="de-DE" sz="1800" dirty="0"/>
              <a:t> einmalige Patent-, Lizenz- oder</a:t>
            </a:r>
            <a:br>
              <a:rPr lang="de-DE" altLang="de-DE" sz="1800" dirty="0"/>
            </a:br>
            <a:r>
              <a:rPr lang="de-DE" altLang="de-DE" sz="1800" dirty="0"/>
              <a:t>  Franchisegebühr</a:t>
            </a:r>
          </a:p>
        </p:txBody>
      </p:sp>
      <p:sp>
        <p:nvSpPr>
          <p:cNvPr id="11" name="Text Box 4">
            <a:extLst>
              <a:ext uri="{FF2B5EF4-FFF2-40B4-BE49-F238E27FC236}">
                <a16:creationId xmlns:a16="http://schemas.microsoft.com/office/drawing/2014/main" id="{54285CB0-5E6D-45D0-9819-870134797AAE}"/>
              </a:ext>
            </a:extLst>
          </p:cNvPr>
          <p:cNvSpPr txBox="1">
            <a:spLocks noChangeArrowheads="1"/>
          </p:cNvSpPr>
          <p:nvPr/>
        </p:nvSpPr>
        <p:spPr bwMode="auto">
          <a:xfrm>
            <a:off x="4606925" y="1884139"/>
            <a:ext cx="388217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endParaRPr lang="de-DE" altLang="de-DE" sz="1800" b="1" dirty="0"/>
          </a:p>
          <a:p>
            <a:pPr algn="ctr"/>
            <a:r>
              <a:rPr lang="de-DE" altLang="de-DE" sz="1800" b="1" dirty="0">
                <a:solidFill>
                  <a:srgbClr val="92D050"/>
                </a:solidFill>
              </a:rPr>
              <a:t>mittel- und kurzfristig:</a:t>
            </a:r>
          </a:p>
          <a:p>
            <a:pPr algn="l"/>
            <a:endParaRPr lang="de-DE" altLang="de-DE" sz="1800" b="1" dirty="0"/>
          </a:p>
          <a:p>
            <a:pPr algn="l">
              <a:buFontTx/>
              <a:buChar char="-"/>
            </a:pPr>
            <a:r>
              <a:rPr lang="de-DE" altLang="de-DE" sz="1800" dirty="0"/>
              <a:t> Material- und Warenlager</a:t>
            </a:r>
          </a:p>
          <a:p>
            <a:pPr algn="l">
              <a:buFontTx/>
              <a:buChar char="-"/>
            </a:pPr>
            <a:r>
              <a:rPr lang="de-DE" altLang="de-DE" sz="1800" dirty="0"/>
              <a:t> Reserve für Unvorhergesehenes</a:t>
            </a:r>
          </a:p>
          <a:p>
            <a:pPr algn="l">
              <a:buFontTx/>
              <a:buChar char="-"/>
            </a:pPr>
            <a:r>
              <a:rPr lang="de-DE" altLang="de-DE" sz="1800" dirty="0"/>
              <a:t> Roh-, Hilfs- und Betriebsstoffe</a:t>
            </a:r>
          </a:p>
          <a:p>
            <a:pPr algn="l">
              <a:buFontTx/>
              <a:buChar char="-"/>
            </a:pPr>
            <a:r>
              <a:rPr lang="de-DE" altLang="de-DE" sz="1800" dirty="0"/>
              <a:t> Kosten für übernommenes </a:t>
            </a:r>
            <a:br>
              <a:rPr lang="de-DE" altLang="de-DE" sz="1800" dirty="0"/>
            </a:br>
            <a:r>
              <a:rPr lang="de-DE" altLang="de-DE" sz="1800" dirty="0"/>
              <a:t>  Warenlager</a:t>
            </a:r>
            <a:r>
              <a:rPr lang="de-DE" altLang="de-DE" sz="1800" dirty="0">
                <a:solidFill>
                  <a:schemeClr val="accent2"/>
                </a:solidFill>
              </a:rPr>
              <a:t>         </a:t>
            </a:r>
          </a:p>
          <a:p>
            <a:pPr algn="l"/>
            <a:endParaRPr lang="de-DE" altLang="de-DE" sz="1900" dirty="0">
              <a:solidFill>
                <a:schemeClr val="accent2"/>
              </a:solidFill>
            </a:endParaRPr>
          </a:p>
          <a:p>
            <a:pPr algn="l">
              <a:buFontTx/>
              <a:buChar char="-"/>
            </a:pPr>
            <a:endParaRPr lang="de-DE" altLang="de-DE" sz="1900" dirty="0">
              <a:solidFill>
                <a:schemeClr val="accent2"/>
              </a:solidFill>
            </a:endParaRPr>
          </a:p>
        </p:txBody>
      </p:sp>
      <p:sp>
        <p:nvSpPr>
          <p:cNvPr id="10" name="Foliennummernplatzhalter 4">
            <a:extLst>
              <a:ext uri="{FF2B5EF4-FFF2-40B4-BE49-F238E27FC236}">
                <a16:creationId xmlns:a16="http://schemas.microsoft.com/office/drawing/2014/main" id="{6A812468-05F0-4000-9078-414137486C2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163</a:t>
            </a:r>
          </a:p>
        </p:txBody>
      </p:sp>
    </p:spTree>
    <p:extLst>
      <p:ext uri="{BB962C8B-B14F-4D97-AF65-F5344CB8AC3E}">
        <p14:creationId xmlns:p14="http://schemas.microsoft.com/office/powerpoint/2010/main" val="269161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Investitionsplan – Betriebsmittel, Gründungskosten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57C0E675-6832-49EC-94CC-A49AA4682EC0}"/>
              </a:ext>
            </a:extLst>
          </p:cNvPr>
          <p:cNvSpPr/>
          <p:nvPr/>
        </p:nvSpPr>
        <p:spPr>
          <a:xfrm>
            <a:off x="444500" y="1884139"/>
            <a:ext cx="8044601" cy="4247317"/>
          </a:xfrm>
          <a:prstGeom prst="rect">
            <a:avLst/>
          </a:prstGeom>
        </p:spPr>
        <p:txBody>
          <a:bodyPr wrap="square">
            <a:spAutoFit/>
          </a:bodyPr>
          <a:lstStyle/>
          <a:p>
            <a:pPr eaLnBrk="1" hangingPunct="1">
              <a:lnSpc>
                <a:spcPct val="80000"/>
              </a:lnSpc>
            </a:pPr>
            <a:endParaRPr lang="de-DE" altLang="de-DE" dirty="0">
              <a:latin typeface="Arial" pitchFamily="34" charset="0"/>
            </a:endParaRPr>
          </a:p>
          <a:p>
            <a:pPr eaLnBrk="1" hangingPunct="1">
              <a:lnSpc>
                <a:spcPct val="80000"/>
              </a:lnSpc>
              <a:spcBef>
                <a:spcPct val="20000"/>
              </a:spcBef>
            </a:pPr>
            <a:r>
              <a:rPr lang="de-DE" altLang="de-DE" dirty="0">
                <a:latin typeface="Arial" pitchFamily="34" charset="0"/>
                <a:cs typeface="Arial"/>
              </a:rPr>
              <a:t>Betriebsmittelreserve</a:t>
            </a:r>
          </a:p>
          <a:p>
            <a:pPr eaLnBrk="1" hangingPunct="1">
              <a:lnSpc>
                <a:spcPct val="80000"/>
              </a:lnSpc>
              <a:spcBef>
                <a:spcPct val="20000"/>
              </a:spcBef>
              <a:buFontTx/>
              <a:buNone/>
            </a:pPr>
            <a:r>
              <a:rPr lang="de-DE" altLang="de-DE" dirty="0">
                <a:latin typeface="Arial" pitchFamily="34" charset="0"/>
                <a:cs typeface="Arial"/>
              </a:rPr>
              <a:t>sog. „Goldene Reserve“ für besondere Belastungen in der Anlaufphase</a:t>
            </a:r>
          </a:p>
          <a:p>
            <a:pPr eaLnBrk="1" hangingPunct="1">
              <a:lnSpc>
                <a:spcPct val="80000"/>
              </a:lnSpc>
              <a:spcBef>
                <a:spcPct val="20000"/>
              </a:spcBef>
              <a:buFontTx/>
              <a:buNone/>
            </a:pPr>
            <a:endParaRPr lang="de-DE" altLang="de-DE" dirty="0">
              <a:latin typeface="Arial" pitchFamily="34" charset="0"/>
              <a:cs typeface="Arial"/>
            </a:endParaRPr>
          </a:p>
          <a:p>
            <a:pPr>
              <a:lnSpc>
                <a:spcPct val="40000"/>
              </a:lnSpc>
            </a:pPr>
            <a:endParaRPr lang="de-DE" altLang="de-DE" dirty="0">
              <a:latin typeface="Arial" pitchFamily="34" charset="0"/>
            </a:endParaRPr>
          </a:p>
          <a:p>
            <a:pPr eaLnBrk="1" hangingPunct="1">
              <a:lnSpc>
                <a:spcPct val="80000"/>
              </a:lnSpc>
            </a:pPr>
            <a:r>
              <a:rPr lang="de-DE" altLang="de-DE" dirty="0">
                <a:latin typeface="Arial" pitchFamily="34" charset="0"/>
              </a:rPr>
              <a:t>Gründungskosten:</a:t>
            </a:r>
          </a:p>
          <a:p>
            <a:pPr>
              <a:lnSpc>
                <a:spcPct val="80000"/>
              </a:lnSpc>
              <a:spcBef>
                <a:spcPct val="20000"/>
              </a:spcBef>
            </a:pPr>
            <a:r>
              <a:rPr lang="de-DE" altLang="de-DE" dirty="0">
                <a:latin typeface="Arial" pitchFamily="34" charset="0"/>
              </a:rPr>
              <a:t>- </a:t>
            </a:r>
            <a:r>
              <a:rPr lang="de-DE" altLang="de-DE" dirty="0">
                <a:latin typeface="Arial" pitchFamily="34" charset="0"/>
                <a:cs typeface="Arial"/>
              </a:rPr>
              <a:t>Anmeldung, Genehmigungen</a:t>
            </a:r>
          </a:p>
          <a:p>
            <a:pPr>
              <a:lnSpc>
                <a:spcPct val="80000"/>
              </a:lnSpc>
              <a:spcBef>
                <a:spcPct val="20000"/>
              </a:spcBef>
            </a:pPr>
            <a:r>
              <a:rPr lang="de-DE" altLang="de-DE" dirty="0">
                <a:latin typeface="Arial" pitchFamily="34" charset="0"/>
                <a:cs typeface="Arial"/>
              </a:rPr>
              <a:t>- Eintrag ins Handelsregister</a:t>
            </a:r>
          </a:p>
          <a:p>
            <a:pPr>
              <a:lnSpc>
                <a:spcPct val="80000"/>
              </a:lnSpc>
              <a:spcBef>
                <a:spcPct val="20000"/>
              </a:spcBef>
            </a:pPr>
            <a:r>
              <a:rPr lang="de-DE" altLang="de-DE" dirty="0">
                <a:latin typeface="Arial" pitchFamily="34" charset="0"/>
                <a:cs typeface="Arial"/>
              </a:rPr>
              <a:t>- Notar</a:t>
            </a:r>
          </a:p>
          <a:p>
            <a:pPr>
              <a:lnSpc>
                <a:spcPct val="80000"/>
              </a:lnSpc>
              <a:spcBef>
                <a:spcPct val="20000"/>
              </a:spcBef>
            </a:pPr>
            <a:r>
              <a:rPr lang="de-DE" altLang="de-DE" dirty="0">
                <a:latin typeface="Arial" pitchFamily="34" charset="0"/>
                <a:cs typeface="Arial"/>
              </a:rPr>
              <a:t>- Gewerbeanmeldung</a:t>
            </a:r>
          </a:p>
          <a:p>
            <a:pPr>
              <a:lnSpc>
                <a:spcPct val="80000"/>
              </a:lnSpc>
              <a:spcBef>
                <a:spcPct val="20000"/>
              </a:spcBef>
            </a:pPr>
            <a:r>
              <a:rPr lang="de-DE" altLang="de-DE" dirty="0">
                <a:latin typeface="Arial" pitchFamily="34" charset="0"/>
                <a:cs typeface="Arial"/>
              </a:rPr>
              <a:t>- Beratungen</a:t>
            </a:r>
          </a:p>
          <a:p>
            <a:pPr>
              <a:lnSpc>
                <a:spcPct val="80000"/>
              </a:lnSpc>
              <a:spcBef>
                <a:spcPct val="20000"/>
              </a:spcBef>
            </a:pPr>
            <a:r>
              <a:rPr lang="de-DE" altLang="de-DE" dirty="0">
                <a:latin typeface="Arial" pitchFamily="34" charset="0"/>
                <a:cs typeface="Arial"/>
              </a:rPr>
              <a:t>- Aus- und Fortbildungskosten</a:t>
            </a:r>
          </a:p>
          <a:p>
            <a:pPr>
              <a:lnSpc>
                <a:spcPct val="80000"/>
              </a:lnSpc>
              <a:spcBef>
                <a:spcPct val="20000"/>
              </a:spcBef>
            </a:pPr>
            <a:r>
              <a:rPr lang="de-DE" altLang="de-DE" dirty="0">
                <a:latin typeface="Arial" pitchFamily="34" charset="0"/>
                <a:cs typeface="Arial"/>
              </a:rPr>
              <a:t>- Kautionen</a:t>
            </a:r>
          </a:p>
          <a:p>
            <a:pPr>
              <a:lnSpc>
                <a:spcPct val="80000"/>
              </a:lnSpc>
              <a:spcBef>
                <a:spcPct val="20000"/>
              </a:spcBef>
            </a:pPr>
            <a:r>
              <a:rPr lang="de-DE" altLang="de-DE" dirty="0">
                <a:latin typeface="Arial" pitchFamily="34" charset="0"/>
                <a:cs typeface="Arial"/>
              </a:rPr>
              <a:t>- Markteinführungskosten (z.B. Firmenlogo, Briefpapier, Visitenkarten,</a:t>
            </a:r>
            <a:br>
              <a:rPr lang="de-DE" altLang="de-DE" dirty="0">
                <a:latin typeface="Arial" pitchFamily="34" charset="0"/>
                <a:cs typeface="Arial"/>
              </a:rPr>
            </a:br>
            <a:r>
              <a:rPr lang="de-DE" altLang="de-DE" dirty="0">
                <a:latin typeface="Arial" pitchFamily="34" charset="0"/>
                <a:cs typeface="Arial"/>
              </a:rPr>
              <a:t>  Eröffnungsveranstaltung, Preislisten, Prospekte und Infomaterial, Internet-</a:t>
            </a:r>
            <a:br>
              <a:rPr lang="de-DE" altLang="de-DE" dirty="0">
                <a:latin typeface="Arial" pitchFamily="34" charset="0"/>
                <a:cs typeface="Arial"/>
              </a:rPr>
            </a:br>
            <a:r>
              <a:rPr lang="de-DE" altLang="de-DE" dirty="0">
                <a:latin typeface="Arial" pitchFamily="34" charset="0"/>
                <a:cs typeface="Arial"/>
              </a:rPr>
              <a:t>  </a:t>
            </a:r>
            <a:r>
              <a:rPr lang="de-DE" altLang="de-DE" dirty="0" err="1">
                <a:latin typeface="Arial" pitchFamily="34" charset="0"/>
                <a:cs typeface="Arial"/>
              </a:rPr>
              <a:t>seite</a:t>
            </a:r>
            <a:r>
              <a:rPr lang="de-DE" altLang="de-DE" dirty="0">
                <a:latin typeface="Arial" pitchFamily="34" charset="0"/>
                <a:cs typeface="Arial"/>
              </a:rPr>
              <a:t>, Anzeigen)</a:t>
            </a:r>
            <a:endParaRPr lang="de-DE" dirty="0">
              <a:latin typeface="Arial" pitchFamily="34" charset="0"/>
              <a:cs typeface="Arial"/>
            </a:endParaRPr>
          </a:p>
        </p:txBody>
      </p:sp>
      <p:sp>
        <p:nvSpPr>
          <p:cNvPr id="9" name="Foliennummernplatzhalter 4">
            <a:extLst>
              <a:ext uri="{FF2B5EF4-FFF2-40B4-BE49-F238E27FC236}">
                <a16:creationId xmlns:a16="http://schemas.microsoft.com/office/drawing/2014/main" id="{3C2D3ED3-517B-44B3-A0B5-ECDAFDA2CFE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164</a:t>
            </a:r>
          </a:p>
        </p:txBody>
      </p:sp>
    </p:spTree>
    <p:extLst>
      <p:ext uri="{BB962C8B-B14F-4D97-AF65-F5344CB8AC3E}">
        <p14:creationId xmlns:p14="http://schemas.microsoft.com/office/powerpoint/2010/main" val="1479604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Umsatz- / Rentabilitätsvorschau</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4864CA07-8D86-452D-AD09-1164922B8001}"/>
              </a:ext>
            </a:extLst>
          </p:cNvPr>
          <p:cNvSpPr txBox="1">
            <a:spLocks noChangeArrowheads="1"/>
          </p:cNvSpPr>
          <p:nvPr/>
        </p:nvSpPr>
        <p:spPr bwMode="auto">
          <a:xfrm>
            <a:off x="2362200" y="2175284"/>
            <a:ext cx="4572000" cy="615553"/>
          </a:xfrm>
          <a:prstGeom prst="rect">
            <a:avLst/>
          </a:prstGeom>
          <a:solidFill>
            <a:srgbClr val="5AAD83"/>
          </a:solidFill>
          <a:ln>
            <a:noFill/>
          </a:ln>
          <a:effec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Umsatz</a:t>
            </a:r>
            <a:endParaRPr lang="de-DE" altLang="de-DE" sz="3400" dirty="0">
              <a:solidFill>
                <a:schemeClr val="bg1"/>
              </a:solidFill>
              <a:cs typeface="Arial" panose="020B0604020202020204" pitchFamily="34" charset="0"/>
            </a:endParaRPr>
          </a:p>
        </p:txBody>
      </p:sp>
      <p:sp>
        <p:nvSpPr>
          <p:cNvPr id="10" name="Line 16">
            <a:extLst>
              <a:ext uri="{FF2B5EF4-FFF2-40B4-BE49-F238E27FC236}">
                <a16:creationId xmlns:a16="http://schemas.microsoft.com/office/drawing/2014/main" id="{F8F09E42-395F-45BE-8188-1E53FAA6B976}"/>
              </a:ext>
            </a:extLst>
          </p:cNvPr>
          <p:cNvSpPr>
            <a:spLocks noChangeShapeType="1"/>
          </p:cNvSpPr>
          <p:nvPr/>
        </p:nvSpPr>
        <p:spPr bwMode="auto">
          <a:xfrm>
            <a:off x="2324100" y="2924944"/>
            <a:ext cx="464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Text Box 4">
            <a:extLst>
              <a:ext uri="{FF2B5EF4-FFF2-40B4-BE49-F238E27FC236}">
                <a16:creationId xmlns:a16="http://schemas.microsoft.com/office/drawing/2014/main" id="{BB5A2C51-47B9-485D-B039-203B32356EAF}"/>
              </a:ext>
            </a:extLst>
          </p:cNvPr>
          <p:cNvSpPr txBox="1">
            <a:spLocks noChangeArrowheads="1"/>
          </p:cNvSpPr>
          <p:nvPr/>
        </p:nvSpPr>
        <p:spPr bwMode="auto">
          <a:xfrm>
            <a:off x="2362200" y="3082390"/>
            <a:ext cx="4572000" cy="615553"/>
          </a:xfrm>
          <a:prstGeom prst="rect">
            <a:avLst/>
          </a:prstGeom>
          <a:solidFill>
            <a:srgbClr val="FF0000"/>
          </a:solidFill>
          <a:ln>
            <a:noFill/>
          </a:ln>
          <a:effec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 Kosten</a:t>
            </a:r>
            <a:endParaRPr lang="de-DE" altLang="de-DE" sz="3400" dirty="0">
              <a:solidFill>
                <a:schemeClr val="bg1"/>
              </a:solidFill>
              <a:cs typeface="Arial" panose="020B0604020202020204" pitchFamily="34" charset="0"/>
            </a:endParaRPr>
          </a:p>
        </p:txBody>
      </p:sp>
      <p:grpSp>
        <p:nvGrpSpPr>
          <p:cNvPr id="12" name="Group 6">
            <a:extLst>
              <a:ext uri="{FF2B5EF4-FFF2-40B4-BE49-F238E27FC236}">
                <a16:creationId xmlns:a16="http://schemas.microsoft.com/office/drawing/2014/main" id="{B4DC8056-9F67-4C9E-B0C5-73BD5F3B3F5A}"/>
              </a:ext>
            </a:extLst>
          </p:cNvPr>
          <p:cNvGrpSpPr>
            <a:grpSpLocks/>
          </p:cNvGrpSpPr>
          <p:nvPr/>
        </p:nvGrpSpPr>
        <p:grpSpPr bwMode="auto">
          <a:xfrm>
            <a:off x="3137133" y="3756411"/>
            <a:ext cx="2667000" cy="594719"/>
            <a:chOff x="960" y="2016"/>
            <a:chExt cx="1728" cy="428"/>
          </a:xfrm>
        </p:grpSpPr>
        <p:sp>
          <p:nvSpPr>
            <p:cNvPr id="13" name="Line 7">
              <a:extLst>
                <a:ext uri="{FF2B5EF4-FFF2-40B4-BE49-F238E27FC236}">
                  <a16:creationId xmlns:a16="http://schemas.microsoft.com/office/drawing/2014/main" id="{E3C40939-1F84-465B-9F95-B9E4463AD5A5}"/>
                </a:ext>
              </a:extLst>
            </p:cNvPr>
            <p:cNvSpPr>
              <a:spLocks noChangeShapeType="1"/>
            </p:cNvSpPr>
            <p:nvPr/>
          </p:nvSpPr>
          <p:spPr bwMode="auto">
            <a:xfrm>
              <a:off x="960" y="2016"/>
              <a:ext cx="1"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4" name="Line 8">
              <a:extLst>
                <a:ext uri="{FF2B5EF4-FFF2-40B4-BE49-F238E27FC236}">
                  <a16:creationId xmlns:a16="http://schemas.microsoft.com/office/drawing/2014/main" id="{FE75F4DA-D2D7-44FE-83AE-FFAA684BFC68}"/>
                </a:ext>
              </a:extLst>
            </p:cNvPr>
            <p:cNvSpPr>
              <a:spLocks noChangeShapeType="1"/>
            </p:cNvSpPr>
            <p:nvPr/>
          </p:nvSpPr>
          <p:spPr bwMode="auto">
            <a:xfrm>
              <a:off x="960" y="2304"/>
              <a:ext cx="32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5" name="Text Box 9">
              <a:extLst>
                <a:ext uri="{FF2B5EF4-FFF2-40B4-BE49-F238E27FC236}">
                  <a16:creationId xmlns:a16="http://schemas.microsoft.com/office/drawing/2014/main" id="{F439872C-E5E3-48F5-A172-0B92DF7C0587}"/>
                </a:ext>
              </a:extLst>
            </p:cNvPr>
            <p:cNvSpPr txBox="1">
              <a:spLocks noChangeArrowheads="1"/>
            </p:cNvSpPr>
            <p:nvPr/>
          </p:nvSpPr>
          <p:spPr bwMode="auto">
            <a:xfrm>
              <a:off x="1344" y="2112"/>
              <a:ext cx="1344"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cs typeface="Arial" panose="020B0604020202020204" pitchFamily="34" charset="0"/>
                </a:rPr>
                <a:t>Fixkosten</a:t>
              </a:r>
              <a:endParaRPr lang="de-DE" altLang="de-DE" sz="2400" dirty="0">
                <a:cs typeface="Arial" panose="020B0604020202020204" pitchFamily="34" charset="0"/>
              </a:endParaRPr>
            </a:p>
          </p:txBody>
        </p:sp>
      </p:grpSp>
      <p:grpSp>
        <p:nvGrpSpPr>
          <p:cNvPr id="16" name="Group 10">
            <a:extLst>
              <a:ext uri="{FF2B5EF4-FFF2-40B4-BE49-F238E27FC236}">
                <a16:creationId xmlns:a16="http://schemas.microsoft.com/office/drawing/2014/main" id="{B36B01A4-565C-4AF4-8393-709B58C89A6F}"/>
              </a:ext>
            </a:extLst>
          </p:cNvPr>
          <p:cNvGrpSpPr>
            <a:grpSpLocks/>
          </p:cNvGrpSpPr>
          <p:nvPr/>
        </p:nvGrpSpPr>
        <p:grpSpPr bwMode="auto">
          <a:xfrm>
            <a:off x="3137133" y="4455965"/>
            <a:ext cx="3175992" cy="1005093"/>
            <a:chOff x="960" y="2448"/>
            <a:chExt cx="1872" cy="552"/>
          </a:xfrm>
        </p:grpSpPr>
        <p:grpSp>
          <p:nvGrpSpPr>
            <p:cNvPr id="17" name="Group 11">
              <a:extLst>
                <a:ext uri="{FF2B5EF4-FFF2-40B4-BE49-F238E27FC236}">
                  <a16:creationId xmlns:a16="http://schemas.microsoft.com/office/drawing/2014/main" id="{0480304F-6F4D-4C47-82F8-9F9D8B78C4C8}"/>
                </a:ext>
              </a:extLst>
            </p:cNvPr>
            <p:cNvGrpSpPr>
              <a:grpSpLocks/>
            </p:cNvGrpSpPr>
            <p:nvPr/>
          </p:nvGrpSpPr>
          <p:grpSpPr bwMode="auto">
            <a:xfrm>
              <a:off x="960" y="2448"/>
              <a:ext cx="331" cy="288"/>
              <a:chOff x="960" y="2016"/>
              <a:chExt cx="240" cy="288"/>
            </a:xfrm>
          </p:grpSpPr>
          <p:sp>
            <p:nvSpPr>
              <p:cNvPr id="19" name="Line 12">
                <a:extLst>
                  <a:ext uri="{FF2B5EF4-FFF2-40B4-BE49-F238E27FC236}">
                    <a16:creationId xmlns:a16="http://schemas.microsoft.com/office/drawing/2014/main" id="{8228DE2A-D648-432C-8F5C-36CB8303CA69}"/>
                  </a:ext>
                </a:extLst>
              </p:cNvPr>
              <p:cNvSpPr>
                <a:spLocks noChangeShapeType="1"/>
              </p:cNvSpPr>
              <p:nvPr/>
            </p:nvSpPr>
            <p:spPr bwMode="auto">
              <a:xfrm>
                <a:off x="960" y="2016"/>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 name="Line 13">
                <a:extLst>
                  <a:ext uri="{FF2B5EF4-FFF2-40B4-BE49-F238E27FC236}">
                    <a16:creationId xmlns:a16="http://schemas.microsoft.com/office/drawing/2014/main" id="{A31530A3-CFA5-4638-B3FF-94EECC808315}"/>
                  </a:ext>
                </a:extLst>
              </p:cNvPr>
              <p:cNvSpPr>
                <a:spLocks noChangeShapeType="1"/>
              </p:cNvSpPr>
              <p:nvPr/>
            </p:nvSpPr>
            <p:spPr bwMode="auto">
              <a:xfrm>
                <a:off x="960" y="2304"/>
                <a:ext cx="2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18" name="Text Box 14">
              <a:extLst>
                <a:ext uri="{FF2B5EF4-FFF2-40B4-BE49-F238E27FC236}">
                  <a16:creationId xmlns:a16="http://schemas.microsoft.com/office/drawing/2014/main" id="{FE85B854-E77B-4DF0-B608-6BB248D213EB}"/>
                </a:ext>
              </a:extLst>
            </p:cNvPr>
            <p:cNvSpPr txBox="1">
              <a:spLocks noChangeArrowheads="1"/>
            </p:cNvSpPr>
            <p:nvPr/>
          </p:nvSpPr>
          <p:spPr bwMode="auto">
            <a:xfrm>
              <a:off x="1344" y="2544"/>
              <a:ext cx="1488"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cs typeface="Arial" panose="020B0604020202020204" pitchFamily="34" charset="0"/>
                </a:rPr>
                <a:t>Variable Kosten</a:t>
              </a:r>
              <a:endParaRPr lang="de-DE" altLang="de-DE" sz="2400" dirty="0">
                <a:cs typeface="Arial" panose="020B0604020202020204" pitchFamily="34" charset="0"/>
              </a:endParaRPr>
            </a:p>
          </p:txBody>
        </p:sp>
      </p:grpSp>
      <p:sp>
        <p:nvSpPr>
          <p:cNvPr id="21" name="Line 2">
            <a:extLst>
              <a:ext uri="{FF2B5EF4-FFF2-40B4-BE49-F238E27FC236}">
                <a16:creationId xmlns:a16="http://schemas.microsoft.com/office/drawing/2014/main" id="{0CC9BA92-A41C-4F68-B286-51A3DF8324F1}"/>
              </a:ext>
            </a:extLst>
          </p:cNvPr>
          <p:cNvSpPr>
            <a:spLocks noChangeShapeType="1"/>
          </p:cNvSpPr>
          <p:nvPr/>
        </p:nvSpPr>
        <p:spPr bwMode="auto">
          <a:xfrm>
            <a:off x="2324100" y="5157192"/>
            <a:ext cx="464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 name="Text Box 3">
            <a:extLst>
              <a:ext uri="{FF2B5EF4-FFF2-40B4-BE49-F238E27FC236}">
                <a16:creationId xmlns:a16="http://schemas.microsoft.com/office/drawing/2014/main" id="{F53172EF-35F3-410A-915F-5C762766FA26}"/>
              </a:ext>
            </a:extLst>
          </p:cNvPr>
          <p:cNvSpPr txBox="1">
            <a:spLocks noChangeArrowheads="1"/>
          </p:cNvSpPr>
          <p:nvPr/>
        </p:nvSpPr>
        <p:spPr bwMode="auto">
          <a:xfrm>
            <a:off x="2362200" y="5262028"/>
            <a:ext cx="4572000" cy="615553"/>
          </a:xfrm>
          <a:prstGeom prst="rect">
            <a:avLst/>
          </a:prstGeom>
          <a:solidFill>
            <a:srgbClr val="92D050"/>
          </a:solidFill>
          <a:ln>
            <a:noFill/>
          </a:ln>
          <a:effec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 Gewinn vor Steuer</a:t>
            </a:r>
            <a:endParaRPr lang="de-DE" altLang="de-DE" sz="3400" dirty="0">
              <a:solidFill>
                <a:schemeClr val="bg1"/>
              </a:solidFill>
              <a:cs typeface="Arial" panose="020B0604020202020204" pitchFamily="34" charset="0"/>
            </a:endParaRPr>
          </a:p>
        </p:txBody>
      </p:sp>
      <p:sp>
        <p:nvSpPr>
          <p:cNvPr id="23" name="Foliennummernplatzhalter 4">
            <a:extLst>
              <a:ext uri="{FF2B5EF4-FFF2-40B4-BE49-F238E27FC236}">
                <a16:creationId xmlns:a16="http://schemas.microsoft.com/office/drawing/2014/main" id="{8D576E5A-7AD4-45C1-8B14-94C8C93A6EC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165</a:t>
            </a:r>
          </a:p>
        </p:txBody>
      </p:sp>
    </p:spTree>
    <p:extLst>
      <p:ext uri="{BB962C8B-B14F-4D97-AF65-F5344CB8AC3E}">
        <p14:creationId xmlns:p14="http://schemas.microsoft.com/office/powerpoint/2010/main" val="322853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1" grpId="0" animBg="1" autoUpdateAnimBg="0"/>
      <p:bldP spid="21" grpId="0" animBg="1"/>
      <p:bldP spid="22" grpId="0" animBg="1" autoUpdateAnimBg="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Umsatz- / Rentabilitätsvorschau</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
            <a:extLst>
              <a:ext uri="{FF2B5EF4-FFF2-40B4-BE49-F238E27FC236}">
                <a16:creationId xmlns:a16="http://schemas.microsoft.com/office/drawing/2014/main" id="{2552C466-152E-4149-867E-BD75A2C91E5D}"/>
              </a:ext>
            </a:extLst>
          </p:cNvPr>
          <p:cNvSpPr txBox="1">
            <a:spLocks noChangeArrowheads="1"/>
          </p:cNvSpPr>
          <p:nvPr/>
        </p:nvSpPr>
        <p:spPr bwMode="auto">
          <a:xfrm>
            <a:off x="1259632" y="3717032"/>
            <a:ext cx="6324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cs typeface="Arial" panose="020B0604020202020204" pitchFamily="34" charset="0"/>
              </a:rPr>
              <a:t>besser:</a:t>
            </a:r>
          </a:p>
        </p:txBody>
      </p:sp>
      <p:sp>
        <p:nvSpPr>
          <p:cNvPr id="9" name="Foliennummernplatzhalter 4">
            <a:extLst>
              <a:ext uri="{FF2B5EF4-FFF2-40B4-BE49-F238E27FC236}">
                <a16:creationId xmlns:a16="http://schemas.microsoft.com/office/drawing/2014/main" id="{1BDC158A-9852-41CD-83E4-F919BEF86DC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166</a:t>
            </a:r>
          </a:p>
        </p:txBody>
      </p:sp>
    </p:spTree>
    <p:extLst>
      <p:ext uri="{BB962C8B-B14F-4D97-AF65-F5344CB8AC3E}">
        <p14:creationId xmlns:p14="http://schemas.microsoft.com/office/powerpoint/2010/main" val="520447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Rentabilitätsberechnung mittels </a:t>
            </a:r>
            <a:br>
              <a:rPr lang="de-DE" dirty="0"/>
            </a:br>
            <a:r>
              <a:rPr lang="de-DE" dirty="0"/>
              <a:t>Break-Even-Point (BEP)</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C5186A61-3D68-46BE-B58A-ADB8A2237ECD}"/>
              </a:ext>
            </a:extLst>
          </p:cNvPr>
          <p:cNvSpPr txBox="1">
            <a:spLocks noChangeArrowheads="1"/>
          </p:cNvSpPr>
          <p:nvPr/>
        </p:nvSpPr>
        <p:spPr bwMode="auto">
          <a:xfrm>
            <a:off x="463550" y="1835038"/>
            <a:ext cx="8025551" cy="365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r>
              <a:rPr lang="de-DE" altLang="de-DE" sz="1800" dirty="0">
                <a:latin typeface="Arial" pitchFamily="34" charset="0"/>
              </a:rPr>
              <a:t>dieser wird erreicht, wenn</a:t>
            </a:r>
          </a:p>
        </p:txBody>
      </p:sp>
      <p:grpSp>
        <p:nvGrpSpPr>
          <p:cNvPr id="11" name="Group 3">
            <a:extLst>
              <a:ext uri="{FF2B5EF4-FFF2-40B4-BE49-F238E27FC236}">
                <a16:creationId xmlns:a16="http://schemas.microsoft.com/office/drawing/2014/main" id="{74A9613B-49C1-4024-8C7E-43D912CFB80B}"/>
              </a:ext>
            </a:extLst>
          </p:cNvPr>
          <p:cNvGrpSpPr>
            <a:grpSpLocks/>
          </p:cNvGrpSpPr>
          <p:nvPr/>
        </p:nvGrpSpPr>
        <p:grpSpPr bwMode="auto">
          <a:xfrm>
            <a:off x="1746499" y="2133600"/>
            <a:ext cx="4541837" cy="3994150"/>
            <a:chOff x="975" y="1344"/>
            <a:chExt cx="2861" cy="2516"/>
          </a:xfrm>
          <a:solidFill>
            <a:srgbClr val="FF0000"/>
          </a:solidFill>
        </p:grpSpPr>
        <p:sp>
          <p:nvSpPr>
            <p:cNvPr id="12" name="Rectangle 4">
              <a:extLst>
                <a:ext uri="{FF2B5EF4-FFF2-40B4-BE49-F238E27FC236}">
                  <a16:creationId xmlns:a16="http://schemas.microsoft.com/office/drawing/2014/main" id="{188655F6-18F6-4C37-82C5-4439A87F7B15}"/>
                </a:ext>
              </a:extLst>
            </p:cNvPr>
            <p:cNvSpPr>
              <a:spLocks noChangeArrowheads="1"/>
            </p:cNvSpPr>
            <p:nvPr/>
          </p:nvSpPr>
          <p:spPr bwMode="auto">
            <a:xfrm>
              <a:off x="975" y="1344"/>
              <a:ext cx="1248" cy="1584"/>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800" dirty="0">
                <a:solidFill>
                  <a:srgbClr val="0000FF"/>
                </a:solidFill>
                <a:latin typeface="Times" pitchFamily="18" charset="0"/>
              </a:endParaRPr>
            </a:p>
          </p:txBody>
        </p:sp>
        <p:sp>
          <p:nvSpPr>
            <p:cNvPr id="13" name="Text Box 5">
              <a:extLst>
                <a:ext uri="{FF2B5EF4-FFF2-40B4-BE49-F238E27FC236}">
                  <a16:creationId xmlns:a16="http://schemas.microsoft.com/office/drawing/2014/main" id="{D37795CA-5DFD-4B20-A93D-362C5F895E8B}"/>
                </a:ext>
              </a:extLst>
            </p:cNvPr>
            <p:cNvSpPr txBox="1">
              <a:spLocks noChangeArrowheads="1"/>
            </p:cNvSpPr>
            <p:nvPr/>
          </p:nvSpPr>
          <p:spPr bwMode="auto">
            <a:xfrm>
              <a:off x="1746" y="3566"/>
              <a:ext cx="2090" cy="294"/>
            </a:xfrm>
            <a:prstGeom prst="rect">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b="1" dirty="0">
                  <a:solidFill>
                    <a:schemeClr val="bg1"/>
                  </a:solidFill>
                </a:rPr>
                <a:t>+ Betriebliche Kosten</a:t>
              </a:r>
              <a:endParaRPr lang="de-DE" altLang="de-DE" sz="2400" dirty="0">
                <a:solidFill>
                  <a:schemeClr val="bg1"/>
                </a:solidFill>
              </a:endParaRPr>
            </a:p>
          </p:txBody>
        </p:sp>
      </p:grpSp>
      <p:grpSp>
        <p:nvGrpSpPr>
          <p:cNvPr id="14" name="Group 9">
            <a:extLst>
              <a:ext uri="{FF2B5EF4-FFF2-40B4-BE49-F238E27FC236}">
                <a16:creationId xmlns:a16="http://schemas.microsoft.com/office/drawing/2014/main" id="{7C545042-42DC-471A-984D-5B62A71D411A}"/>
              </a:ext>
            </a:extLst>
          </p:cNvPr>
          <p:cNvGrpSpPr>
            <a:grpSpLocks/>
          </p:cNvGrpSpPr>
          <p:nvPr/>
        </p:nvGrpSpPr>
        <p:grpSpPr bwMode="auto">
          <a:xfrm>
            <a:off x="5004048" y="2116138"/>
            <a:ext cx="3162300" cy="4011612"/>
            <a:chOff x="3024" y="1333"/>
            <a:chExt cx="1992" cy="2527"/>
          </a:xfrm>
          <a:solidFill>
            <a:srgbClr val="5AAD83"/>
          </a:solidFill>
        </p:grpSpPr>
        <p:sp>
          <p:nvSpPr>
            <p:cNvPr id="15" name="Rectangle 10">
              <a:extLst>
                <a:ext uri="{FF2B5EF4-FFF2-40B4-BE49-F238E27FC236}">
                  <a16:creationId xmlns:a16="http://schemas.microsoft.com/office/drawing/2014/main" id="{88D56C30-F8B4-46E8-AA64-12A7010F2198}"/>
                </a:ext>
              </a:extLst>
            </p:cNvPr>
            <p:cNvSpPr>
              <a:spLocks noChangeArrowheads="1"/>
            </p:cNvSpPr>
            <p:nvPr/>
          </p:nvSpPr>
          <p:spPr bwMode="auto">
            <a:xfrm>
              <a:off x="3024" y="1333"/>
              <a:ext cx="1301" cy="20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6" name="Text Box 11">
              <a:extLst>
                <a:ext uri="{FF2B5EF4-FFF2-40B4-BE49-F238E27FC236}">
                  <a16:creationId xmlns:a16="http://schemas.microsoft.com/office/drawing/2014/main" id="{5947FBF0-AD5D-4ACF-BC09-D21AEB91FE31}"/>
                </a:ext>
              </a:extLst>
            </p:cNvPr>
            <p:cNvSpPr txBox="1">
              <a:spLocks noChangeArrowheads="1"/>
            </p:cNvSpPr>
            <p:nvPr/>
          </p:nvSpPr>
          <p:spPr bwMode="auto">
            <a:xfrm>
              <a:off x="3833" y="3566"/>
              <a:ext cx="1183" cy="294"/>
            </a:xfrm>
            <a:prstGeom prst="rect">
              <a:avLst/>
            </a:prstGeom>
            <a:gr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b="1" dirty="0">
                  <a:solidFill>
                    <a:schemeClr val="bg1"/>
                  </a:solidFill>
                </a:rPr>
                <a:t>=</a:t>
              </a:r>
              <a:r>
                <a:rPr lang="de-DE" altLang="de-DE" sz="2400" dirty="0">
                  <a:solidFill>
                    <a:schemeClr val="bg1"/>
                  </a:solidFill>
                </a:rPr>
                <a:t>     </a:t>
              </a:r>
              <a:r>
                <a:rPr lang="de-DE" altLang="de-DE" sz="2400" b="1" dirty="0">
                  <a:solidFill>
                    <a:schemeClr val="bg1"/>
                  </a:solidFill>
                </a:rPr>
                <a:t>Umsatz</a:t>
              </a:r>
              <a:endParaRPr lang="de-DE" altLang="de-DE" sz="2400" dirty="0">
                <a:solidFill>
                  <a:schemeClr val="bg1"/>
                </a:solidFill>
              </a:endParaRPr>
            </a:p>
          </p:txBody>
        </p:sp>
      </p:grpSp>
      <p:grpSp>
        <p:nvGrpSpPr>
          <p:cNvPr id="17" name="Group 6">
            <a:extLst>
              <a:ext uri="{FF2B5EF4-FFF2-40B4-BE49-F238E27FC236}">
                <a16:creationId xmlns:a16="http://schemas.microsoft.com/office/drawing/2014/main" id="{DECB0FBB-637E-4D80-B77D-C7144E0C0305}"/>
              </a:ext>
            </a:extLst>
          </p:cNvPr>
          <p:cNvGrpSpPr>
            <a:grpSpLocks/>
          </p:cNvGrpSpPr>
          <p:nvPr/>
        </p:nvGrpSpPr>
        <p:grpSpPr bwMode="auto">
          <a:xfrm>
            <a:off x="522536" y="4652963"/>
            <a:ext cx="3205163" cy="1474787"/>
            <a:chOff x="204" y="2931"/>
            <a:chExt cx="2019" cy="929"/>
          </a:xfrm>
          <a:solidFill>
            <a:srgbClr val="92D050"/>
          </a:solidFill>
        </p:grpSpPr>
        <p:sp>
          <p:nvSpPr>
            <p:cNvPr id="18" name="Rectangle 7">
              <a:extLst>
                <a:ext uri="{FF2B5EF4-FFF2-40B4-BE49-F238E27FC236}">
                  <a16:creationId xmlns:a16="http://schemas.microsoft.com/office/drawing/2014/main" id="{FA11690E-48E6-41C1-A92C-D0BEF28AD360}"/>
                </a:ext>
              </a:extLst>
            </p:cNvPr>
            <p:cNvSpPr>
              <a:spLocks noChangeArrowheads="1"/>
            </p:cNvSpPr>
            <p:nvPr/>
          </p:nvSpPr>
          <p:spPr bwMode="auto">
            <a:xfrm>
              <a:off x="975" y="2931"/>
              <a:ext cx="1248" cy="499"/>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9" name="Text Box 8">
              <a:extLst>
                <a:ext uri="{FF2B5EF4-FFF2-40B4-BE49-F238E27FC236}">
                  <a16:creationId xmlns:a16="http://schemas.microsoft.com/office/drawing/2014/main" id="{BE2A0B5C-D64F-4B57-9785-69AE42772DBA}"/>
                </a:ext>
              </a:extLst>
            </p:cNvPr>
            <p:cNvSpPr txBox="1">
              <a:spLocks noChangeArrowheads="1"/>
            </p:cNvSpPr>
            <p:nvPr/>
          </p:nvSpPr>
          <p:spPr bwMode="auto">
            <a:xfrm>
              <a:off x="204" y="3566"/>
              <a:ext cx="1560" cy="294"/>
            </a:xfrm>
            <a:prstGeom prst="rect">
              <a:avLst/>
            </a:prstGeom>
            <a:grp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dirty="0"/>
                <a:t> </a:t>
              </a:r>
              <a:r>
                <a:rPr lang="de-DE" altLang="de-DE" sz="2400" b="1" dirty="0">
                  <a:solidFill>
                    <a:schemeClr val="bg1"/>
                  </a:solidFill>
                </a:rPr>
                <a:t>Mindestgewinn</a:t>
              </a:r>
            </a:p>
          </p:txBody>
        </p:sp>
      </p:grpSp>
      <p:sp>
        <p:nvSpPr>
          <p:cNvPr id="10" name="Rectangle 13">
            <a:extLst>
              <a:ext uri="{FF2B5EF4-FFF2-40B4-BE49-F238E27FC236}">
                <a16:creationId xmlns:a16="http://schemas.microsoft.com/office/drawing/2014/main" id="{0A8F9DB9-47AC-42B2-8400-6C394FFFFF0A}"/>
              </a:ext>
            </a:extLst>
          </p:cNvPr>
          <p:cNvSpPr>
            <a:spLocks noChangeArrowheads="1"/>
          </p:cNvSpPr>
          <p:nvPr/>
        </p:nvSpPr>
        <p:spPr bwMode="auto">
          <a:xfrm>
            <a:off x="609600" y="2362200"/>
            <a:ext cx="77962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sz="2400" dirty="0"/>
          </a:p>
          <a:p>
            <a:pPr algn="ctr">
              <a:defRPr/>
            </a:pPr>
            <a:r>
              <a:rPr lang="de-DE" sz="2000" dirty="0">
                <a:effectLst>
                  <a:outerShdw blurRad="38100" dist="38100" dir="2700000" algn="tl">
                    <a:srgbClr val="C0C0C0"/>
                  </a:outerShdw>
                </a:effectLst>
              </a:rPr>
              <a:t>Vereinfachte Darstellung:</a:t>
            </a:r>
          </a:p>
          <a:p>
            <a:pPr algn="ctr">
              <a:defRPr/>
            </a:pPr>
            <a:r>
              <a:rPr lang="de-DE" sz="2000" dirty="0">
                <a:effectLst>
                  <a:outerShdw blurRad="38100" dist="38100" dir="2700000" algn="tl">
                    <a:srgbClr val="C0C0C0"/>
                  </a:outerShdw>
                </a:effectLst>
              </a:rPr>
              <a:t>Notwendiger Umsatz (sog. Break Even Point) =</a:t>
            </a:r>
          </a:p>
          <a:p>
            <a:pPr algn="ctr">
              <a:defRPr/>
            </a:pPr>
            <a:r>
              <a:rPr lang="de-DE" sz="2000" dirty="0">
                <a:effectLst>
                  <a:outerShdw blurRad="38100" dist="38100" dir="2700000" algn="tl">
                    <a:srgbClr val="C0C0C0"/>
                  </a:outerShdw>
                </a:effectLst>
              </a:rPr>
              <a:t>private Kosten (Mindestgewinn) + betriebliche Kosten (fixe und variable),</a:t>
            </a:r>
          </a:p>
          <a:p>
            <a:pPr algn="ctr">
              <a:defRPr/>
            </a:pPr>
            <a:r>
              <a:rPr lang="de-DE" sz="2000" dirty="0">
                <a:effectLst>
                  <a:outerShdw blurRad="38100" dist="38100" dir="2700000" algn="tl">
                    <a:srgbClr val="C0C0C0"/>
                  </a:outerShdw>
                </a:effectLst>
              </a:rPr>
              <a:t>d.h. bei erreichen des BEP wird weder Gewinn noch Verlust erwirtschaftet!</a:t>
            </a:r>
          </a:p>
          <a:p>
            <a:pPr algn="ctr">
              <a:defRPr/>
            </a:pPr>
            <a:endParaRPr lang="de-DE" sz="2000" dirty="0">
              <a:latin typeface="Times" pitchFamily="18" charset="0"/>
            </a:endParaRPr>
          </a:p>
        </p:txBody>
      </p:sp>
      <p:sp>
        <p:nvSpPr>
          <p:cNvPr id="20" name="Foliennummernplatzhalter 4">
            <a:extLst>
              <a:ext uri="{FF2B5EF4-FFF2-40B4-BE49-F238E27FC236}">
                <a16:creationId xmlns:a16="http://schemas.microsoft.com/office/drawing/2014/main" id="{A1387E96-73CC-4B88-85CD-FD7D4CC3FF5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167</a:t>
            </a:r>
          </a:p>
        </p:txBody>
      </p:sp>
    </p:spTree>
    <p:extLst>
      <p:ext uri="{BB962C8B-B14F-4D97-AF65-F5344CB8AC3E}">
        <p14:creationId xmlns:p14="http://schemas.microsoft.com/office/powerpoint/2010/main" val="2376707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 fill="hold"/>
                                        <p:tgtEl>
                                          <p:spTgt spid="10"/>
                                        </p:tgtEl>
                                        <p:attrNameLst>
                                          <p:attrName>ppt_x</p:attrName>
                                        </p:attrNameLst>
                                      </p:cBhvr>
                                      <p:tavLst>
                                        <p:tav tm="0">
                                          <p:val>
                                            <p:strVal val="0-#ppt_w/2"/>
                                          </p:val>
                                        </p:tav>
                                        <p:tav tm="100000">
                                          <p:val>
                                            <p:strVal val="#ppt_x"/>
                                          </p:val>
                                        </p:tav>
                                      </p:tavLst>
                                    </p:anim>
                                    <p:anim calcmode="lin" valueType="num">
                                      <p:cBhvr additive="base">
                                        <p:cTn id="26" dur="75"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Private Kosten als Basis</a:t>
            </a:r>
            <a:br>
              <a:rPr lang="de-DE" dirty="0"/>
            </a:br>
            <a:r>
              <a:rPr lang="de-DE" dirty="0"/>
              <a:t>zur Ermittlung des Mindestgewinns</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9C1E02C6-6F3E-44AC-A927-2D702D8E60D9}"/>
              </a:ext>
            </a:extLst>
          </p:cNvPr>
          <p:cNvSpPr txBox="1">
            <a:spLocks noChangeArrowheads="1"/>
          </p:cNvSpPr>
          <p:nvPr/>
        </p:nvSpPr>
        <p:spPr bwMode="auto">
          <a:xfrm>
            <a:off x="685800" y="1981200"/>
            <a:ext cx="7391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chemeClr val="tx1"/>
              </a:buClr>
              <a:buFontTx/>
              <a:buChar char=" "/>
            </a:pPr>
            <a:r>
              <a:rPr lang="de-DE" altLang="de-DE" sz="2600" dirty="0">
                <a:solidFill>
                  <a:schemeClr val="accent2"/>
                </a:solidFill>
                <a:latin typeface="Arial" pitchFamily="34" charset="0"/>
              </a:rPr>
              <a:t>    </a:t>
            </a:r>
            <a:r>
              <a:rPr lang="de-DE" altLang="de-DE" sz="1900" dirty="0">
                <a:latin typeface="Arial" pitchFamily="34" charset="0"/>
              </a:rPr>
              <a:t>Lebensunterhalt der Familie</a:t>
            </a:r>
          </a:p>
          <a:p>
            <a:pPr lvl="1">
              <a:lnSpc>
                <a:spcPct val="80000"/>
              </a:lnSpc>
              <a:buClr>
                <a:schemeClr val="tx1"/>
              </a:buClr>
              <a:buFontTx/>
              <a:buChar char="+"/>
            </a:pPr>
            <a:r>
              <a:rPr lang="de-DE" altLang="de-DE" sz="1800" dirty="0">
                <a:latin typeface="Arial" pitchFamily="34" charset="0"/>
              </a:rPr>
              <a:t>Miete für Privatwohnung</a:t>
            </a:r>
          </a:p>
          <a:p>
            <a:pPr lvl="1">
              <a:lnSpc>
                <a:spcPct val="80000"/>
              </a:lnSpc>
              <a:buClr>
                <a:schemeClr val="tx1"/>
              </a:buClr>
              <a:buFontTx/>
              <a:buChar char="+"/>
            </a:pPr>
            <a:r>
              <a:rPr lang="de-DE" altLang="de-DE" sz="1800" dirty="0">
                <a:latin typeface="Arial" pitchFamily="34" charset="0"/>
              </a:rPr>
              <a:t>Soziale Absicherung </a:t>
            </a:r>
            <a:br>
              <a:rPr lang="de-DE" altLang="de-DE" sz="1800" dirty="0">
                <a:latin typeface="Arial" pitchFamily="34" charset="0"/>
              </a:rPr>
            </a:br>
            <a:r>
              <a:rPr lang="de-DE" altLang="de-DE" sz="1800" dirty="0">
                <a:latin typeface="Arial" pitchFamily="34" charset="0"/>
              </a:rPr>
              <a:t>(Kranken-, Pflege-, Renten-, Arbeitslosenversicherung)</a:t>
            </a:r>
          </a:p>
          <a:p>
            <a:pPr lvl="1">
              <a:lnSpc>
                <a:spcPct val="80000"/>
              </a:lnSpc>
              <a:buClr>
                <a:schemeClr val="tx1"/>
              </a:buClr>
              <a:buFontTx/>
              <a:buChar char="+"/>
            </a:pPr>
            <a:r>
              <a:rPr lang="de-DE" altLang="de-DE" sz="1800" dirty="0">
                <a:latin typeface="Arial" pitchFamily="34" charset="0"/>
              </a:rPr>
              <a:t>Sonstige vertragliche Verpflichtungen</a:t>
            </a:r>
          </a:p>
          <a:p>
            <a:pPr lvl="1">
              <a:lnSpc>
                <a:spcPct val="80000"/>
              </a:lnSpc>
              <a:buClr>
                <a:schemeClr val="tx1"/>
              </a:buClr>
              <a:buFontTx/>
              <a:buChar char="+"/>
            </a:pPr>
            <a:r>
              <a:rPr lang="de-DE" altLang="de-DE" sz="1800" dirty="0">
                <a:latin typeface="Arial" pitchFamily="34" charset="0"/>
              </a:rPr>
              <a:t>Anteilige private Nutzung des Kfz</a:t>
            </a:r>
          </a:p>
          <a:p>
            <a:pPr lvl="1">
              <a:lnSpc>
                <a:spcPct val="80000"/>
              </a:lnSpc>
              <a:buClr>
                <a:schemeClr val="tx1"/>
              </a:buClr>
              <a:buFontTx/>
              <a:buChar char="+"/>
            </a:pPr>
            <a:r>
              <a:rPr lang="de-DE" altLang="de-DE" sz="1800" dirty="0">
                <a:latin typeface="Arial" pitchFamily="34" charset="0"/>
              </a:rPr>
              <a:t>Rücklagen für Urlaub, Krankheit, etc.</a:t>
            </a:r>
          </a:p>
        </p:txBody>
      </p:sp>
      <p:sp>
        <p:nvSpPr>
          <p:cNvPr id="10" name="Line 4">
            <a:extLst>
              <a:ext uri="{FF2B5EF4-FFF2-40B4-BE49-F238E27FC236}">
                <a16:creationId xmlns:a16="http://schemas.microsoft.com/office/drawing/2014/main" id="{322ACA47-7A39-4DD9-828E-A9EE6B388754}"/>
              </a:ext>
            </a:extLst>
          </p:cNvPr>
          <p:cNvSpPr>
            <a:spLocks noChangeShapeType="1"/>
          </p:cNvSpPr>
          <p:nvPr/>
        </p:nvSpPr>
        <p:spPr bwMode="auto">
          <a:xfrm>
            <a:off x="1219200" y="4114800"/>
            <a:ext cx="49530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3">
            <a:extLst>
              <a:ext uri="{FF2B5EF4-FFF2-40B4-BE49-F238E27FC236}">
                <a16:creationId xmlns:a16="http://schemas.microsoft.com/office/drawing/2014/main" id="{871806A3-AE8D-4E8B-9EEA-1E22F5ECC8CB}"/>
              </a:ext>
            </a:extLst>
          </p:cNvPr>
          <p:cNvSpPr>
            <a:spLocks noChangeArrowheads="1"/>
          </p:cNvSpPr>
          <p:nvPr/>
        </p:nvSpPr>
        <p:spPr bwMode="auto">
          <a:xfrm>
            <a:off x="304800" y="4038600"/>
            <a:ext cx="7467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lvl="1" algn="l" eaLnBrk="1" hangingPunct="1">
              <a:spcBef>
                <a:spcPct val="20000"/>
              </a:spcBef>
              <a:buClr>
                <a:schemeClr val="tx1"/>
              </a:buClr>
              <a:buFontTx/>
              <a:buChar char=" "/>
            </a:pPr>
            <a:r>
              <a:rPr lang="de-DE" altLang="de-DE" sz="3200" b="1" dirty="0">
                <a:solidFill>
                  <a:schemeClr val="accent2"/>
                </a:solidFill>
              </a:rPr>
              <a:t> </a:t>
            </a:r>
            <a:r>
              <a:rPr lang="de-DE" altLang="de-DE" sz="1800" b="1" dirty="0">
                <a:solidFill>
                  <a:srgbClr val="FF0000"/>
                </a:solidFill>
              </a:rPr>
              <a:t>= Summe der Ausgaben</a:t>
            </a:r>
          </a:p>
          <a:p>
            <a:pPr lvl="2" algn="l" eaLnBrk="1" hangingPunct="1">
              <a:spcBef>
                <a:spcPct val="20000"/>
              </a:spcBef>
              <a:buClr>
                <a:schemeClr val="tx1"/>
              </a:buClr>
              <a:buFontTx/>
              <a:buChar char="+"/>
            </a:pPr>
            <a:r>
              <a:rPr lang="de-DE" altLang="de-DE" sz="1800" dirty="0"/>
              <a:t>Einkommensteuer</a:t>
            </a:r>
          </a:p>
          <a:p>
            <a:pPr lvl="2" algn="l" eaLnBrk="1" hangingPunct="1">
              <a:spcBef>
                <a:spcPct val="20000"/>
              </a:spcBef>
              <a:buClr>
                <a:schemeClr val="tx1"/>
              </a:buClr>
              <a:buFontTx/>
              <a:buChar char="+"/>
            </a:pPr>
            <a:r>
              <a:rPr lang="de-DE" altLang="de-DE" sz="1800" dirty="0"/>
              <a:t>ggf. Kredittilgung</a:t>
            </a:r>
          </a:p>
        </p:txBody>
      </p:sp>
      <p:sp>
        <p:nvSpPr>
          <p:cNvPr id="12" name="Rectangle 6">
            <a:extLst>
              <a:ext uri="{FF2B5EF4-FFF2-40B4-BE49-F238E27FC236}">
                <a16:creationId xmlns:a16="http://schemas.microsoft.com/office/drawing/2014/main" id="{64CA2BCF-4D87-4485-B207-4106FC698CE5}"/>
              </a:ext>
            </a:extLst>
          </p:cNvPr>
          <p:cNvSpPr>
            <a:spLocks noChangeArrowheads="1"/>
          </p:cNvSpPr>
          <p:nvPr/>
        </p:nvSpPr>
        <p:spPr bwMode="auto">
          <a:xfrm>
            <a:off x="304800" y="5257800"/>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lvl="1" algn="l" eaLnBrk="1" hangingPunct="1">
              <a:spcBef>
                <a:spcPct val="20000"/>
              </a:spcBef>
              <a:buClr>
                <a:schemeClr val="tx1"/>
              </a:buClr>
              <a:buFontTx/>
              <a:buChar char=" "/>
            </a:pPr>
            <a:r>
              <a:rPr lang="de-DE" altLang="de-DE" sz="3200" b="1" dirty="0">
                <a:solidFill>
                  <a:schemeClr val="accent2"/>
                </a:solidFill>
              </a:rPr>
              <a:t> </a:t>
            </a:r>
            <a:r>
              <a:rPr lang="de-DE" altLang="de-DE" sz="1800" b="1" dirty="0">
                <a:solidFill>
                  <a:srgbClr val="92D050"/>
                </a:solidFill>
              </a:rPr>
              <a:t>= Mindestgewinn</a:t>
            </a:r>
            <a:endParaRPr lang="de-DE" altLang="de-DE" sz="1800" dirty="0">
              <a:solidFill>
                <a:srgbClr val="92D050"/>
              </a:solidFill>
            </a:endParaRPr>
          </a:p>
        </p:txBody>
      </p:sp>
      <p:sp>
        <p:nvSpPr>
          <p:cNvPr id="13" name="Line 5">
            <a:extLst>
              <a:ext uri="{FF2B5EF4-FFF2-40B4-BE49-F238E27FC236}">
                <a16:creationId xmlns:a16="http://schemas.microsoft.com/office/drawing/2014/main" id="{ED55DFD3-4124-4A66-A875-E3A5025E7D77}"/>
              </a:ext>
            </a:extLst>
          </p:cNvPr>
          <p:cNvSpPr>
            <a:spLocks noChangeShapeType="1"/>
          </p:cNvSpPr>
          <p:nvPr/>
        </p:nvSpPr>
        <p:spPr bwMode="auto">
          <a:xfrm flipV="1">
            <a:off x="1143000" y="5410200"/>
            <a:ext cx="50292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4" name="Foliennummernplatzhalter 4">
            <a:extLst>
              <a:ext uri="{FF2B5EF4-FFF2-40B4-BE49-F238E27FC236}">
                <a16:creationId xmlns:a16="http://schemas.microsoft.com/office/drawing/2014/main" id="{01F1C517-E7ED-42F9-8D3E-39F922C0989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168</a:t>
            </a:r>
          </a:p>
        </p:txBody>
      </p:sp>
    </p:spTree>
    <p:extLst>
      <p:ext uri="{BB962C8B-B14F-4D97-AF65-F5344CB8AC3E}">
        <p14:creationId xmlns:p14="http://schemas.microsoft.com/office/powerpoint/2010/main" val="48209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0" grpId="0" animBg="1"/>
      <p:bldP spid="11" grpId="0" autoUpdateAnimBg="0"/>
      <p:bldP spid="12" grpId="0"/>
      <p:bldP spid="13"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a:extLst>
              <a:ext uri="{FF2B5EF4-FFF2-40B4-BE49-F238E27FC236}">
                <a16:creationId xmlns:a16="http://schemas.microsoft.com/office/drawing/2014/main" id="{9E15110A-7B9A-4AB5-8C6C-8EDDCC3F8EEF}"/>
              </a:ext>
            </a:extLst>
          </p:cNvPr>
          <p:cNvSpPr txBox="1">
            <a:spLocks noChangeArrowheads="1"/>
          </p:cNvSpPr>
          <p:nvPr/>
        </p:nvSpPr>
        <p:spPr bwMode="auto">
          <a:xfrm>
            <a:off x="444500" y="1897293"/>
            <a:ext cx="3352800"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p>
          <a:p>
            <a:pPr algn="l"/>
            <a:r>
              <a:rPr lang="de-DE" altLang="de-DE" sz="1800" b="1" dirty="0">
                <a:solidFill>
                  <a:srgbClr val="92D050"/>
                </a:solidFill>
              </a:rPr>
              <a:t>Variable Kosten</a:t>
            </a:r>
          </a:p>
          <a:p>
            <a:pPr algn="l"/>
            <a:r>
              <a:rPr lang="de-DE" altLang="de-DE" sz="1800" dirty="0"/>
              <a:t>(umsatzabhängige Kosten)</a:t>
            </a:r>
          </a:p>
          <a:p>
            <a:pPr algn="l"/>
            <a:endParaRPr lang="de-DE" altLang="de-DE" sz="1800" dirty="0"/>
          </a:p>
          <a:p>
            <a:pPr algn="l">
              <a:buFontTx/>
              <a:buChar char="•"/>
            </a:pPr>
            <a:r>
              <a:rPr lang="de-DE" altLang="de-DE" sz="1800" dirty="0"/>
              <a:t> Wareneinsatz</a:t>
            </a:r>
          </a:p>
          <a:p>
            <a:pPr algn="l">
              <a:buFontTx/>
              <a:buChar char="•"/>
            </a:pPr>
            <a:r>
              <a:rPr lang="de-DE" altLang="de-DE" sz="1800" dirty="0"/>
              <a:t> Fremdleistungen</a:t>
            </a:r>
          </a:p>
          <a:p>
            <a:pPr algn="l">
              <a:buFontTx/>
              <a:buChar char="•"/>
            </a:pPr>
            <a:r>
              <a:rPr lang="de-DE" altLang="de-DE" sz="1800" dirty="0"/>
              <a:t> Fracht und Versand</a:t>
            </a:r>
          </a:p>
          <a:p>
            <a:pPr algn="l">
              <a:buFontTx/>
              <a:buChar char="•"/>
            </a:pPr>
            <a:r>
              <a:rPr lang="de-DE" altLang="de-DE" sz="1800" dirty="0"/>
              <a:t> Provisionen</a:t>
            </a:r>
          </a:p>
          <a:p>
            <a:pPr algn="l">
              <a:buFontTx/>
              <a:buChar char="•"/>
            </a:pPr>
            <a:r>
              <a:rPr lang="de-DE" altLang="de-DE" sz="1800" dirty="0"/>
              <a:t> Saisonkräfte</a:t>
            </a:r>
          </a:p>
          <a:p>
            <a:pPr algn="l">
              <a:buFontTx/>
              <a:buChar char="•"/>
            </a:pPr>
            <a:r>
              <a:rPr lang="de-DE" altLang="de-DE" sz="1800" dirty="0"/>
              <a:t> Honorare</a:t>
            </a:r>
          </a:p>
          <a:p>
            <a:pPr algn="l">
              <a:buFontTx/>
              <a:buChar char="•"/>
            </a:pPr>
            <a:r>
              <a:rPr lang="de-DE" altLang="de-DE" sz="1800" dirty="0"/>
              <a:t> Gewährleistung / Garantie</a:t>
            </a:r>
          </a:p>
          <a:p>
            <a:pPr algn="l"/>
            <a:endParaRPr lang="de-DE" altLang="de-DE" sz="1900" dirty="0">
              <a:solidFill>
                <a:schemeClr val="accent2"/>
              </a:solidFill>
            </a:endParaRPr>
          </a:p>
        </p:txBody>
      </p:sp>
      <p:sp>
        <p:nvSpPr>
          <p:cNvPr id="15" name="Text Box 3">
            <a:extLst>
              <a:ext uri="{FF2B5EF4-FFF2-40B4-BE49-F238E27FC236}">
                <a16:creationId xmlns:a16="http://schemas.microsoft.com/office/drawing/2014/main" id="{0E90A36F-C1C1-468B-9099-494708A17B7B}"/>
              </a:ext>
            </a:extLst>
          </p:cNvPr>
          <p:cNvSpPr txBox="1">
            <a:spLocks noChangeArrowheads="1"/>
          </p:cNvSpPr>
          <p:nvPr/>
        </p:nvSpPr>
        <p:spPr bwMode="auto">
          <a:xfrm>
            <a:off x="4283968" y="1876057"/>
            <a:ext cx="41148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p>
          <a:p>
            <a:pPr algn="l"/>
            <a:r>
              <a:rPr lang="de-DE" altLang="de-DE" sz="1800" b="1" dirty="0">
                <a:solidFill>
                  <a:srgbClr val="92D050"/>
                </a:solidFill>
              </a:rPr>
              <a:t>Fixkosten</a:t>
            </a:r>
          </a:p>
          <a:p>
            <a:pPr algn="l"/>
            <a:r>
              <a:rPr lang="de-DE" altLang="de-DE" sz="1800" dirty="0"/>
              <a:t>(umsatzunabhängige Kosten)</a:t>
            </a:r>
          </a:p>
          <a:p>
            <a:pPr algn="l"/>
            <a:endParaRPr lang="de-DE" altLang="de-DE" sz="1800" dirty="0"/>
          </a:p>
          <a:p>
            <a:pPr algn="l">
              <a:buFontTx/>
              <a:buChar char="•"/>
            </a:pPr>
            <a:r>
              <a:rPr lang="de-DE" altLang="de-DE" sz="1800" dirty="0"/>
              <a:t> Personalkosten</a:t>
            </a:r>
          </a:p>
          <a:p>
            <a:pPr algn="l">
              <a:buFontTx/>
              <a:buChar char="•"/>
            </a:pPr>
            <a:r>
              <a:rPr lang="de-DE" altLang="de-DE" sz="1800" dirty="0"/>
              <a:t> Leasingraten</a:t>
            </a:r>
          </a:p>
          <a:p>
            <a:pPr algn="l">
              <a:buFontTx/>
              <a:buChar char="•"/>
            </a:pPr>
            <a:r>
              <a:rPr lang="de-DE" altLang="de-DE" sz="1800" dirty="0"/>
              <a:t> Raumkosten</a:t>
            </a:r>
          </a:p>
          <a:p>
            <a:pPr algn="l">
              <a:buFontTx/>
              <a:buChar char="•"/>
            </a:pPr>
            <a:r>
              <a:rPr lang="de-DE" altLang="de-DE" sz="1800" dirty="0"/>
              <a:t> Kraftfahrzeugkosten</a:t>
            </a:r>
          </a:p>
          <a:p>
            <a:pPr algn="l">
              <a:buFontTx/>
              <a:buChar char="•"/>
            </a:pPr>
            <a:r>
              <a:rPr lang="de-DE" altLang="de-DE" sz="1800" dirty="0"/>
              <a:t> Werbung</a:t>
            </a:r>
          </a:p>
          <a:p>
            <a:pPr algn="l">
              <a:buFontTx/>
              <a:buChar char="•"/>
            </a:pPr>
            <a:r>
              <a:rPr lang="de-DE" altLang="de-DE" sz="1800" dirty="0"/>
              <a:t> Reisekosten</a:t>
            </a:r>
          </a:p>
          <a:p>
            <a:pPr algn="l">
              <a:buFontTx/>
              <a:buChar char="•"/>
            </a:pPr>
            <a:r>
              <a:rPr lang="de-DE" altLang="de-DE" sz="1800" dirty="0"/>
              <a:t> Bürobedarf, Porto</a:t>
            </a:r>
          </a:p>
          <a:p>
            <a:pPr algn="l">
              <a:buFontTx/>
              <a:buChar char="•"/>
            </a:pPr>
            <a:r>
              <a:rPr lang="de-DE" altLang="de-DE" sz="1800" dirty="0"/>
              <a:t> Telefon, Fax, Internet</a:t>
            </a:r>
          </a:p>
          <a:p>
            <a:pPr algn="l">
              <a:buFontTx/>
              <a:buChar char="•"/>
            </a:pPr>
            <a:r>
              <a:rPr lang="de-DE" altLang="de-DE" sz="1800" dirty="0"/>
              <a:t> Steuerberatung</a:t>
            </a:r>
          </a:p>
          <a:p>
            <a:pPr algn="l">
              <a:buFontTx/>
              <a:buChar char="•"/>
            </a:pPr>
            <a:r>
              <a:rPr lang="de-DE" altLang="de-DE" sz="1800" dirty="0"/>
              <a:t> Beiträge</a:t>
            </a:r>
          </a:p>
          <a:p>
            <a:pPr algn="l">
              <a:buFontTx/>
              <a:buChar char="•"/>
            </a:pPr>
            <a:r>
              <a:rPr lang="de-DE" altLang="de-DE" sz="1800" dirty="0"/>
              <a:t> Zinsen für Fremdkapital </a:t>
            </a:r>
          </a:p>
          <a:p>
            <a:pPr algn="l">
              <a:buFontTx/>
              <a:buChar char="•"/>
            </a:pPr>
            <a:r>
              <a:rPr lang="de-DE" altLang="de-DE" sz="1800" dirty="0"/>
              <a:t> Abschreibungen / Sonstige Kosten</a:t>
            </a:r>
          </a:p>
          <a:p>
            <a:pPr algn="l">
              <a:buFontTx/>
              <a:buChar char="•"/>
            </a:pPr>
            <a:endParaRPr lang="de-DE" altLang="de-DE" sz="1800" dirty="0">
              <a:latin typeface="Times" pitchFamily="18" charset="0"/>
            </a:endParaRPr>
          </a:p>
        </p:txBody>
      </p:sp>
      <p:sp>
        <p:nvSpPr>
          <p:cNvPr id="9" name="Foliennummernplatzhalter 4">
            <a:extLst>
              <a:ext uri="{FF2B5EF4-FFF2-40B4-BE49-F238E27FC236}">
                <a16:creationId xmlns:a16="http://schemas.microsoft.com/office/drawing/2014/main" id="{2D18D9ED-AC14-4DEB-B948-54534187F2AE}"/>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169</a:t>
            </a:r>
          </a:p>
        </p:txBody>
      </p:sp>
    </p:spTree>
    <p:extLst>
      <p:ext uri="{BB962C8B-B14F-4D97-AF65-F5344CB8AC3E}">
        <p14:creationId xmlns:p14="http://schemas.microsoft.com/office/powerpoint/2010/main" val="149425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id="{4ED38C32-E12A-47B6-958F-52212D7D3F29}"/>
              </a:ext>
            </a:extLst>
          </p:cNvPr>
          <p:cNvSpPr txBox="1">
            <a:spLocks noChangeArrowheads="1"/>
          </p:cNvSpPr>
          <p:nvPr/>
        </p:nvSpPr>
        <p:spPr bwMode="auto">
          <a:xfrm>
            <a:off x="436738" y="1884139"/>
            <a:ext cx="8052363"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Personalkosten:</a:t>
            </a:r>
          </a:p>
          <a:p>
            <a:pPr algn="l"/>
            <a:r>
              <a:rPr lang="de-DE" altLang="de-DE" sz="1800" dirty="0">
                <a:cs typeface="Arial" panose="020B0604020202020204" pitchFamily="34" charset="0"/>
              </a:rPr>
              <a:t>- Gehälter / Löhne</a:t>
            </a:r>
          </a:p>
          <a:p>
            <a:pPr algn="l">
              <a:buFontTx/>
              <a:buChar char="-"/>
            </a:pPr>
            <a:r>
              <a:rPr lang="de-DE" altLang="de-DE" sz="1800" dirty="0">
                <a:cs typeface="Arial" panose="020B0604020202020204" pitchFamily="34" charset="0"/>
              </a:rPr>
              <a:t> gesetzliche Personalzusatzkosten (z.B. Sozialversicherungsbeiträge,</a:t>
            </a:r>
          </a:p>
          <a:p>
            <a:pPr algn="l"/>
            <a:r>
              <a:rPr lang="de-DE" altLang="de-DE" sz="1800" dirty="0">
                <a:cs typeface="Arial" panose="020B0604020202020204" pitchFamily="34" charset="0"/>
              </a:rPr>
              <a:t>  Beiträge zur Berufsgenossenschaft, Entgeltfortzahlung im Krankheitsfall,</a:t>
            </a:r>
          </a:p>
          <a:p>
            <a:pPr algn="l"/>
            <a:r>
              <a:rPr lang="de-DE" altLang="de-DE" sz="1800" dirty="0">
                <a:cs typeface="Arial" panose="020B0604020202020204" pitchFamily="34" charset="0"/>
              </a:rPr>
              <a:t>  Entgeltzahlung an Feiertagen, Mutterschutz)</a:t>
            </a:r>
          </a:p>
          <a:p>
            <a:pPr algn="l">
              <a:buFontTx/>
              <a:buChar char="-"/>
            </a:pPr>
            <a:r>
              <a:rPr lang="de-DE" altLang="de-DE" sz="1800" dirty="0">
                <a:cs typeface="Arial" panose="020B0604020202020204" pitchFamily="34" charset="0"/>
              </a:rPr>
              <a:t> Tarifliche und betriebliche Personalzusatzkosten (z.B. Urlaubsgeld,</a:t>
            </a:r>
          </a:p>
          <a:p>
            <a:pPr algn="l"/>
            <a:r>
              <a:rPr lang="de-DE" altLang="de-DE" sz="1800" dirty="0">
                <a:cs typeface="Arial" panose="020B0604020202020204" pitchFamily="34" charset="0"/>
              </a:rPr>
              <a:t>  Sonderzahlungen, Gratifikationen, betriebliche Altersversorgung)</a:t>
            </a:r>
          </a:p>
          <a:p>
            <a:pPr algn="l"/>
            <a:endParaRPr lang="de-DE" altLang="de-DE" sz="1800" dirty="0">
              <a:cs typeface="Arial" panose="020B0604020202020204" pitchFamily="34" charset="0"/>
            </a:endParaRPr>
          </a:p>
          <a:p>
            <a:endParaRPr lang="de-DE" altLang="de-DE" sz="1600" b="1" dirty="0">
              <a:solidFill>
                <a:schemeClr val="accent2"/>
              </a:solidFill>
              <a:latin typeface="Times" pitchFamily="18" charset="0"/>
            </a:endParaRPr>
          </a:p>
          <a:p>
            <a:pPr>
              <a:buFontTx/>
              <a:buChar char="•"/>
            </a:pPr>
            <a:r>
              <a:rPr lang="de-DE" altLang="de-DE" sz="1600" b="1" dirty="0">
                <a:solidFill>
                  <a:srgbClr val="92D050"/>
                </a:solidFill>
                <a:latin typeface="Times" pitchFamily="18" charset="0"/>
              </a:rPr>
              <a:t> </a:t>
            </a:r>
            <a:r>
              <a:rPr lang="de-DE" altLang="de-DE" sz="1800" b="1" dirty="0">
                <a:solidFill>
                  <a:srgbClr val="92D050"/>
                </a:solidFill>
              </a:rPr>
              <a:t>Raumkosten:</a:t>
            </a:r>
          </a:p>
          <a:p>
            <a:pPr>
              <a:buFontTx/>
              <a:buChar char="-"/>
            </a:pPr>
            <a:r>
              <a:rPr lang="de-DE" altLang="de-DE" sz="1800" dirty="0"/>
              <a:t> Miete</a:t>
            </a:r>
          </a:p>
          <a:p>
            <a:pPr>
              <a:buFontTx/>
              <a:buChar char="-"/>
            </a:pPr>
            <a:r>
              <a:rPr lang="de-DE" altLang="de-DE" sz="1800" dirty="0"/>
              <a:t> Nebenkosten </a:t>
            </a:r>
          </a:p>
          <a:p>
            <a:pPr>
              <a:buFontTx/>
              <a:buChar char="-"/>
            </a:pPr>
            <a:r>
              <a:rPr lang="de-DE" altLang="de-DE" sz="1800" dirty="0"/>
              <a:t> Heizung, Gas, Wasser, Strom</a:t>
            </a:r>
          </a:p>
          <a:p>
            <a:pPr>
              <a:buFontTx/>
              <a:buChar char="-"/>
            </a:pPr>
            <a:r>
              <a:rPr lang="de-DE" altLang="de-DE" sz="1800" dirty="0"/>
              <a:t> Reinigung </a:t>
            </a:r>
          </a:p>
          <a:p>
            <a:pPr>
              <a:buFontTx/>
              <a:buChar char="-"/>
            </a:pPr>
            <a:r>
              <a:rPr lang="de-DE" altLang="de-DE" sz="1800" dirty="0"/>
              <a:t> Instandhaltung</a:t>
            </a:r>
          </a:p>
        </p:txBody>
      </p:sp>
      <p:sp>
        <p:nvSpPr>
          <p:cNvPr id="9" name="Foliennummernplatzhalter 4">
            <a:extLst>
              <a:ext uri="{FF2B5EF4-FFF2-40B4-BE49-F238E27FC236}">
                <a16:creationId xmlns:a16="http://schemas.microsoft.com/office/drawing/2014/main" id="{0D606F34-3989-43E6-B781-300B704F243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170</a:t>
            </a:r>
          </a:p>
        </p:txBody>
      </p:sp>
    </p:spTree>
    <p:extLst>
      <p:ext uri="{BB962C8B-B14F-4D97-AF65-F5344CB8AC3E}">
        <p14:creationId xmlns:p14="http://schemas.microsoft.com/office/powerpoint/2010/main" val="361430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p:txBody>
          <a:bodyPr/>
          <a:lstStyle/>
          <a:p>
            <a:r>
              <a:rPr lang="de-DE" dirty="0"/>
              <a:t>Gründungen 2004</a:t>
            </a:r>
          </a:p>
        </p:txBody>
      </p:sp>
      <p:pic>
        <p:nvPicPr>
          <p:cNvPr id="5" name="Grafik 7" descr="Logo KfW">
            <a:hlinkClick r:id="rId2"/>
            <a:extLst>
              <a:ext uri="{FF2B5EF4-FFF2-40B4-BE49-F238E27FC236}">
                <a16:creationId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247349F2-CCB4-491E-AA8B-CC5CED99D20A}"/>
              </a:ext>
            </a:extLst>
          </p:cNvPr>
          <p:cNvSpPr txBox="1"/>
          <p:nvPr/>
        </p:nvSpPr>
        <p:spPr>
          <a:xfrm>
            <a:off x="444500" y="1884139"/>
            <a:ext cx="8235950" cy="3693319"/>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Rund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1,4 Millionen Menschen</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haben sich 2004 in Deutschland im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Voll- und Nebenerwerb selbständig gemacht, 200.000 weniger als im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Vorjahr. Hiervon waren 90 Prozent „Mikrounternehmen“, darunter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auch die rund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350.000</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von der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Bundesagentur für Arbeit</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geförderte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Gründungen, davon:</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184.900</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mittels Überbrückungsgeld,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175.600</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mittels Existenzgründerzuschuss (Ich-AG)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pic>
        <p:nvPicPr>
          <p:cNvPr id="11" name="Picture 10" descr="BD09292_">
            <a:extLst>
              <a:ext uri="{FF2B5EF4-FFF2-40B4-BE49-F238E27FC236}">
                <a16:creationId xmlns:a16="http://schemas.microsoft.com/office/drawing/2014/main" id="{2208F5B4-8D85-46F4-A9EC-3349A56A1A1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067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140F3A4A-FEA5-4A46-816A-3AFE2FAF02F4}"/>
              </a:ext>
            </a:extLst>
          </p:cNvPr>
          <p:cNvSpPr txBox="1">
            <a:spLocks noChangeArrowheads="1"/>
          </p:cNvSpPr>
          <p:nvPr/>
        </p:nvSpPr>
        <p:spPr bwMode="auto">
          <a:xfrm>
            <a:off x="457200" y="1884139"/>
            <a:ext cx="6753944"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Fahrzeugkosten:</a:t>
            </a:r>
          </a:p>
          <a:p>
            <a:pPr algn="l"/>
            <a:r>
              <a:rPr lang="de-DE" altLang="de-DE" sz="1800" dirty="0">
                <a:cs typeface="Arial" panose="020B0604020202020204" pitchFamily="34" charset="0"/>
              </a:rPr>
              <a:t> - Kfz-Leasing</a:t>
            </a:r>
          </a:p>
          <a:p>
            <a:pPr algn="l"/>
            <a:r>
              <a:rPr lang="de-DE" altLang="de-DE" sz="1800" dirty="0">
                <a:cs typeface="Arial" panose="020B0604020202020204" pitchFamily="34" charset="0"/>
              </a:rPr>
              <a:t> - Kfz-Steuer</a:t>
            </a:r>
          </a:p>
          <a:p>
            <a:pPr algn="l"/>
            <a:r>
              <a:rPr lang="de-DE" altLang="de-DE" sz="1800" dirty="0">
                <a:cs typeface="Arial" panose="020B0604020202020204" pitchFamily="34" charset="0"/>
              </a:rPr>
              <a:t> - Kfz-Versicherung</a:t>
            </a:r>
          </a:p>
          <a:p>
            <a:pPr algn="l"/>
            <a:r>
              <a:rPr lang="de-DE" altLang="de-DE" sz="1800" dirty="0">
                <a:cs typeface="Arial" panose="020B0604020202020204" pitchFamily="34" charset="0"/>
              </a:rPr>
              <a:t> - Benzin</a:t>
            </a:r>
          </a:p>
          <a:p>
            <a:pPr algn="l"/>
            <a:r>
              <a:rPr lang="de-DE" altLang="de-DE" sz="1800" dirty="0">
                <a:cs typeface="Arial" panose="020B0604020202020204" pitchFamily="34" charset="0"/>
              </a:rPr>
              <a:t> - Garage</a:t>
            </a:r>
          </a:p>
          <a:p>
            <a:pPr algn="l"/>
            <a:r>
              <a:rPr lang="de-DE" altLang="de-DE" sz="1800" dirty="0">
                <a:cs typeface="Arial" panose="020B0604020202020204" pitchFamily="34" charset="0"/>
              </a:rPr>
              <a:t> - Instandhaltung</a:t>
            </a:r>
          </a:p>
          <a:p>
            <a:pPr algn="l"/>
            <a:endParaRPr lang="de-DE" altLang="de-DE" sz="1800" dirty="0">
              <a:cs typeface="Arial" panose="020B0604020202020204" pitchFamily="34" charset="0"/>
            </a:endParaRPr>
          </a:p>
          <a:p>
            <a:pPr>
              <a:buFontTx/>
              <a:buChar char="•"/>
            </a:pPr>
            <a:r>
              <a:rPr lang="de-DE" altLang="de-DE" sz="1800" b="1" dirty="0">
                <a:solidFill>
                  <a:srgbClr val="92D050"/>
                </a:solidFill>
                <a:cs typeface="Arial" panose="020B0604020202020204" pitchFamily="34" charset="0"/>
              </a:rPr>
              <a:t> Werbung:</a:t>
            </a:r>
          </a:p>
          <a:p>
            <a:pPr>
              <a:buFontTx/>
              <a:buChar char="-"/>
            </a:pPr>
            <a:r>
              <a:rPr lang="de-DE" altLang="de-DE" sz="1800" dirty="0">
                <a:cs typeface="Arial" panose="020B0604020202020204" pitchFamily="34" charset="0"/>
              </a:rPr>
              <a:t> Anzeigen</a:t>
            </a:r>
          </a:p>
          <a:p>
            <a:pPr>
              <a:buFontTx/>
              <a:buChar char="-"/>
            </a:pPr>
            <a:r>
              <a:rPr lang="de-DE" altLang="de-DE" sz="1800" dirty="0">
                <a:cs typeface="Arial" panose="020B0604020202020204" pitchFamily="34" charset="0"/>
              </a:rPr>
              <a:t> Flyer, Prospekte, Informationsmaterialien</a:t>
            </a:r>
          </a:p>
          <a:p>
            <a:pPr>
              <a:buFontTx/>
              <a:buChar char="-"/>
            </a:pPr>
            <a:r>
              <a:rPr lang="de-DE" altLang="de-DE" sz="1800" dirty="0">
                <a:cs typeface="Arial" panose="020B0604020202020204" pitchFamily="34" charset="0"/>
              </a:rPr>
              <a:t> Schaufensterdekoration</a:t>
            </a:r>
          </a:p>
          <a:p>
            <a:pPr>
              <a:buFontTx/>
              <a:buChar char="-"/>
            </a:pPr>
            <a:r>
              <a:rPr lang="de-DE" altLang="de-DE" sz="1800" dirty="0">
                <a:cs typeface="Arial" panose="020B0604020202020204" pitchFamily="34" charset="0"/>
              </a:rPr>
              <a:t> Internetseite</a:t>
            </a:r>
          </a:p>
          <a:p>
            <a:pPr>
              <a:buFontTx/>
              <a:buChar char="-"/>
            </a:pPr>
            <a:r>
              <a:rPr lang="de-DE" altLang="de-DE" sz="1800" dirty="0">
                <a:cs typeface="Arial" panose="020B0604020202020204" pitchFamily="34" charset="0"/>
              </a:rPr>
              <a:t> Messebeteiligung</a:t>
            </a:r>
            <a:endParaRPr lang="de-DE" altLang="de-DE" sz="1800" b="1" dirty="0">
              <a:cs typeface="Arial" panose="020B0604020202020204" pitchFamily="34" charset="0"/>
            </a:endParaRPr>
          </a:p>
          <a:p>
            <a:pPr>
              <a:spcBef>
                <a:spcPct val="50000"/>
              </a:spcBef>
              <a:buFontTx/>
              <a:buChar char="•"/>
            </a:pPr>
            <a:r>
              <a:rPr lang="de-DE" altLang="de-DE" sz="1800" b="1" dirty="0">
                <a:solidFill>
                  <a:srgbClr val="92D050"/>
                </a:solidFill>
              </a:rPr>
              <a:t> Abschreibungen</a:t>
            </a:r>
          </a:p>
        </p:txBody>
      </p:sp>
      <p:sp>
        <p:nvSpPr>
          <p:cNvPr id="10" name="Foliennummernplatzhalter 4">
            <a:extLst>
              <a:ext uri="{FF2B5EF4-FFF2-40B4-BE49-F238E27FC236}">
                <a16:creationId xmlns:a16="http://schemas.microsoft.com/office/drawing/2014/main" id="{5ABE1845-10D2-4AED-9FBF-447ABD46C07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171</a:t>
            </a:r>
          </a:p>
        </p:txBody>
      </p:sp>
    </p:spTree>
    <p:extLst>
      <p:ext uri="{BB962C8B-B14F-4D97-AF65-F5344CB8AC3E}">
        <p14:creationId xmlns:p14="http://schemas.microsoft.com/office/powerpoint/2010/main" val="43011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E3DE15AE-77D2-402B-BB25-86CC249E8DE3}"/>
              </a:ext>
            </a:extLst>
          </p:cNvPr>
          <p:cNvSpPr txBox="1">
            <a:spLocks noChangeArrowheads="1"/>
          </p:cNvSpPr>
          <p:nvPr/>
        </p:nvSpPr>
        <p:spPr bwMode="auto">
          <a:xfrm>
            <a:off x="457200" y="1884139"/>
            <a:ext cx="6477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buFontTx/>
              <a:buChar char="•"/>
            </a:pPr>
            <a:endParaRPr lang="de-DE" altLang="de-DE" sz="1800"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Kreditbeschaffungskosten:</a:t>
            </a:r>
          </a:p>
          <a:p>
            <a:pPr algn="l"/>
            <a:r>
              <a:rPr lang="de-DE" altLang="de-DE" sz="1800" dirty="0">
                <a:cs typeface="Arial" panose="020B0604020202020204" pitchFamily="34" charset="0"/>
              </a:rPr>
              <a:t>- Bearbeitungsgebühr</a:t>
            </a:r>
          </a:p>
          <a:p>
            <a:pPr algn="l"/>
            <a:r>
              <a:rPr lang="de-DE" altLang="de-DE" sz="1800" dirty="0">
                <a:cs typeface="Arial" panose="020B0604020202020204" pitchFamily="34" charset="0"/>
              </a:rPr>
              <a:t>- Zinsen</a:t>
            </a:r>
          </a:p>
          <a:p>
            <a:pPr algn="l"/>
            <a:r>
              <a:rPr lang="de-DE" altLang="de-DE" sz="1800" dirty="0">
                <a:cs typeface="Arial" panose="020B0604020202020204" pitchFamily="34" charset="0"/>
              </a:rPr>
              <a:t>- Bürgschaftsprovision</a:t>
            </a:r>
          </a:p>
          <a:p>
            <a:pPr marL="285750" indent="-285750" algn="l">
              <a:buFontTx/>
              <a:buChar char="-"/>
            </a:pPr>
            <a:endParaRPr lang="de-DE" altLang="de-DE" sz="1000" dirty="0">
              <a:cs typeface="Arial" panose="020B0604020202020204" pitchFamily="34" charset="0"/>
            </a:endParaRPr>
          </a:p>
          <a:p>
            <a:pPr>
              <a:buFontTx/>
              <a:buChar char="•"/>
            </a:pPr>
            <a:r>
              <a:rPr lang="de-DE" altLang="de-DE" sz="1800" b="1" dirty="0">
                <a:solidFill>
                  <a:srgbClr val="92D050"/>
                </a:solidFill>
                <a:cs typeface="Arial" panose="020B0604020202020204" pitchFamily="34" charset="0"/>
              </a:rPr>
              <a:t> Sonstige Kosten: </a:t>
            </a:r>
          </a:p>
          <a:p>
            <a:r>
              <a:rPr lang="de-DE" altLang="de-DE" sz="1800" dirty="0">
                <a:cs typeface="Arial" panose="020B0604020202020204" pitchFamily="34" charset="0"/>
              </a:rPr>
              <a:t>- Reisekosten (Fahrtkosten, Übernachtungskosten, Spesen)</a:t>
            </a:r>
          </a:p>
          <a:p>
            <a:r>
              <a:rPr lang="de-DE" altLang="de-DE" sz="1800" dirty="0">
                <a:cs typeface="Arial" panose="020B0604020202020204" pitchFamily="34" charset="0"/>
              </a:rPr>
              <a:t>- Messebesuche </a:t>
            </a:r>
          </a:p>
          <a:p>
            <a:r>
              <a:rPr lang="de-DE" altLang="de-DE" sz="1800" dirty="0">
                <a:cs typeface="Arial" panose="020B0604020202020204" pitchFamily="34" charset="0"/>
              </a:rPr>
              <a:t>- Weiterbildung</a:t>
            </a:r>
          </a:p>
          <a:p>
            <a:r>
              <a:rPr lang="de-DE" altLang="de-DE" sz="1800" dirty="0">
                <a:cs typeface="Arial" panose="020B0604020202020204" pitchFamily="34" charset="0"/>
              </a:rPr>
              <a:t>- Repräsentation / Bewirtung</a:t>
            </a:r>
          </a:p>
          <a:p>
            <a:r>
              <a:rPr lang="de-DE" altLang="de-DE" sz="1800" dirty="0">
                <a:cs typeface="Arial" panose="020B0604020202020204" pitchFamily="34" charset="0"/>
              </a:rPr>
              <a:t>- Bürobedarf, Porto</a:t>
            </a:r>
          </a:p>
          <a:p>
            <a:r>
              <a:rPr lang="de-DE" altLang="de-DE" sz="1800" dirty="0">
                <a:cs typeface="Arial" panose="020B0604020202020204" pitchFamily="34" charset="0"/>
              </a:rPr>
              <a:t>- Telefon, Handy, Fax, Internet</a:t>
            </a:r>
          </a:p>
          <a:p>
            <a:pPr>
              <a:buFontTx/>
              <a:buChar char="-"/>
            </a:pPr>
            <a:r>
              <a:rPr lang="de-DE" altLang="de-DE" sz="1800" dirty="0">
                <a:cs typeface="Arial" panose="020B0604020202020204" pitchFamily="34" charset="0"/>
              </a:rPr>
              <a:t> Steuerberatung, Rechtsberatung</a:t>
            </a:r>
          </a:p>
          <a:p>
            <a:pPr>
              <a:buFontTx/>
              <a:buChar char="-"/>
            </a:pPr>
            <a:r>
              <a:rPr lang="de-DE" altLang="de-DE" sz="1800" dirty="0">
                <a:cs typeface="Arial" panose="020B0604020202020204" pitchFamily="34" charset="0"/>
              </a:rPr>
              <a:t> Buchhaltung </a:t>
            </a:r>
          </a:p>
          <a:p>
            <a:pPr>
              <a:buFontTx/>
              <a:buChar char="-"/>
            </a:pPr>
            <a:r>
              <a:rPr lang="de-DE" altLang="de-DE" sz="1800" dirty="0">
                <a:cs typeface="Arial" panose="020B0604020202020204" pitchFamily="34" charset="0"/>
              </a:rPr>
              <a:t> Kammerbeiträge</a:t>
            </a:r>
          </a:p>
          <a:p>
            <a:pPr>
              <a:buFontTx/>
              <a:buChar char="-"/>
            </a:pPr>
            <a:r>
              <a:rPr lang="de-DE" altLang="de-DE" sz="1800" dirty="0">
                <a:cs typeface="Arial" panose="020B0604020202020204" pitchFamily="34" charset="0"/>
              </a:rPr>
              <a:t> Betriebliche Versicherungen</a:t>
            </a:r>
          </a:p>
        </p:txBody>
      </p:sp>
      <p:sp>
        <p:nvSpPr>
          <p:cNvPr id="10" name="Foliennummernplatzhalter 4">
            <a:extLst>
              <a:ext uri="{FF2B5EF4-FFF2-40B4-BE49-F238E27FC236}">
                <a16:creationId xmlns:a16="http://schemas.microsoft.com/office/drawing/2014/main" id="{9A44D9AE-067B-4A14-BA1F-1586E5E1102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172</a:t>
            </a:r>
          </a:p>
        </p:txBody>
      </p:sp>
    </p:spTree>
    <p:extLst>
      <p:ext uri="{BB962C8B-B14F-4D97-AF65-F5344CB8AC3E}">
        <p14:creationId xmlns:p14="http://schemas.microsoft.com/office/powerpoint/2010/main" val="378941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Umsatz- / Rentabilitätsvorschau für drei Jahre </a:t>
            </a:r>
            <a:br>
              <a:rPr lang="de-DE" dirty="0"/>
            </a:br>
            <a:r>
              <a:rPr lang="de-DE" dirty="0"/>
              <a:t>(Kurzform)</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2">
            <a:extLst>
              <a:ext uri="{FF2B5EF4-FFF2-40B4-BE49-F238E27FC236}">
                <a16:creationId xmlns:a16="http://schemas.microsoft.com/office/drawing/2014/main" id="{7E6F1898-878A-4948-9B5D-D464C4B6C869}"/>
              </a:ext>
            </a:extLst>
          </p:cNvPr>
          <p:cNvGraphicFramePr>
            <a:graphicFrameLocks/>
          </p:cNvGraphicFramePr>
          <p:nvPr/>
        </p:nvGraphicFramePr>
        <p:xfrm>
          <a:off x="457200" y="2132855"/>
          <a:ext cx="8031896" cy="4451222"/>
        </p:xfrm>
        <a:graphic>
          <a:graphicData uri="http://schemas.openxmlformats.org/drawingml/2006/table">
            <a:tbl>
              <a:tblPr/>
              <a:tblGrid>
                <a:gridCol w="4546845">
                  <a:extLst>
                    <a:ext uri="{9D8B030D-6E8A-4147-A177-3AD203B41FA5}">
                      <a16:colId xmlns:a16="http://schemas.microsoft.com/office/drawing/2014/main" val="20000"/>
                    </a:ext>
                  </a:extLst>
                </a:gridCol>
                <a:gridCol w="1152127">
                  <a:extLst>
                    <a:ext uri="{9D8B030D-6E8A-4147-A177-3AD203B41FA5}">
                      <a16:colId xmlns:a16="http://schemas.microsoft.com/office/drawing/2014/main" val="20001"/>
                    </a:ext>
                  </a:extLst>
                </a:gridCol>
                <a:gridCol w="1152127">
                  <a:extLst>
                    <a:ext uri="{9D8B030D-6E8A-4147-A177-3AD203B41FA5}">
                      <a16:colId xmlns:a16="http://schemas.microsoft.com/office/drawing/2014/main" val="20002"/>
                    </a:ext>
                  </a:extLst>
                </a:gridCol>
                <a:gridCol w="1180797">
                  <a:extLst>
                    <a:ext uri="{9D8B030D-6E8A-4147-A177-3AD203B41FA5}">
                      <a16:colId xmlns:a16="http://schemas.microsoft.com/office/drawing/2014/main" val="20003"/>
                    </a:ext>
                  </a:extLst>
                </a:gridCol>
              </a:tblGrid>
              <a:tr h="734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Jahr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Jahr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 Jahr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Bruttoumsatz</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MwSt.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Nettoumsatz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Waren- und Materialeinsatz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Rohertrag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Kosten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Gewinn vor Steuern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Einkommens-/Körperschafts.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Gewinn nach Steuern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 name="Line 42">
            <a:extLst>
              <a:ext uri="{FF2B5EF4-FFF2-40B4-BE49-F238E27FC236}">
                <a16:creationId xmlns:a16="http://schemas.microsoft.com/office/drawing/2014/main" id="{0AA147C7-BB5C-4EEF-B0C6-E5D6E52D5373}"/>
              </a:ext>
            </a:extLst>
          </p:cNvPr>
          <p:cNvSpPr>
            <a:spLocks noChangeShapeType="1"/>
          </p:cNvSpPr>
          <p:nvPr/>
        </p:nvSpPr>
        <p:spPr bwMode="auto">
          <a:xfrm flipV="1">
            <a:off x="4663435" y="285194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3" name="Line 44">
            <a:extLst>
              <a:ext uri="{FF2B5EF4-FFF2-40B4-BE49-F238E27FC236}">
                <a16:creationId xmlns:a16="http://schemas.microsoft.com/office/drawing/2014/main" id="{8E387EB8-1494-491A-8327-A8B6F19F4708}"/>
              </a:ext>
            </a:extLst>
          </p:cNvPr>
          <p:cNvSpPr>
            <a:spLocks noChangeShapeType="1"/>
          </p:cNvSpPr>
          <p:nvPr/>
        </p:nvSpPr>
        <p:spPr bwMode="auto">
          <a:xfrm flipV="1">
            <a:off x="4654550" y="2547140"/>
            <a:ext cx="4298950" cy="304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4" name="Line 43">
            <a:extLst>
              <a:ext uri="{FF2B5EF4-FFF2-40B4-BE49-F238E27FC236}">
                <a16:creationId xmlns:a16="http://schemas.microsoft.com/office/drawing/2014/main" id="{C5A91FB3-8C48-4695-AF98-E83A057A6625}"/>
              </a:ext>
            </a:extLst>
          </p:cNvPr>
          <p:cNvSpPr>
            <a:spLocks noChangeShapeType="1"/>
          </p:cNvSpPr>
          <p:nvPr/>
        </p:nvSpPr>
        <p:spPr bwMode="auto">
          <a:xfrm>
            <a:off x="4646613" y="2852936"/>
            <a:ext cx="431482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5" name="Line 48">
            <a:extLst>
              <a:ext uri="{FF2B5EF4-FFF2-40B4-BE49-F238E27FC236}">
                <a16:creationId xmlns:a16="http://schemas.microsoft.com/office/drawing/2014/main" id="{9E43F267-649C-48EC-B939-D8FBE4D401CE}"/>
              </a:ext>
            </a:extLst>
          </p:cNvPr>
          <p:cNvSpPr>
            <a:spLocks noChangeShapeType="1"/>
          </p:cNvSpPr>
          <p:nvPr/>
        </p:nvSpPr>
        <p:spPr bwMode="auto">
          <a:xfrm>
            <a:off x="5580112" y="2866999"/>
            <a:ext cx="0" cy="236220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6" name="Line 49">
            <a:extLst>
              <a:ext uri="{FF2B5EF4-FFF2-40B4-BE49-F238E27FC236}">
                <a16:creationId xmlns:a16="http://schemas.microsoft.com/office/drawing/2014/main" id="{45496AAA-384D-49A0-B423-AF085F08ACC2}"/>
              </a:ext>
            </a:extLst>
          </p:cNvPr>
          <p:cNvSpPr>
            <a:spLocks noChangeShapeType="1"/>
          </p:cNvSpPr>
          <p:nvPr/>
        </p:nvSpPr>
        <p:spPr bwMode="auto">
          <a:xfrm>
            <a:off x="6732240" y="286700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7" name="Line 50">
            <a:extLst>
              <a:ext uri="{FF2B5EF4-FFF2-40B4-BE49-F238E27FC236}">
                <a16:creationId xmlns:a16="http://schemas.microsoft.com/office/drawing/2014/main" id="{2DEEB6F7-95C0-41FD-B54B-1EC18EE821A4}"/>
              </a:ext>
            </a:extLst>
          </p:cNvPr>
          <p:cNvSpPr>
            <a:spLocks noChangeShapeType="1"/>
          </p:cNvSpPr>
          <p:nvPr/>
        </p:nvSpPr>
        <p:spPr bwMode="auto">
          <a:xfrm>
            <a:off x="7884368" y="286700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8" name="Line 45">
            <a:extLst>
              <a:ext uri="{FF2B5EF4-FFF2-40B4-BE49-F238E27FC236}">
                <a16:creationId xmlns:a16="http://schemas.microsoft.com/office/drawing/2014/main" id="{E75773CB-8044-4DF4-8F73-831838B69F4F}"/>
              </a:ext>
            </a:extLst>
          </p:cNvPr>
          <p:cNvSpPr>
            <a:spLocks noChangeShapeType="1"/>
          </p:cNvSpPr>
          <p:nvPr/>
        </p:nvSpPr>
        <p:spPr bwMode="auto">
          <a:xfrm flipV="1">
            <a:off x="264253" y="46405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9" name="Line 46">
            <a:extLst>
              <a:ext uri="{FF2B5EF4-FFF2-40B4-BE49-F238E27FC236}">
                <a16:creationId xmlns:a16="http://schemas.microsoft.com/office/drawing/2014/main" id="{82003ABE-A4ED-4F1B-A602-E6082C6A6443}"/>
              </a:ext>
            </a:extLst>
          </p:cNvPr>
          <p:cNvSpPr>
            <a:spLocks noChangeShapeType="1"/>
          </p:cNvSpPr>
          <p:nvPr/>
        </p:nvSpPr>
        <p:spPr bwMode="auto">
          <a:xfrm flipV="1">
            <a:off x="264253" y="44119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 name="Line 46">
            <a:extLst>
              <a:ext uri="{FF2B5EF4-FFF2-40B4-BE49-F238E27FC236}">
                <a16:creationId xmlns:a16="http://schemas.microsoft.com/office/drawing/2014/main" id="{631B7297-6982-44D8-ADF8-0745A9ED6F77}"/>
              </a:ext>
            </a:extLst>
          </p:cNvPr>
          <p:cNvSpPr>
            <a:spLocks noChangeShapeType="1"/>
          </p:cNvSpPr>
          <p:nvPr/>
        </p:nvSpPr>
        <p:spPr bwMode="auto">
          <a:xfrm flipV="1">
            <a:off x="264253" y="48691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1" name="Foliennummernplatzhalter 4">
            <a:extLst>
              <a:ext uri="{FF2B5EF4-FFF2-40B4-BE49-F238E27FC236}">
                <a16:creationId xmlns:a16="http://schemas.microsoft.com/office/drawing/2014/main" id="{68AB30B5-6691-4833-B49C-FF877C224ED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173</a:t>
            </a:r>
          </a:p>
        </p:txBody>
      </p:sp>
    </p:spTree>
    <p:extLst>
      <p:ext uri="{BB962C8B-B14F-4D97-AF65-F5344CB8AC3E}">
        <p14:creationId xmlns:p14="http://schemas.microsoft.com/office/powerpoint/2010/main" val="265373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Liquidität</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0AEF027B-C8E5-44F1-B1E7-2FFC05ACE637}"/>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dirty="0">
              <a:solidFill>
                <a:schemeClr val="accent2"/>
              </a:solidFill>
            </a:endParaRPr>
          </a:p>
          <a:p>
            <a:pPr>
              <a:buFontTx/>
              <a:buNone/>
            </a:pPr>
            <a:r>
              <a:rPr lang="de-DE" altLang="de-DE" sz="5400" dirty="0"/>
              <a:t>  </a:t>
            </a:r>
            <a:r>
              <a:rPr lang="de-DE" altLang="de-DE" sz="5400" dirty="0">
                <a:solidFill>
                  <a:schemeClr val="tx1"/>
                </a:solidFill>
                <a:latin typeface="Arial" pitchFamily="34" charset="0"/>
              </a:rPr>
              <a:t>Einzahlung</a:t>
            </a:r>
          </a:p>
          <a:p>
            <a:pPr>
              <a:buFontTx/>
              <a:buChar char="-"/>
            </a:pPr>
            <a:r>
              <a:rPr lang="de-DE" altLang="de-DE" sz="5400" dirty="0">
                <a:solidFill>
                  <a:srgbClr val="FF0000"/>
                </a:solidFill>
                <a:latin typeface="Arial" pitchFamily="34" charset="0"/>
              </a:rPr>
              <a:t> Auszahlung</a:t>
            </a:r>
            <a:endParaRPr lang="de-DE" altLang="de-DE" sz="1000" dirty="0">
              <a:solidFill>
                <a:srgbClr val="FF0000"/>
              </a:solidFill>
              <a:latin typeface="Arial" pitchFamily="34" charset="0"/>
            </a:endParaRPr>
          </a:p>
          <a:p>
            <a:pPr>
              <a:buFontTx/>
              <a:buNone/>
            </a:pPr>
            <a:r>
              <a:rPr lang="de-DE" altLang="de-DE" sz="5400" dirty="0">
                <a:solidFill>
                  <a:schemeClr val="tx1"/>
                </a:solidFill>
                <a:latin typeface="Arial" pitchFamily="34" charset="0"/>
              </a:rPr>
              <a:t>= Liquidität</a:t>
            </a:r>
            <a:r>
              <a:rPr lang="de-DE" altLang="de-DE" sz="5400" dirty="0">
                <a:solidFill>
                  <a:schemeClr val="tx1"/>
                </a:solidFill>
              </a:rPr>
              <a:t> </a:t>
            </a:r>
          </a:p>
          <a:p>
            <a:pPr>
              <a:buFontTx/>
              <a:buNone/>
            </a:pPr>
            <a:endParaRPr lang="de-DE" altLang="de-DE" sz="5400" dirty="0">
              <a:solidFill>
                <a:schemeClr val="accent2"/>
              </a:solidFill>
            </a:endParaRPr>
          </a:p>
        </p:txBody>
      </p:sp>
      <p:cxnSp>
        <p:nvCxnSpPr>
          <p:cNvPr id="12" name="Gerade Verbindung 2">
            <a:extLst>
              <a:ext uri="{FF2B5EF4-FFF2-40B4-BE49-F238E27FC236}">
                <a16:creationId xmlns:a16="http://schemas.microsoft.com/office/drawing/2014/main" id="{91620DB8-6F53-4A84-9C0F-56B691ECCC6E}"/>
              </a:ext>
            </a:extLst>
          </p:cNvPr>
          <p:cNvCxnSpPr>
            <a:cxnSpLocks noChangeShapeType="1"/>
          </p:cNvCxnSpPr>
          <p:nvPr/>
        </p:nvCxnSpPr>
        <p:spPr bwMode="auto">
          <a:xfrm>
            <a:off x="2771800" y="4365104"/>
            <a:ext cx="4032250" cy="0"/>
          </a:xfrm>
          <a:prstGeom prst="line">
            <a:avLst/>
          </a:prstGeom>
          <a:noFill/>
          <a:ln w="508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oliennummernplatzhalter 4">
            <a:extLst>
              <a:ext uri="{FF2B5EF4-FFF2-40B4-BE49-F238E27FC236}">
                <a16:creationId xmlns:a16="http://schemas.microsoft.com/office/drawing/2014/main" id="{15BD6503-F48D-4019-AC98-B9BFC54B49A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174</a:t>
            </a:r>
          </a:p>
        </p:txBody>
      </p:sp>
    </p:spTree>
    <p:extLst>
      <p:ext uri="{BB962C8B-B14F-4D97-AF65-F5344CB8AC3E}">
        <p14:creationId xmlns:p14="http://schemas.microsoft.com/office/powerpoint/2010/main" val="3475659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a:xfrm>
            <a:off x="444500" y="1361289"/>
            <a:ext cx="8235950" cy="522850"/>
          </a:xfrm>
        </p:spPr>
        <p:txBody>
          <a:bodyPr>
            <a:normAutofit/>
          </a:bodyPr>
          <a:lstStyle/>
          <a:p>
            <a:r>
              <a:rPr lang="de-DE" dirty="0"/>
              <a:t>Liquiditätsplan für die ersten 24 Monate</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44">
            <a:extLst>
              <a:ext uri="{FF2B5EF4-FFF2-40B4-BE49-F238E27FC236}">
                <a16:creationId xmlns:a16="http://schemas.microsoft.com/office/drawing/2014/main" id="{84718A45-A4E1-4B93-B203-10DA2475F3D2}"/>
              </a:ext>
            </a:extLst>
          </p:cNvPr>
          <p:cNvGraphicFramePr>
            <a:graphicFrameLocks/>
          </p:cNvGraphicFramePr>
          <p:nvPr>
            <p:extLst>
              <p:ext uri="{D42A27DB-BD31-4B8C-83A1-F6EECF244321}">
                <p14:modId xmlns:p14="http://schemas.microsoft.com/office/powerpoint/2010/main" val="2723343399"/>
              </p:ext>
            </p:extLst>
          </p:nvPr>
        </p:nvGraphicFramePr>
        <p:xfrm>
          <a:off x="447675" y="2082529"/>
          <a:ext cx="8041426" cy="4775471"/>
        </p:xfrm>
        <a:graphic>
          <a:graphicData uri="http://schemas.openxmlformats.org/drawingml/2006/table">
            <a:tbl>
              <a:tblPr/>
              <a:tblGrid>
                <a:gridCol w="6131898">
                  <a:extLst>
                    <a:ext uri="{9D8B030D-6E8A-4147-A177-3AD203B41FA5}">
                      <a16:colId xmlns:a16="http://schemas.microsoft.com/office/drawing/2014/main" val="20000"/>
                    </a:ext>
                  </a:extLst>
                </a:gridCol>
                <a:gridCol w="421927">
                  <a:extLst>
                    <a:ext uri="{9D8B030D-6E8A-4147-A177-3AD203B41FA5}">
                      <a16:colId xmlns:a16="http://schemas.microsoft.com/office/drawing/2014/main" val="20001"/>
                    </a:ext>
                  </a:extLst>
                </a:gridCol>
                <a:gridCol w="421927">
                  <a:extLst>
                    <a:ext uri="{9D8B030D-6E8A-4147-A177-3AD203B41FA5}">
                      <a16:colId xmlns:a16="http://schemas.microsoft.com/office/drawing/2014/main" val="20002"/>
                    </a:ext>
                  </a:extLst>
                </a:gridCol>
                <a:gridCol w="604956">
                  <a:extLst>
                    <a:ext uri="{9D8B030D-6E8A-4147-A177-3AD203B41FA5}">
                      <a16:colId xmlns:a16="http://schemas.microsoft.com/office/drawing/2014/main" val="20003"/>
                    </a:ext>
                  </a:extLst>
                </a:gridCol>
                <a:gridCol w="460718">
                  <a:extLst>
                    <a:ext uri="{9D8B030D-6E8A-4147-A177-3AD203B41FA5}">
                      <a16:colId xmlns:a16="http://schemas.microsoft.com/office/drawing/2014/main" val="20004"/>
                    </a:ext>
                  </a:extLst>
                </a:gridCol>
              </a:tblGrid>
              <a:tr h="3048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Monat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23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       Einzahlungen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        Umsatz</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Sonstige Einzahlungen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1.3.    Summe Liquiditätszugang</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2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Auszahlungen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        Anlageinvestitionen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2.2.       Personal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       Material/Waren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        Betriebsausgaben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       Kredittilgung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       Zinsen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2.7.       Umsatzsteuer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       Privatentnahme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2.9.       Sonstige Auszahlung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2.10. Summe Liquiditätsabgang</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      Liquiditätssaldo (1.3 minus 2.10)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Liquiditätssaldo (kumuliert)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Foliennummernplatzhalter 4">
            <a:extLst>
              <a:ext uri="{FF2B5EF4-FFF2-40B4-BE49-F238E27FC236}">
                <a16:creationId xmlns:a16="http://schemas.microsoft.com/office/drawing/2014/main" id="{B04CCC09-16A7-40EB-8E0D-BF1B039F9CE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175</a:t>
            </a:r>
          </a:p>
        </p:txBody>
      </p:sp>
    </p:spTree>
    <p:extLst>
      <p:ext uri="{BB962C8B-B14F-4D97-AF65-F5344CB8AC3E}">
        <p14:creationId xmlns:p14="http://schemas.microsoft.com/office/powerpoint/2010/main" val="302684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Liquiditätsplan - Beispiel</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a:extLst>
              <a:ext uri="{FF2B5EF4-FFF2-40B4-BE49-F238E27FC236}">
                <a16:creationId xmlns:a16="http://schemas.microsoft.com/office/drawing/2014/main" id="{0957BF32-12F7-48EE-961E-6029AE5F7CB7}"/>
              </a:ext>
            </a:extLst>
          </p:cNvPr>
          <p:cNvGrpSpPr>
            <a:grpSpLocks/>
          </p:cNvGrpSpPr>
          <p:nvPr/>
        </p:nvGrpSpPr>
        <p:grpSpPr bwMode="auto">
          <a:xfrm>
            <a:off x="762000" y="2209800"/>
            <a:ext cx="7543800" cy="3657600"/>
            <a:chOff x="480" y="1392"/>
            <a:chExt cx="4752" cy="2304"/>
          </a:xfrm>
        </p:grpSpPr>
        <p:sp>
          <p:nvSpPr>
            <p:cNvPr id="10" name="Line 3">
              <a:extLst>
                <a:ext uri="{FF2B5EF4-FFF2-40B4-BE49-F238E27FC236}">
                  <a16:creationId xmlns:a16="http://schemas.microsoft.com/office/drawing/2014/main" id="{8C0D6CF2-8EEC-495F-8B04-66FED4B37B79}"/>
                </a:ext>
              </a:extLst>
            </p:cNvPr>
            <p:cNvSpPr>
              <a:spLocks noChangeShapeType="1"/>
            </p:cNvSpPr>
            <p:nvPr/>
          </p:nvSpPr>
          <p:spPr bwMode="auto">
            <a:xfrm>
              <a:off x="480" y="172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2" name="Line 4">
              <a:extLst>
                <a:ext uri="{FF2B5EF4-FFF2-40B4-BE49-F238E27FC236}">
                  <a16:creationId xmlns:a16="http://schemas.microsoft.com/office/drawing/2014/main" id="{84EF1429-35E1-4B9B-BBF1-04150B0AD2FF}"/>
                </a:ext>
              </a:extLst>
            </p:cNvPr>
            <p:cNvSpPr>
              <a:spLocks noChangeShapeType="1"/>
            </p:cNvSpPr>
            <p:nvPr/>
          </p:nvSpPr>
          <p:spPr bwMode="auto">
            <a:xfrm flipV="1">
              <a:off x="480" y="220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3" name="Line 5">
              <a:extLst>
                <a:ext uri="{FF2B5EF4-FFF2-40B4-BE49-F238E27FC236}">
                  <a16:creationId xmlns:a16="http://schemas.microsoft.com/office/drawing/2014/main" id="{D6F572B7-5FE2-4051-8DCB-8BC6C27B2272}"/>
                </a:ext>
              </a:extLst>
            </p:cNvPr>
            <p:cNvSpPr>
              <a:spLocks noChangeShapeType="1"/>
            </p:cNvSpPr>
            <p:nvPr/>
          </p:nvSpPr>
          <p:spPr bwMode="auto">
            <a:xfrm flipV="1">
              <a:off x="480" y="268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4" name="Line 6">
              <a:extLst>
                <a:ext uri="{FF2B5EF4-FFF2-40B4-BE49-F238E27FC236}">
                  <a16:creationId xmlns:a16="http://schemas.microsoft.com/office/drawing/2014/main" id="{15108908-CA5D-468D-8D44-D0D0FE2E72A8}"/>
                </a:ext>
              </a:extLst>
            </p:cNvPr>
            <p:cNvSpPr>
              <a:spLocks noChangeShapeType="1"/>
            </p:cNvSpPr>
            <p:nvPr/>
          </p:nvSpPr>
          <p:spPr bwMode="auto">
            <a:xfrm flipV="1">
              <a:off x="480" y="316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5" name="Line 7">
              <a:extLst>
                <a:ext uri="{FF2B5EF4-FFF2-40B4-BE49-F238E27FC236}">
                  <a16:creationId xmlns:a16="http://schemas.microsoft.com/office/drawing/2014/main" id="{4D57F7DB-1711-4E15-A5ED-1B6F8FEB537A}"/>
                </a:ext>
              </a:extLst>
            </p:cNvPr>
            <p:cNvSpPr>
              <a:spLocks noChangeShapeType="1"/>
            </p:cNvSpPr>
            <p:nvPr/>
          </p:nvSpPr>
          <p:spPr bwMode="auto">
            <a:xfrm flipV="1">
              <a:off x="480" y="3696"/>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6" name="Text Box 8">
              <a:extLst>
                <a:ext uri="{FF2B5EF4-FFF2-40B4-BE49-F238E27FC236}">
                  <a16:creationId xmlns:a16="http://schemas.microsoft.com/office/drawing/2014/main" id="{06745685-43F4-48D9-A4F3-5899AAB59545}"/>
                </a:ext>
              </a:extLst>
            </p:cNvPr>
            <p:cNvSpPr txBox="1">
              <a:spLocks noChangeArrowheads="1"/>
            </p:cNvSpPr>
            <p:nvPr/>
          </p:nvSpPr>
          <p:spPr bwMode="auto">
            <a:xfrm>
              <a:off x="1392" y="1392"/>
              <a:ext cx="3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1	2	3	4	  5	  6</a:t>
              </a:r>
            </a:p>
          </p:txBody>
        </p:sp>
        <p:sp>
          <p:nvSpPr>
            <p:cNvPr id="17" name="Text Box 9">
              <a:extLst>
                <a:ext uri="{FF2B5EF4-FFF2-40B4-BE49-F238E27FC236}">
                  <a16:creationId xmlns:a16="http://schemas.microsoft.com/office/drawing/2014/main" id="{5F72F058-1761-426C-AF8A-A886CFBA2DA6}"/>
                </a:ext>
              </a:extLst>
            </p:cNvPr>
            <p:cNvSpPr txBox="1">
              <a:spLocks noChangeArrowheads="1"/>
            </p:cNvSpPr>
            <p:nvPr/>
          </p:nvSpPr>
          <p:spPr bwMode="auto">
            <a:xfrm>
              <a:off x="528" y="182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EZ</a:t>
              </a:r>
              <a:endParaRPr lang="de-DE" altLang="de-DE" sz="2400" dirty="0"/>
            </a:p>
          </p:txBody>
        </p:sp>
        <p:sp>
          <p:nvSpPr>
            <p:cNvPr id="18" name="Text Box 10">
              <a:extLst>
                <a:ext uri="{FF2B5EF4-FFF2-40B4-BE49-F238E27FC236}">
                  <a16:creationId xmlns:a16="http://schemas.microsoft.com/office/drawing/2014/main" id="{7C0C8045-56A8-4059-AC6B-0031A4CC41DA}"/>
                </a:ext>
              </a:extLst>
            </p:cNvPr>
            <p:cNvSpPr txBox="1">
              <a:spLocks noChangeArrowheads="1"/>
            </p:cNvSpPr>
            <p:nvPr/>
          </p:nvSpPr>
          <p:spPr bwMode="auto">
            <a:xfrm>
              <a:off x="528" y="230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AZ</a:t>
              </a:r>
              <a:endParaRPr lang="de-DE" altLang="de-DE" sz="2400" dirty="0"/>
            </a:p>
          </p:txBody>
        </p:sp>
        <p:sp>
          <p:nvSpPr>
            <p:cNvPr id="19" name="Text Box 11">
              <a:extLst>
                <a:ext uri="{FF2B5EF4-FFF2-40B4-BE49-F238E27FC236}">
                  <a16:creationId xmlns:a16="http://schemas.microsoft.com/office/drawing/2014/main" id="{A4C83BD4-0DED-44A3-9E25-2B40E546B00B}"/>
                </a:ext>
              </a:extLst>
            </p:cNvPr>
            <p:cNvSpPr txBox="1">
              <a:spLocks noChangeArrowheads="1"/>
            </p:cNvSpPr>
            <p:nvPr/>
          </p:nvSpPr>
          <p:spPr bwMode="auto">
            <a:xfrm>
              <a:off x="528" y="27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LS</a:t>
              </a:r>
              <a:endParaRPr lang="de-DE" altLang="de-DE" sz="2400" dirty="0"/>
            </a:p>
          </p:txBody>
        </p:sp>
        <p:sp>
          <p:nvSpPr>
            <p:cNvPr id="20" name="Text Box 12">
              <a:extLst>
                <a:ext uri="{FF2B5EF4-FFF2-40B4-BE49-F238E27FC236}">
                  <a16:creationId xmlns:a16="http://schemas.microsoft.com/office/drawing/2014/main" id="{6C79C0A5-A5B4-4FCA-AF8D-9F173902F95F}"/>
                </a:ext>
              </a:extLst>
            </p:cNvPr>
            <p:cNvSpPr txBox="1">
              <a:spLocks noChangeArrowheads="1"/>
            </p:cNvSpPr>
            <p:nvPr/>
          </p:nvSpPr>
          <p:spPr bwMode="auto">
            <a:xfrm>
              <a:off x="528" y="331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kLS</a:t>
              </a:r>
              <a:endParaRPr lang="de-DE" altLang="de-DE" sz="2400" dirty="0"/>
            </a:p>
          </p:txBody>
        </p:sp>
      </p:grpSp>
      <p:sp>
        <p:nvSpPr>
          <p:cNvPr id="21" name="Text Box 9">
            <a:extLst>
              <a:ext uri="{FF2B5EF4-FFF2-40B4-BE49-F238E27FC236}">
                <a16:creationId xmlns:a16="http://schemas.microsoft.com/office/drawing/2014/main" id="{FAE3698E-8468-486D-9810-4250449ED669}"/>
              </a:ext>
            </a:extLst>
          </p:cNvPr>
          <p:cNvSpPr txBox="1">
            <a:spLocks noChangeArrowheads="1"/>
          </p:cNvSpPr>
          <p:nvPr/>
        </p:nvSpPr>
        <p:spPr bwMode="auto">
          <a:xfrm>
            <a:off x="838200" y="2209800"/>
            <a:ext cx="996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Mon.</a:t>
            </a:r>
            <a:endParaRPr lang="de-DE" altLang="de-DE" sz="2400" dirty="0"/>
          </a:p>
        </p:txBody>
      </p:sp>
      <p:sp>
        <p:nvSpPr>
          <p:cNvPr id="22" name="Text Box 13">
            <a:extLst>
              <a:ext uri="{FF2B5EF4-FFF2-40B4-BE49-F238E27FC236}">
                <a16:creationId xmlns:a16="http://schemas.microsoft.com/office/drawing/2014/main" id="{31820CE7-3AA7-4036-8A8C-33E25A7E0BFE}"/>
              </a:ext>
            </a:extLst>
          </p:cNvPr>
          <p:cNvSpPr txBox="1">
            <a:spLocks noChangeArrowheads="1"/>
          </p:cNvSpPr>
          <p:nvPr/>
        </p:nvSpPr>
        <p:spPr bwMode="auto">
          <a:xfrm>
            <a:off x="2133600" y="2971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dirty="0">
                <a:latin typeface="Times New Roman" pitchFamily="18" charset="0"/>
              </a:rPr>
              <a:t>		</a:t>
            </a:r>
            <a:r>
              <a:rPr lang="de-DE" altLang="de-DE" sz="2400" b="1" dirty="0"/>
              <a:t>10‘	20‘	  30‘	  40‘</a:t>
            </a:r>
          </a:p>
        </p:txBody>
      </p:sp>
      <p:sp>
        <p:nvSpPr>
          <p:cNvPr id="23" name="Text Box 14">
            <a:extLst>
              <a:ext uri="{FF2B5EF4-FFF2-40B4-BE49-F238E27FC236}">
                <a16:creationId xmlns:a16="http://schemas.microsoft.com/office/drawing/2014/main" id="{982F85DA-E62A-4F5A-A7F0-00EF43448AD6}"/>
              </a:ext>
            </a:extLst>
          </p:cNvPr>
          <p:cNvSpPr txBox="1">
            <a:spLocks noChangeArrowheads="1"/>
          </p:cNvSpPr>
          <p:nvPr/>
        </p:nvSpPr>
        <p:spPr bwMode="auto">
          <a:xfrm>
            <a:off x="2133600" y="3733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30‘	20‘	20‘	10‘	  10‘	  10‘</a:t>
            </a:r>
            <a:endParaRPr lang="de-DE" altLang="de-DE" sz="2400" dirty="0"/>
          </a:p>
        </p:txBody>
      </p:sp>
      <p:sp>
        <p:nvSpPr>
          <p:cNvPr id="24" name="Text Box 15">
            <a:extLst>
              <a:ext uri="{FF2B5EF4-FFF2-40B4-BE49-F238E27FC236}">
                <a16:creationId xmlns:a16="http://schemas.microsoft.com/office/drawing/2014/main" id="{1DAD2104-A7C4-4EBF-8169-B6C602AB5FAF}"/>
              </a:ext>
            </a:extLst>
          </p:cNvPr>
          <p:cNvSpPr txBox="1">
            <a:spLocks noChangeArrowheads="1"/>
          </p:cNvSpPr>
          <p:nvPr/>
        </p:nvSpPr>
        <p:spPr bwMode="auto">
          <a:xfrm>
            <a:off x="1981200" y="44958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- 30‘	- 20‘    - 10‘</a:t>
            </a:r>
            <a:r>
              <a:rPr lang="de-DE" altLang="de-DE" sz="2400" dirty="0"/>
              <a:t>	</a:t>
            </a:r>
            <a:r>
              <a:rPr lang="de-DE" altLang="de-DE" sz="2400" b="1" dirty="0"/>
              <a:t>+10‘	  +20‘	  +30‘</a:t>
            </a:r>
          </a:p>
        </p:txBody>
      </p:sp>
      <p:sp>
        <p:nvSpPr>
          <p:cNvPr id="25" name="Text Box 16">
            <a:extLst>
              <a:ext uri="{FF2B5EF4-FFF2-40B4-BE49-F238E27FC236}">
                <a16:creationId xmlns:a16="http://schemas.microsoft.com/office/drawing/2014/main" id="{35D13AA8-4E63-407C-8C10-E2ADDF181ED0}"/>
              </a:ext>
            </a:extLst>
          </p:cNvPr>
          <p:cNvSpPr txBox="1">
            <a:spLocks noChangeArrowheads="1"/>
          </p:cNvSpPr>
          <p:nvPr/>
        </p:nvSpPr>
        <p:spPr bwMode="auto">
          <a:xfrm>
            <a:off x="1981200" y="51054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- 30‘	- 50‘  </a:t>
            </a:r>
            <a:r>
              <a:rPr lang="de-DE" altLang="de-DE" sz="3600" b="1" i="1" dirty="0">
                <a:solidFill>
                  <a:srgbClr val="FF0000"/>
                </a:solidFill>
              </a:rPr>
              <a:t>- 60‘</a:t>
            </a:r>
            <a:r>
              <a:rPr lang="de-DE" altLang="de-DE" sz="2400" b="1" dirty="0">
                <a:solidFill>
                  <a:srgbClr val="FF0000"/>
                </a:solidFill>
              </a:rPr>
              <a:t>	- 50‘	  - 30‘	      0‘</a:t>
            </a:r>
          </a:p>
        </p:txBody>
      </p:sp>
      <p:grpSp>
        <p:nvGrpSpPr>
          <p:cNvPr id="26" name="Group 17">
            <a:extLst>
              <a:ext uri="{FF2B5EF4-FFF2-40B4-BE49-F238E27FC236}">
                <a16:creationId xmlns:a16="http://schemas.microsoft.com/office/drawing/2014/main" id="{4AF6F055-9C8D-4A1B-B0D6-0B0369BA1355}"/>
              </a:ext>
            </a:extLst>
          </p:cNvPr>
          <p:cNvGrpSpPr>
            <a:grpSpLocks/>
          </p:cNvGrpSpPr>
          <p:nvPr/>
        </p:nvGrpSpPr>
        <p:grpSpPr bwMode="auto">
          <a:xfrm>
            <a:off x="4289156" y="5659499"/>
            <a:ext cx="3967784" cy="574561"/>
            <a:chOff x="2640" y="3600"/>
            <a:chExt cx="2211" cy="723"/>
          </a:xfrm>
        </p:grpSpPr>
        <p:sp>
          <p:nvSpPr>
            <p:cNvPr id="27" name="Line 18">
              <a:extLst>
                <a:ext uri="{FF2B5EF4-FFF2-40B4-BE49-F238E27FC236}">
                  <a16:creationId xmlns:a16="http://schemas.microsoft.com/office/drawing/2014/main" id="{5BAB4FE9-F261-47D8-B766-C66E2ADBFC57}"/>
                </a:ext>
              </a:extLst>
            </p:cNvPr>
            <p:cNvSpPr>
              <a:spLocks noChangeShapeType="1"/>
            </p:cNvSpPr>
            <p:nvPr/>
          </p:nvSpPr>
          <p:spPr bwMode="auto">
            <a:xfrm flipV="1">
              <a:off x="2640" y="360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8" name="Line 19">
              <a:extLst>
                <a:ext uri="{FF2B5EF4-FFF2-40B4-BE49-F238E27FC236}">
                  <a16:creationId xmlns:a16="http://schemas.microsoft.com/office/drawing/2014/main" id="{D771E860-57A7-4E5E-A61B-A970D96E6465}"/>
                </a:ext>
              </a:extLst>
            </p:cNvPr>
            <p:cNvSpPr>
              <a:spLocks noChangeShapeType="1"/>
            </p:cNvSpPr>
            <p:nvPr/>
          </p:nvSpPr>
          <p:spPr bwMode="auto">
            <a:xfrm>
              <a:off x="2640" y="39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9" name="Text Box 20">
              <a:extLst>
                <a:ext uri="{FF2B5EF4-FFF2-40B4-BE49-F238E27FC236}">
                  <a16:creationId xmlns:a16="http://schemas.microsoft.com/office/drawing/2014/main" id="{9EBC3A96-50B3-413F-A9F0-ED5A37B5AC81}"/>
                </a:ext>
              </a:extLst>
            </p:cNvPr>
            <p:cNvSpPr txBox="1">
              <a:spLocks noChangeArrowheads="1"/>
            </p:cNvSpPr>
            <p:nvPr/>
          </p:nvSpPr>
          <p:spPr bwMode="auto">
            <a:xfrm>
              <a:off x="3171" y="3670"/>
              <a:ext cx="1680" cy="653"/>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800" b="1" dirty="0"/>
                <a:t>= Kapitalbedarf</a:t>
              </a:r>
            </a:p>
          </p:txBody>
        </p:sp>
      </p:grpSp>
      <p:sp>
        <p:nvSpPr>
          <p:cNvPr id="30" name="Textfeld 1">
            <a:extLst>
              <a:ext uri="{FF2B5EF4-FFF2-40B4-BE49-F238E27FC236}">
                <a16:creationId xmlns:a16="http://schemas.microsoft.com/office/drawing/2014/main" id="{96698CEF-4C27-4CE8-98BA-163FA27096A4}"/>
              </a:ext>
            </a:extLst>
          </p:cNvPr>
          <p:cNvSpPr txBox="1">
            <a:spLocks noChangeArrowheads="1"/>
          </p:cNvSpPr>
          <p:nvPr/>
        </p:nvSpPr>
        <p:spPr bwMode="auto">
          <a:xfrm>
            <a:off x="741405" y="5867400"/>
            <a:ext cx="2592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800" dirty="0"/>
              <a:t>EZ = Einzahlungen</a:t>
            </a:r>
          </a:p>
          <a:p>
            <a:pPr algn="l"/>
            <a:r>
              <a:rPr lang="de-DE" altLang="de-DE" sz="800" dirty="0"/>
              <a:t>AZ = Auszahlungen</a:t>
            </a:r>
            <a:br>
              <a:rPr lang="de-DE" altLang="de-DE" sz="800" dirty="0"/>
            </a:br>
            <a:r>
              <a:rPr lang="de-DE" altLang="de-DE" sz="800" dirty="0"/>
              <a:t>LS = Liquiditätssaldo</a:t>
            </a:r>
          </a:p>
          <a:p>
            <a:pPr algn="l"/>
            <a:r>
              <a:rPr lang="de-DE" altLang="de-DE" sz="800" dirty="0"/>
              <a:t>kLS = kumulierter Liquiditätssaldo</a:t>
            </a:r>
          </a:p>
        </p:txBody>
      </p:sp>
      <p:sp>
        <p:nvSpPr>
          <p:cNvPr id="31" name="Foliennummernplatzhalter 4">
            <a:extLst>
              <a:ext uri="{FF2B5EF4-FFF2-40B4-BE49-F238E27FC236}">
                <a16:creationId xmlns:a16="http://schemas.microsoft.com/office/drawing/2014/main" id="{51560B41-9D56-4B22-B660-0ABF7F874D1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176</a:t>
            </a:r>
          </a:p>
        </p:txBody>
      </p:sp>
    </p:spTree>
    <p:extLst>
      <p:ext uri="{BB962C8B-B14F-4D97-AF65-F5344CB8AC3E}">
        <p14:creationId xmlns:p14="http://schemas.microsoft.com/office/powerpoint/2010/main" val="414150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autoUpdateAnimBg="0"/>
      <p:bldP spid="24" grpId="0" autoUpdateAnimBg="0"/>
      <p:bldP spid="25" grpId="0" autoUpdateAnimBg="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Konzept - Finanzplanung</a:t>
            </a:r>
          </a:p>
        </p:txBody>
      </p:sp>
      <p:pic>
        <p:nvPicPr>
          <p:cNvPr id="6" name="Picture 5">
            <a:extLst>
              <a:ext uri="{FF2B5EF4-FFF2-40B4-BE49-F238E27FC236}">
                <a16:creationId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F45D8711-5FE1-44BE-8736-02B5B74E1563}"/>
              </a:ext>
            </a:extLst>
          </p:cNvPr>
          <p:cNvSpPr txBox="1">
            <a:spLocks noChangeArrowheads="1"/>
          </p:cNvSpPr>
          <p:nvPr/>
        </p:nvSpPr>
        <p:spPr bwMode="auto">
          <a:xfrm>
            <a:off x="444500" y="1884139"/>
            <a:ext cx="8044601"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ctr">
              <a:spcBef>
                <a:spcPct val="50000"/>
              </a:spcBef>
            </a:pPr>
            <a:r>
              <a:rPr lang="de-DE" altLang="de-DE" sz="1800" dirty="0"/>
              <a:t>Anhand einer fiktiven Gründungsplanung wird nun aufgezeigt wie eine</a:t>
            </a:r>
          </a:p>
          <a:p>
            <a:pPr algn="ctr">
              <a:spcBef>
                <a:spcPct val="50000"/>
              </a:spcBef>
            </a:pPr>
            <a:r>
              <a:rPr lang="de-DE" altLang="de-DE" sz="1800" dirty="0"/>
              <a:t> finanzwirtschaftliche Planung aufgestellt werden könnte.</a:t>
            </a:r>
          </a:p>
        </p:txBody>
      </p:sp>
    </p:spTree>
    <p:extLst>
      <p:ext uri="{BB962C8B-B14F-4D97-AF65-F5344CB8AC3E}">
        <p14:creationId xmlns:p14="http://schemas.microsoft.com/office/powerpoint/2010/main" val="96228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Vorteil Konzept</a:t>
            </a:r>
          </a:p>
        </p:txBody>
      </p:sp>
      <p:pic>
        <p:nvPicPr>
          <p:cNvPr id="8" name="Picture 5" descr="BD09221_">
            <a:extLst>
              <a:ext uri="{FF2B5EF4-FFF2-40B4-BE49-F238E27FC236}">
                <a16:creationId xmlns:a16="http://schemas.microsoft.com/office/drawing/2014/main" id="{71F71DB2-D7EA-49E2-A771-EB40DF7179A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87F75B8F-0DC8-4AE2-A7AC-EBCE58CEF786}"/>
              </a:ext>
            </a:extLst>
          </p:cNvPr>
          <p:cNvSpPr/>
          <p:nvPr/>
        </p:nvSpPr>
        <p:spPr>
          <a:xfrm>
            <a:off x="463550" y="1884139"/>
            <a:ext cx="8216900"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pP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gewinnen Kompetenz</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Typische Zusammenhänge und die Abhängigkeiten einzelner Positionen voneinander werden Ihnen bewusst</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erkennen besonders wichtige Details als Schlüsselpositionen Ihres wirtschaftlichen Erfolgs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Variantenvergleiche machen Sie flexibel für spätere Situationen nach Eröffnung Ihres Geschäfts.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bekommen ein Gefühl für die finanziellen Auswirkungen Ihrer Entscheidung</a:t>
            </a:r>
          </a:p>
        </p:txBody>
      </p:sp>
      <p:sp>
        <p:nvSpPr>
          <p:cNvPr id="6" name="Foliennummernplatzhalter 4">
            <a:extLst>
              <a:ext uri="{FF2B5EF4-FFF2-40B4-BE49-F238E27FC236}">
                <a16:creationId xmlns:a16="http://schemas.microsoft.com/office/drawing/2014/main" id="{0608AA14-4B2A-49DA-990B-F226F49576A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177</a:t>
            </a:r>
          </a:p>
        </p:txBody>
      </p:sp>
    </p:spTree>
    <p:extLst>
      <p:ext uri="{BB962C8B-B14F-4D97-AF65-F5344CB8AC3E}">
        <p14:creationId xmlns:p14="http://schemas.microsoft.com/office/powerpoint/2010/main" val="372633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Wettbewerbe</a:t>
            </a:r>
          </a:p>
        </p:txBody>
      </p:sp>
      <p:sp>
        <p:nvSpPr>
          <p:cNvPr id="11" name="Text Box 9">
            <a:extLst>
              <a:ext uri="{FF2B5EF4-FFF2-40B4-BE49-F238E27FC236}">
                <a16:creationId xmlns:a16="http://schemas.microsoft.com/office/drawing/2014/main" id="{9D0F1B2F-7E13-46EB-BEF2-CCA136B97F9E}"/>
              </a:ext>
            </a:extLst>
          </p:cNvPr>
          <p:cNvSpPr txBox="1">
            <a:spLocks noChangeArrowheads="1"/>
          </p:cNvSpPr>
          <p:nvPr/>
        </p:nvSpPr>
        <p:spPr bwMode="auto">
          <a:xfrm>
            <a:off x="414174" y="3620757"/>
            <a:ext cx="2286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r>
              <a:rPr lang="de-DE" altLang="de-DE" sz="1400" b="1" dirty="0"/>
              <a:t> </a:t>
            </a:r>
          </a:p>
        </p:txBody>
      </p:sp>
      <p:sp>
        <p:nvSpPr>
          <p:cNvPr id="13" name="Text Box 14">
            <a:extLst>
              <a:ext uri="{FF2B5EF4-FFF2-40B4-BE49-F238E27FC236}">
                <a16:creationId xmlns:a16="http://schemas.microsoft.com/office/drawing/2014/main" id="{D194801E-503F-493D-BF35-2D29BFB2A938}"/>
              </a:ext>
            </a:extLst>
          </p:cNvPr>
          <p:cNvSpPr txBox="1">
            <a:spLocks noChangeArrowheads="1"/>
          </p:cNvSpPr>
          <p:nvPr/>
        </p:nvSpPr>
        <p:spPr bwMode="auto">
          <a:xfrm>
            <a:off x="3581400" y="2978150"/>
            <a:ext cx="2590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r>
              <a:rPr lang="de-DE" altLang="de-DE" dirty="0"/>
              <a:t> </a:t>
            </a:r>
          </a:p>
        </p:txBody>
      </p:sp>
      <p:pic>
        <p:nvPicPr>
          <p:cNvPr id="15" name="Picture 4" descr="Die Grafik “file:///E:/TEMP/GWViewer/RZ%20StartUp%20Logo.jpg” kann nicht angezeigt werden, da sie Fehler enthält.">
            <a:extLst>
              <a:ext uri="{FF2B5EF4-FFF2-40B4-BE49-F238E27FC236}">
                <a16:creationId xmlns:a16="http://schemas.microsoft.com/office/drawing/2014/main" id="{920AD66C-05EE-4D9F-962E-AD2571E51F6A}"/>
              </a:ext>
            </a:extLst>
          </p:cNvPr>
          <p:cNvPicPr>
            <a:picLocks noChangeAspect="1" noChangeArrowheads="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3810000" y="4122738"/>
            <a:ext cx="14859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a:extLst>
              <a:ext uri="{FF2B5EF4-FFF2-40B4-BE49-F238E27FC236}">
                <a16:creationId xmlns:a16="http://schemas.microsoft.com/office/drawing/2014/main" id="{5022CF31-014B-4A92-B2AE-B3BA2B6363B3}"/>
              </a:ext>
            </a:extLst>
          </p:cNvPr>
          <p:cNvSpPr txBox="1">
            <a:spLocks noChangeArrowheads="1"/>
          </p:cNvSpPr>
          <p:nvPr/>
        </p:nvSpPr>
        <p:spPr bwMode="auto">
          <a:xfrm>
            <a:off x="3505200" y="485775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a:hlinkClick r:id="rId5"/>
              </a:rPr>
              <a:t>www.startup-muenchen.de</a:t>
            </a:r>
            <a:endParaRPr lang="de-DE" altLang="de-DE" sz="1400" b="1"/>
          </a:p>
        </p:txBody>
      </p:sp>
      <p:sp>
        <p:nvSpPr>
          <p:cNvPr id="17" name="Text Box 7">
            <a:extLst>
              <a:ext uri="{FF2B5EF4-FFF2-40B4-BE49-F238E27FC236}">
                <a16:creationId xmlns:a16="http://schemas.microsoft.com/office/drawing/2014/main" id="{24A61F9E-4591-4FE8-ACD5-E8A35E8294D8}"/>
              </a:ext>
            </a:extLst>
          </p:cNvPr>
          <p:cNvSpPr txBox="1">
            <a:spLocks noChangeArrowheads="1"/>
          </p:cNvSpPr>
          <p:nvPr/>
        </p:nvSpPr>
        <p:spPr bwMode="auto">
          <a:xfrm>
            <a:off x="533400" y="5681663"/>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endParaRPr lang="de-DE" altLang="de-DE" sz="1400" b="1" dirty="0"/>
          </a:p>
        </p:txBody>
      </p:sp>
      <p:pic>
        <p:nvPicPr>
          <p:cNvPr id="7" name="Grafik 6">
            <a:extLst>
              <a:ext uri="{FF2B5EF4-FFF2-40B4-BE49-F238E27FC236}">
                <a16:creationId xmlns:a16="http://schemas.microsoft.com/office/drawing/2014/main" id="{8A3F431A-95F0-4484-94C7-98E789EA803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2505" y="2589360"/>
            <a:ext cx="1659454" cy="1128429"/>
          </a:xfrm>
          <a:prstGeom prst="rect">
            <a:avLst/>
          </a:prstGeom>
        </p:spPr>
      </p:pic>
      <p:pic>
        <p:nvPicPr>
          <p:cNvPr id="21" name="Grafik 20">
            <a:extLst>
              <a:ext uri="{FF2B5EF4-FFF2-40B4-BE49-F238E27FC236}">
                <a16:creationId xmlns:a16="http://schemas.microsoft.com/office/drawing/2014/main" id="{8CD866BF-2AB3-49F2-AAEC-89AF8C02278F}"/>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l="65239" b="69077"/>
          <a:stretch/>
        </p:blipFill>
        <p:spPr>
          <a:xfrm>
            <a:off x="552374" y="4565794"/>
            <a:ext cx="1770746" cy="1155841"/>
          </a:xfrm>
          <a:prstGeom prst="rect">
            <a:avLst/>
          </a:prstGeom>
        </p:spPr>
      </p:pic>
      <p:pic>
        <p:nvPicPr>
          <p:cNvPr id="23" name="Grafik 22">
            <a:extLst>
              <a:ext uri="{FF2B5EF4-FFF2-40B4-BE49-F238E27FC236}">
                <a16:creationId xmlns:a16="http://schemas.microsoft.com/office/drawing/2014/main" id="{A8BECEAF-7265-4CDF-B835-98E86684B2A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22798" y="2111186"/>
            <a:ext cx="1770746" cy="1238628"/>
          </a:xfrm>
          <a:prstGeom prst="rect">
            <a:avLst/>
          </a:prstGeom>
        </p:spPr>
      </p:pic>
      <p:pic>
        <p:nvPicPr>
          <p:cNvPr id="25" name="Grafik 24">
            <a:extLst>
              <a:ext uri="{FF2B5EF4-FFF2-40B4-BE49-F238E27FC236}">
                <a16:creationId xmlns:a16="http://schemas.microsoft.com/office/drawing/2014/main" id="{ABDEC477-5344-4840-AE18-B10E13839F2B}"/>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l="66387" b="69136"/>
          <a:stretch/>
        </p:blipFill>
        <p:spPr>
          <a:xfrm>
            <a:off x="6437409" y="2657801"/>
            <a:ext cx="1659454" cy="1127400"/>
          </a:xfrm>
          <a:prstGeom prst="rect">
            <a:avLst/>
          </a:prstGeom>
        </p:spPr>
      </p:pic>
      <p:sp>
        <p:nvSpPr>
          <p:cNvPr id="26" name="Text Box 9">
            <a:extLst>
              <a:ext uri="{FF2B5EF4-FFF2-40B4-BE49-F238E27FC236}">
                <a16:creationId xmlns:a16="http://schemas.microsoft.com/office/drawing/2014/main" id="{8F522BE3-111B-4718-A72A-AB440408E315}"/>
              </a:ext>
            </a:extLst>
          </p:cNvPr>
          <p:cNvSpPr txBox="1">
            <a:spLocks noChangeArrowheads="1"/>
          </p:cNvSpPr>
          <p:nvPr/>
        </p:nvSpPr>
        <p:spPr bwMode="auto">
          <a:xfrm>
            <a:off x="6353887" y="3692271"/>
            <a:ext cx="2286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400" b="1" dirty="0">
                <a:hlinkClick r:id="rId2"/>
              </a:rPr>
              <a:t>www.baystartup.de</a:t>
            </a:r>
            <a:r>
              <a:rPr lang="de-DE" altLang="de-DE" sz="1400" b="1" dirty="0"/>
              <a:t> </a:t>
            </a:r>
          </a:p>
        </p:txBody>
      </p:sp>
      <p:sp>
        <p:nvSpPr>
          <p:cNvPr id="14" name="Foliennummernplatzhalter 4">
            <a:extLst>
              <a:ext uri="{FF2B5EF4-FFF2-40B4-BE49-F238E27FC236}">
                <a16:creationId xmlns:a16="http://schemas.microsoft.com/office/drawing/2014/main" id="{44C78DEE-8469-438D-92C4-71FB3CD6C697}"/>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178</a:t>
            </a:r>
          </a:p>
        </p:txBody>
      </p:sp>
    </p:spTree>
    <p:extLst>
      <p:ext uri="{BB962C8B-B14F-4D97-AF65-F5344CB8AC3E}">
        <p14:creationId xmlns:p14="http://schemas.microsoft.com/office/powerpoint/2010/main" val="943688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Land</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6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p>
          <a:p>
            <a:endParaRPr lang="de-DE" altLang="de-DE" sz="100" dirty="0"/>
          </a:p>
          <a:p>
            <a:endParaRPr lang="de-DE" altLang="de-DE" sz="100" dirty="0"/>
          </a:p>
          <a:p>
            <a:pPr>
              <a:buFont typeface="Wingdings" pitchFamily="2" charset="2"/>
              <a:buChar char="ý"/>
            </a:pPr>
            <a:r>
              <a:rPr lang="de-DE" altLang="de-DE" sz="1600" dirty="0"/>
              <a:t> bis zu 12 Monate vor Gründung / Übernahme</a:t>
            </a:r>
          </a:p>
          <a:p>
            <a:endParaRPr lang="de-DE" altLang="de-DE" sz="1600" dirty="0"/>
          </a:p>
          <a:p>
            <a:pPr>
              <a:buFont typeface="Wingdings" pitchFamily="2" charset="2"/>
              <a:buChar char="ý"/>
            </a:pPr>
            <a:r>
              <a:rPr lang="de-DE" altLang="de-DE" sz="1600" dirty="0"/>
              <a:t> höchstens 10 Beratungstage </a:t>
            </a:r>
          </a:p>
          <a:p>
            <a:pPr>
              <a:buFont typeface="Wingdings" pitchFamily="2" charset="2"/>
              <a:buChar char="ý"/>
            </a:pPr>
            <a:endParaRPr lang="de-DE" altLang="de-DE" sz="1600" dirty="0"/>
          </a:p>
          <a:p>
            <a:pPr>
              <a:buFont typeface="Wingdings" pitchFamily="2" charset="2"/>
              <a:buChar char="ý"/>
            </a:pPr>
            <a:r>
              <a:rPr lang="de-DE" altLang="de-DE" sz="1600" dirty="0"/>
              <a:t> bezuschusst bis 70 % des Honorars je Beratungstag,</a:t>
            </a:r>
            <a:br>
              <a:rPr lang="de-DE" altLang="de-DE" sz="1600" dirty="0"/>
            </a:br>
            <a:r>
              <a:rPr lang="de-DE" altLang="de-DE" sz="1600" dirty="0"/>
              <a:t>    jedoch max. 800 €</a:t>
            </a:r>
            <a:endParaRPr lang="de-DE" altLang="de-DE" sz="1600" b="1" dirty="0">
              <a:solidFill>
                <a:srgbClr val="CC0000"/>
              </a:solidFill>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57555"/>
            <a:ext cx="2008582" cy="584775"/>
          </a:xfrm>
          <a:prstGeom prst="rect">
            <a:avLst/>
          </a:prstGeom>
          <a:solidFill>
            <a:srgbClr val="92D050"/>
          </a:solidFill>
        </p:spPr>
        <p:txBody>
          <a:bodyPr wrap="square" rtlCol="0">
            <a:spAutoFit/>
          </a:bodyPr>
          <a:lstStyle/>
          <a:p>
            <a:pPr algn="ctr"/>
            <a:r>
              <a:rPr lang="de-DE" sz="1600" dirty="0">
                <a:solidFill>
                  <a:schemeClr val="bg1"/>
                </a:solidFill>
              </a:rPr>
              <a:t>Vorgründungs-, Nachfolgecoaching</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algn="ctr"/>
            <a:r>
              <a:rPr lang="de-DE" dirty="0">
                <a:solidFill>
                  <a:schemeClr val="bg1"/>
                </a:solidFill>
              </a:rPr>
              <a:t>Voraussetzungen</a:t>
            </a:r>
          </a:p>
        </p:txBody>
      </p:sp>
      <p:sp>
        <p:nvSpPr>
          <p:cNvPr id="6" name="Rechteck 5">
            <a:extLst>
              <a:ext uri="{FF2B5EF4-FFF2-40B4-BE49-F238E27FC236}">
                <a16:creationId xmlns:a16="http://schemas.microsoft.com/office/drawing/2014/main" id="{0AC950B6-1D4B-4970-B107-D49A393441B5}"/>
              </a:ext>
            </a:extLst>
          </p:cNvPr>
          <p:cNvSpPr/>
          <p:nvPr/>
        </p:nvSpPr>
        <p:spPr>
          <a:xfrm>
            <a:off x="2883192" y="4385689"/>
            <a:ext cx="6074946" cy="1671227"/>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Vor Unterschrift mit Coach Antrag an die Leitstelle einreichen:</a:t>
            </a:r>
            <a:br>
              <a:rPr lang="de-DE" altLang="de-DE" sz="1600" dirty="0"/>
            </a:br>
            <a:br>
              <a:rPr lang="de-DE" altLang="de-DE" sz="1600" dirty="0"/>
            </a:br>
            <a:r>
              <a:rPr lang="de-DE" altLang="de-DE" sz="1600" dirty="0"/>
              <a:t>      - IHK Nürnberg</a:t>
            </a:r>
          </a:p>
          <a:p>
            <a:pPr>
              <a:lnSpc>
                <a:spcPct val="90000"/>
              </a:lnSpc>
            </a:pPr>
            <a:endParaRPr lang="de-DE" altLang="de-DE" sz="1600" dirty="0"/>
          </a:p>
          <a:p>
            <a:pPr>
              <a:lnSpc>
                <a:spcPct val="90000"/>
              </a:lnSpc>
            </a:pPr>
            <a:r>
              <a:rPr lang="de-DE" altLang="de-DE" sz="1600" dirty="0"/>
              <a:t>      - HWK</a:t>
            </a:r>
          </a:p>
          <a:p>
            <a:pPr>
              <a:lnSpc>
                <a:spcPct val="90000"/>
              </a:lnSpc>
            </a:pPr>
            <a:endParaRPr lang="de-DE" altLang="de-DE" sz="1600" dirty="0"/>
          </a:p>
          <a:p>
            <a:pPr>
              <a:lnSpc>
                <a:spcPct val="90000"/>
              </a:lnSpc>
            </a:pPr>
            <a:r>
              <a:rPr lang="de-DE" altLang="de-DE" sz="1600" dirty="0"/>
              <a:t>      - IFB Nürnberg</a:t>
            </a:r>
          </a:p>
        </p:txBody>
      </p:sp>
      <p:pic>
        <p:nvPicPr>
          <p:cNvPr id="12" name="Picture 14">
            <a:extLst>
              <a:ext uri="{FF2B5EF4-FFF2-40B4-BE49-F238E27FC236}">
                <a16:creationId xmlns:a16="http://schemas.microsoft.com/office/drawing/2014/main" id="{FF263DA5-0327-4004-8975-0E5D0B0EF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903" y="1343049"/>
            <a:ext cx="784342" cy="5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32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p:txBody>
          <a:bodyPr/>
          <a:lstStyle/>
          <a:p>
            <a:r>
              <a:rPr lang="de-DE" dirty="0"/>
              <a:t>Gründungen 2004</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10" name="Textfeld 9">
            <a:extLst>
              <a:ext uri="{FF2B5EF4-FFF2-40B4-BE49-F238E27FC236}">
                <a16:creationId xmlns:a16="http://schemas.microsoft.com/office/drawing/2014/main" id="{247349F2-CCB4-491E-AA8B-CC5CED99D20A}"/>
              </a:ext>
            </a:extLst>
          </p:cNvPr>
          <p:cNvSpPr txBox="1"/>
          <p:nvPr/>
        </p:nvSpPr>
        <p:spPr>
          <a:xfrm>
            <a:off x="463550" y="1884139"/>
            <a:ext cx="8216900" cy="4837336"/>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Ungebrochen ist damit der Trend zu „kleinen“ Gründungen: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60 % aller Gründer (plus 10 %)  benötigen weniger als 5.000 Euro für den Schritt in die Selbständigkeit, 32 (Vorjahr: 26) Prozent hatten gar keinen Finanzierungsbedarf.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cs typeface="+mn-cs"/>
              </a:rPr>
              <a:t>Jeder fünfte klagte über Finanzierungsprobleme; ein Jahr zuvor war es noch  jeder vierte.</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charset="0"/>
                <a:cs typeface="+mn-cs"/>
              </a:rPr>
              <a:t>Quelle: KfW Impuls 3/2005</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pic>
        <p:nvPicPr>
          <p:cNvPr id="7" name="Picture 10" descr="BD09292_">
            <a:extLst>
              <a:ext uri="{FF2B5EF4-FFF2-40B4-BE49-F238E27FC236}">
                <a16:creationId xmlns:a16="http://schemas.microsoft.com/office/drawing/2014/main" id="{0AFD9836-41F2-4F5F-960B-05C2A1BEDF0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79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Bund</a:t>
            </a:r>
          </a:p>
        </p:txBody>
      </p:sp>
      <p:pic>
        <p:nvPicPr>
          <p:cNvPr id="7" name="Picture 3">
            <a:extLst>
              <a:ext uri="{FF2B5EF4-FFF2-40B4-BE49-F238E27FC236}">
                <a16:creationId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22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solidFill>
                <a:srgbClr val="92D050"/>
              </a:solidFill>
            </a:endParaRPr>
          </a:p>
          <a:p>
            <a:pPr>
              <a:buFont typeface="Wingdings" pitchFamily="2" charset="2"/>
              <a:buChar char="ý"/>
            </a:pPr>
            <a:r>
              <a:rPr lang="de-DE" altLang="de-DE" sz="1600" dirty="0"/>
              <a:t> Jungunternehmen</a:t>
            </a:r>
            <a:r>
              <a:rPr lang="de-DE" altLang="de-DE" sz="1600" baseline="30000" dirty="0"/>
              <a:t>(1)</a:t>
            </a:r>
            <a:r>
              <a:rPr lang="de-DE" altLang="de-DE" sz="1600" dirty="0"/>
              <a:t>: Gründung bzw. </a:t>
            </a:r>
            <a:br>
              <a:rPr lang="de-DE" altLang="de-DE" sz="1600" dirty="0"/>
            </a:br>
            <a:r>
              <a:rPr lang="de-DE" altLang="de-DE" sz="1600" dirty="0"/>
              <a:t>    Übernahme nicht länger als zwei Jahre zurück</a:t>
            </a:r>
          </a:p>
          <a:p>
            <a:pPr>
              <a:buFont typeface="Wingdings" pitchFamily="2" charset="2"/>
              <a:buChar char="ý"/>
            </a:pPr>
            <a:endParaRPr lang="de-DE" altLang="de-DE" sz="1000" dirty="0"/>
          </a:p>
          <a:p>
            <a:pPr>
              <a:buFont typeface="Wingdings" pitchFamily="2" charset="2"/>
              <a:buChar char="ý"/>
            </a:pPr>
            <a:r>
              <a:rPr lang="de-DE" altLang="de-DE" sz="1600" b="1" dirty="0"/>
              <a:t> </a:t>
            </a:r>
            <a:r>
              <a:rPr lang="de-DE" altLang="de-DE" sz="1600" dirty="0"/>
              <a:t>Bestandsunternehmen</a:t>
            </a:r>
            <a:r>
              <a:rPr lang="de-DE" altLang="de-DE" sz="1600" baseline="30000" dirty="0"/>
              <a:t>(2)</a:t>
            </a:r>
            <a:r>
              <a:rPr lang="de-DE" altLang="de-DE" sz="1600" dirty="0"/>
              <a:t>: ab dem dritten Jahr </a:t>
            </a:r>
          </a:p>
          <a:p>
            <a:pPr>
              <a:buFont typeface="Wingdings" pitchFamily="2" charset="2"/>
              <a:buChar char="ý"/>
            </a:pPr>
            <a:endParaRPr lang="de-DE" altLang="de-DE" sz="1000" dirty="0"/>
          </a:p>
          <a:p>
            <a:pPr>
              <a:buFont typeface="Wingdings" pitchFamily="2" charset="2"/>
              <a:buChar char="ý"/>
            </a:pPr>
            <a:r>
              <a:rPr lang="de-DE" altLang="de-DE" sz="1600" dirty="0"/>
              <a:t> bezuschusst bis 50 % des Honorars (West)</a:t>
            </a:r>
            <a:br>
              <a:rPr lang="de-DE" altLang="de-DE" sz="1600" dirty="0"/>
            </a:br>
            <a:r>
              <a:rPr lang="de-DE" altLang="de-DE" sz="1600" dirty="0"/>
              <a:t>    allgemeine und spezielle Beratung</a:t>
            </a:r>
          </a:p>
          <a:p>
            <a:pPr>
              <a:buFont typeface="Wingdings" pitchFamily="2" charset="2"/>
              <a:buChar char="ý"/>
            </a:pPr>
            <a:endParaRPr lang="de-DE" altLang="de-DE" sz="1000" dirty="0"/>
          </a:p>
          <a:p>
            <a:pPr>
              <a:buFont typeface="Wingdings" pitchFamily="2" charset="2"/>
              <a:buChar char="ý"/>
            </a:pPr>
            <a:r>
              <a:rPr lang="de-DE" altLang="de-DE" sz="1600" dirty="0"/>
              <a:t> Beratungskosten darf Bemessungsgrundlage</a:t>
            </a:r>
          </a:p>
          <a:p>
            <a:r>
              <a:rPr lang="de-DE" altLang="de-DE" sz="1600" dirty="0"/>
              <a:t>    4.000 €</a:t>
            </a:r>
            <a:r>
              <a:rPr lang="de-DE" altLang="de-DE" sz="1600" baseline="30000" dirty="0"/>
              <a:t>(1)</a:t>
            </a:r>
            <a:r>
              <a:rPr lang="de-DE" altLang="de-DE" sz="1600" dirty="0"/>
              <a:t> bzw. 3000 €</a:t>
            </a:r>
            <a:r>
              <a:rPr lang="de-DE" altLang="de-DE" sz="1600" baseline="30000" dirty="0"/>
              <a:t>(2)</a:t>
            </a:r>
            <a:r>
              <a:rPr lang="de-DE" altLang="de-DE" sz="1600" dirty="0"/>
              <a:t> nicht überschreiten</a:t>
            </a:r>
            <a:endParaRPr lang="de-DE" altLang="de-DE" sz="1600" dirty="0">
              <a:solidFill>
                <a:prstClr val="black"/>
              </a:solidFill>
              <a:latin typeface="Arial" charset="0"/>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734444"/>
            <a:ext cx="2008582" cy="830997"/>
          </a:xfrm>
          <a:prstGeom prst="rect">
            <a:avLst/>
          </a:prstGeom>
          <a:solidFill>
            <a:srgbClr val="92D050"/>
          </a:solidFill>
        </p:spPr>
        <p:txBody>
          <a:bodyPr wrap="square" rtlCol="0">
            <a:spAutoFit/>
          </a:bodyPr>
          <a:lstStyle/>
          <a:p>
            <a:pPr algn="ctr"/>
            <a:r>
              <a:rPr lang="de-DE" sz="1600" dirty="0">
                <a:solidFill>
                  <a:schemeClr val="bg1"/>
                </a:solidFill>
              </a:rPr>
              <a:t>BAFA-Förderung unternehmerischen Know-hows</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algn="ctr"/>
            <a:r>
              <a:rPr lang="de-DE" dirty="0">
                <a:solidFill>
                  <a:schemeClr val="bg1"/>
                </a:solidFill>
              </a:rPr>
              <a:t>Voraussetzungen</a:t>
            </a:r>
          </a:p>
        </p:txBody>
      </p:sp>
      <p:pic>
        <p:nvPicPr>
          <p:cNvPr id="11" name="Picture 12" descr="Logo des Europäischen Sozialfonds (ESF)">
            <a:extLst>
              <a:ext uri="{FF2B5EF4-FFF2-40B4-BE49-F238E27FC236}">
                <a16:creationId xmlns:a16="http://schemas.microsoft.com/office/drawing/2014/main" id="{48B6157B-D264-4CBE-8621-2E3A72A3C2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4248" y="1340768"/>
            <a:ext cx="1091860" cy="545930"/>
          </a:xfrm>
          <a:prstGeom prst="rect">
            <a:avLst/>
          </a:prstGeom>
          <a:solidFill>
            <a:schemeClr val="bg1"/>
          </a:solidFill>
          <a:ln>
            <a:noFill/>
          </a:ln>
        </p:spPr>
      </p:pic>
      <p:pic>
        <p:nvPicPr>
          <p:cNvPr id="12" name="Picture 13" descr="Logo der Europäischen Union (EU)">
            <a:extLst>
              <a:ext uri="{FF2B5EF4-FFF2-40B4-BE49-F238E27FC236}">
                <a16:creationId xmlns:a16="http://schemas.microsoft.com/office/drawing/2014/main" id="{DEE1B823-BA04-433C-9C71-5F5AA97A8D8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00350" y="1355178"/>
            <a:ext cx="776106"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2D782A53-C6D1-4DA4-BAFB-B3C7DD7FFF5D}"/>
              </a:ext>
            </a:extLst>
          </p:cNvPr>
          <p:cNvSpPr/>
          <p:nvPr/>
        </p:nvSpPr>
        <p:spPr>
          <a:xfrm>
            <a:off x="2887372" y="6169580"/>
            <a:ext cx="1415644" cy="338554"/>
          </a:xfrm>
          <a:prstGeom prst="rect">
            <a:avLst/>
          </a:prstGeom>
        </p:spPr>
        <p:txBody>
          <a:bodyPr wrap="none">
            <a:spAutoFit/>
          </a:bodyPr>
          <a:lstStyle/>
          <a:p>
            <a:r>
              <a:rPr lang="de-DE" altLang="de-DE" sz="1600" dirty="0">
                <a:solidFill>
                  <a:prstClr val="black"/>
                </a:solidFill>
                <a:hlinkClick r:id="rId5"/>
              </a:rPr>
              <a:t>www.bafa.de</a:t>
            </a:r>
            <a:r>
              <a:rPr lang="de-DE" altLang="de-DE" sz="1600" dirty="0">
                <a:solidFill>
                  <a:prstClr val="black"/>
                </a:solidFill>
              </a:rPr>
              <a:t> </a:t>
            </a:r>
            <a:endParaRPr lang="de-DE" sz="1600" dirty="0"/>
          </a:p>
        </p:txBody>
      </p:sp>
      <p:sp>
        <p:nvSpPr>
          <p:cNvPr id="14" name="Rechteck 13">
            <a:extLst>
              <a:ext uri="{FF2B5EF4-FFF2-40B4-BE49-F238E27FC236}">
                <a16:creationId xmlns:a16="http://schemas.microsoft.com/office/drawing/2014/main" id="{0F09F282-D6C1-412A-9A78-0070055A27E1}"/>
              </a:ext>
            </a:extLst>
          </p:cNvPr>
          <p:cNvSpPr/>
          <p:nvPr/>
        </p:nvSpPr>
        <p:spPr>
          <a:xfrm>
            <a:off x="2883192" y="4840284"/>
            <a:ext cx="6074946" cy="1228028"/>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Leitstellen:</a:t>
            </a:r>
          </a:p>
          <a:p>
            <a:pPr>
              <a:lnSpc>
                <a:spcPct val="90000"/>
              </a:lnSpc>
            </a:pPr>
            <a:r>
              <a:rPr lang="de-DE" altLang="de-DE" sz="1600" dirty="0"/>
              <a:t>     - Handel und Dienstleistung: DIHK - Service GmbH</a:t>
            </a:r>
          </a:p>
          <a:p>
            <a:pPr>
              <a:lnSpc>
                <a:spcPct val="90000"/>
              </a:lnSpc>
            </a:pPr>
            <a:r>
              <a:rPr lang="de-DE" altLang="de-DE" sz="1600" dirty="0"/>
              <a:t>     - Freie Berufe: Förderungsgesellschaft des BDS-DGV mbH</a:t>
            </a:r>
          </a:p>
          <a:p>
            <a:pPr>
              <a:lnSpc>
                <a:spcPct val="90000"/>
              </a:lnSpc>
            </a:pPr>
            <a:r>
              <a:rPr lang="de-DE" altLang="de-DE" sz="1600" dirty="0"/>
              <a:t>     - Handwerk: ZDH</a:t>
            </a:r>
          </a:p>
          <a:p>
            <a:pPr>
              <a:lnSpc>
                <a:spcPct val="90000"/>
              </a:lnSpc>
            </a:pPr>
            <a:r>
              <a:rPr lang="de-DE" altLang="de-DE" sz="1600" dirty="0"/>
              <a:t>     - u. a.</a:t>
            </a:r>
          </a:p>
        </p:txBody>
      </p:sp>
    </p:spTree>
    <p:extLst>
      <p:ext uri="{BB962C8B-B14F-4D97-AF65-F5344CB8AC3E}">
        <p14:creationId xmlns:p14="http://schemas.microsoft.com/office/powerpoint/2010/main" val="1403950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600E25-FA7B-4680-9134-A4C3224C4056}"/>
              </a:ext>
            </a:extLst>
          </p:cNvPr>
          <p:cNvSpPr>
            <a:spLocks noGrp="1"/>
          </p:cNvSpPr>
          <p:nvPr>
            <p:ph idx="1"/>
          </p:nvPr>
        </p:nvSpPr>
        <p:spPr/>
        <p:txBody>
          <a:bodyPr/>
          <a:lstStyle/>
          <a:p>
            <a:endParaRPr lang="de-DE"/>
          </a:p>
        </p:txBody>
      </p:sp>
      <p:sp>
        <p:nvSpPr>
          <p:cNvPr id="7" name="Text Box 2">
            <a:extLst>
              <a:ext uri="{FF2B5EF4-FFF2-40B4-BE49-F238E27FC236}">
                <a16:creationId xmlns:a16="http://schemas.microsoft.com/office/drawing/2014/main" id="{7E483F53-C90C-422D-BF62-8A4EF599ABDB}"/>
              </a:ext>
            </a:extLst>
          </p:cNvPr>
          <p:cNvSpPr txBox="1">
            <a:spLocks noChangeArrowheads="1"/>
          </p:cNvSpPr>
          <p:nvPr/>
        </p:nvSpPr>
        <p:spPr bwMode="auto">
          <a:xfrm>
            <a:off x="838200" y="2590800"/>
            <a:ext cx="73152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Nie wissen wir genau, ob etwas besser wird, wenn wir es verändern.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Wir wissen aber sehr wohl, dass wir verändern müssen, wenn wir verbessern wollen.</a:t>
            </a:r>
          </a:p>
        </p:txBody>
      </p:sp>
      <p:sp>
        <p:nvSpPr>
          <p:cNvPr id="4" name="Foliennummernplatzhalter 4">
            <a:extLst>
              <a:ext uri="{FF2B5EF4-FFF2-40B4-BE49-F238E27FC236}">
                <a16:creationId xmlns:a16="http://schemas.microsoft.com/office/drawing/2014/main" id="{9CEC6605-66D0-4CDF-9193-37F63D8CEAF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179</a:t>
            </a:r>
          </a:p>
        </p:txBody>
      </p:sp>
    </p:spTree>
    <p:extLst>
      <p:ext uri="{BB962C8B-B14F-4D97-AF65-F5344CB8AC3E}">
        <p14:creationId xmlns:p14="http://schemas.microsoft.com/office/powerpoint/2010/main" val="40169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 fill="hold"/>
                                        <p:tgtEl>
                                          <p:spTgt spid="7"/>
                                        </p:tgtEl>
                                        <p:attrNameLst>
                                          <p:attrName>ppt_x</p:attrName>
                                        </p:attrNameLst>
                                      </p:cBhvr>
                                      <p:tavLst>
                                        <p:tav tm="0">
                                          <p:val>
                                            <p:strVal val="0-#ppt_w/2"/>
                                          </p:val>
                                        </p:tav>
                                        <p:tav tm="100000">
                                          <p:val>
                                            <p:strVal val="#ppt_x"/>
                                          </p:val>
                                        </p:tav>
                                      </p:tavLst>
                                    </p:anim>
                                    <p:anim calcmode="lin" valueType="num">
                                      <p:cBhvr additive="base">
                                        <p:cTn id="8" dur="75"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600E25-FA7B-4680-9134-A4C3224C4056}"/>
              </a:ext>
            </a:extLst>
          </p:cNvPr>
          <p:cNvSpPr>
            <a:spLocks noGrp="1"/>
          </p:cNvSpPr>
          <p:nvPr>
            <p:ph idx="1"/>
          </p:nvPr>
        </p:nvSpPr>
        <p:spPr/>
        <p:txBody>
          <a:bodyPr/>
          <a:lstStyle/>
          <a:p>
            <a:endParaRPr lang="de-DE"/>
          </a:p>
        </p:txBody>
      </p:sp>
      <p:sp>
        <p:nvSpPr>
          <p:cNvPr id="5" name="Rectangle 2">
            <a:extLst>
              <a:ext uri="{FF2B5EF4-FFF2-40B4-BE49-F238E27FC236}">
                <a16:creationId xmlns:a16="http://schemas.microsoft.com/office/drawing/2014/main" id="{F18B4104-C645-4326-A839-45A3096C2720}"/>
              </a:ext>
            </a:extLst>
          </p:cNvPr>
          <p:cNvSpPr txBox="1">
            <a:spLocks noChangeArrowheads="1"/>
          </p:cNvSpPr>
          <p:nvPr/>
        </p:nvSpPr>
        <p:spPr bwMode="auto">
          <a:xfrm>
            <a:off x="685800" y="1143000"/>
            <a:ext cx="7772400"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t>Viel Erfolg für Ihre Existenzgründung</a:t>
            </a:r>
            <a:b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t>und</a:t>
            </a:r>
            <a:br>
              <a:rPr kumimoji="0" lang="de-DE" altLang="de-DE" sz="4800" b="0" i="0" u="none"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none" strike="noStrike" kern="1200" cap="none" spc="0" normalizeH="0" baseline="0" noProof="0">
                <a:ln>
                  <a:noFill/>
                </a:ln>
                <a:solidFill>
                  <a:prstClr val="black"/>
                </a:solidFill>
                <a:effectLst/>
                <a:uLnTx/>
                <a:uFillTx/>
                <a:latin typeface="Arial" pitchFamily="34" charset="0"/>
                <a:cs typeface="Times New Roman" pitchFamily="18" charset="0"/>
              </a:rPr>
              <a:t>vielen Dank für Ihre Aufmerksamkeit!</a:t>
            </a:r>
            <a:r>
              <a:rPr kumimoji="0" lang="de-DE" altLang="de-DE" sz="1400" b="0" i="0" u="none" strike="noStrike" kern="1200" cap="none" spc="0" normalizeH="0" baseline="0" noProof="0">
                <a:ln>
                  <a:noFill/>
                </a:ln>
                <a:solidFill>
                  <a:prstClr val="black"/>
                </a:solidFill>
                <a:effectLst/>
                <a:uLnTx/>
                <a:uFillTx/>
                <a:latin typeface="Arial" pitchFamily="34" charset="0"/>
                <a:cs typeface="Arial"/>
              </a:rPr>
              <a:t> </a:t>
            </a:r>
            <a:endParaRPr kumimoji="0" lang="de-DE" altLang="de-DE" sz="1400" b="0" i="0" u="none" strike="noStrike" kern="1200" cap="none" spc="0" normalizeH="0" baseline="0" noProof="0" dirty="0">
              <a:ln>
                <a:noFill/>
              </a:ln>
              <a:solidFill>
                <a:prstClr val="black"/>
              </a:solidFill>
              <a:effectLst/>
              <a:uLnTx/>
              <a:uFillTx/>
              <a:latin typeface="Arial" pitchFamily="34" charset="0"/>
              <a:cs typeface="Arial"/>
            </a:endParaRPr>
          </a:p>
        </p:txBody>
      </p:sp>
      <p:pic>
        <p:nvPicPr>
          <p:cNvPr id="6" name="Grafik 5">
            <a:extLst>
              <a:ext uri="{FF2B5EF4-FFF2-40B4-BE49-F238E27FC236}">
                <a16:creationId xmlns:a16="http://schemas.microsoft.com/office/drawing/2014/main" id="{8687B59B-2F06-4525-9050-DA6BEDDE9088}"/>
              </a:ext>
            </a:extLst>
          </p:cNvPr>
          <p:cNvPicPr>
            <a:picLocks noChangeAspect="1"/>
          </p:cNvPicPr>
          <p:nvPr/>
        </p:nvPicPr>
        <p:blipFill>
          <a:blip r:embed="rId2"/>
          <a:stretch>
            <a:fillRect/>
          </a:stretch>
        </p:blipFill>
        <p:spPr>
          <a:xfrm>
            <a:off x="7661952" y="1260636"/>
            <a:ext cx="1010922" cy="2050727"/>
          </a:xfrm>
          <a:prstGeom prst="rect">
            <a:avLst/>
          </a:prstGeom>
        </p:spPr>
      </p:pic>
      <p:sp>
        <p:nvSpPr>
          <p:cNvPr id="7" name="Foliennummernplatzhalter 4">
            <a:extLst>
              <a:ext uri="{FF2B5EF4-FFF2-40B4-BE49-F238E27FC236}">
                <a16:creationId xmlns:a16="http://schemas.microsoft.com/office/drawing/2014/main" id="{51160F61-FFF6-41F1-900B-658A38FEE94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180</a:t>
            </a:r>
          </a:p>
        </p:txBody>
      </p:sp>
    </p:spTree>
    <p:extLst>
      <p:ext uri="{BB962C8B-B14F-4D97-AF65-F5344CB8AC3E}">
        <p14:creationId xmlns:p14="http://schemas.microsoft.com/office/powerpoint/2010/main" val="296319929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Anhang</a:t>
            </a:r>
          </a:p>
        </p:txBody>
      </p:sp>
      <p:sp>
        <p:nvSpPr>
          <p:cNvPr id="5" name="Text Box 3">
            <a:extLst>
              <a:ext uri="{FF2B5EF4-FFF2-40B4-BE49-F238E27FC236}">
                <a16:creationId xmlns:a16="http://schemas.microsoft.com/office/drawing/2014/main" id="{421701D1-99A6-4F8B-B7B0-3C0E9F2E7528}"/>
              </a:ext>
            </a:extLst>
          </p:cNvPr>
          <p:cNvSpPr txBox="1">
            <a:spLocks noChangeArrowheads="1"/>
          </p:cNvSpPr>
          <p:nvPr/>
        </p:nvSpPr>
        <p:spPr bwMode="auto">
          <a:xfrm>
            <a:off x="1922226" y="2950577"/>
            <a:ext cx="47513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Auszug Internetadressen</a:t>
            </a:r>
          </a:p>
          <a:p>
            <a:pPr algn="ctr">
              <a:spcBef>
                <a:spcPct val="50000"/>
              </a:spcBef>
              <a:defRPr/>
            </a:pPr>
            <a:r>
              <a:rPr lang="de-DE" sz="4000" b="1" dirty="0">
                <a:solidFill>
                  <a:prstClr val="black"/>
                </a:solidFill>
                <a:effectLst>
                  <a:outerShdw blurRad="38100" dist="38100" dir="2700000" algn="tl">
                    <a:srgbClr val="C0C0C0"/>
                  </a:outerShdw>
                </a:effectLst>
              </a:rPr>
              <a:t>- Rechengrößen (BMG)</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endParaRPr>
          </a:p>
        </p:txBody>
      </p:sp>
      <p:sp>
        <p:nvSpPr>
          <p:cNvPr id="4" name="Foliennummernplatzhalter 4">
            <a:extLst>
              <a:ext uri="{FF2B5EF4-FFF2-40B4-BE49-F238E27FC236}">
                <a16:creationId xmlns:a16="http://schemas.microsoft.com/office/drawing/2014/main" id="{BD8D80F6-4A8E-4FCB-8DBB-BBADF200449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181</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3866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2" name="Foliennummernplatzhalter 4">
            <a:extLst>
              <a:ext uri="{FF2B5EF4-FFF2-40B4-BE49-F238E27FC236}">
                <a16:creationId xmlns:a16="http://schemas.microsoft.com/office/drawing/2014/main" id="{A06743D7-7CAA-4813-B3F1-557A73EA592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182</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4" name="Tabelle 3">
            <a:extLst>
              <a:ext uri="{FF2B5EF4-FFF2-40B4-BE49-F238E27FC236}">
                <a16:creationId xmlns:a16="http://schemas.microsoft.com/office/drawing/2014/main" id="{B442BA2F-6B43-B70E-5D59-15773FBA0C4B}"/>
              </a:ext>
            </a:extLst>
          </p:cNvPr>
          <p:cNvGraphicFramePr>
            <a:graphicFrameLocks noGrp="1"/>
          </p:cNvGraphicFramePr>
          <p:nvPr/>
        </p:nvGraphicFramePr>
        <p:xfrm>
          <a:off x="444500" y="2060848"/>
          <a:ext cx="8235950" cy="3520824"/>
        </p:xfrm>
        <a:graphic>
          <a:graphicData uri="http://schemas.openxmlformats.org/drawingml/2006/table">
            <a:tbl>
              <a:tblPr>
                <a:tableStyleId>{5C22544A-7EE6-4342-B048-85BDC9FD1C3A}</a:tableStyleId>
              </a:tblPr>
              <a:tblGrid>
                <a:gridCol w="4117975">
                  <a:extLst>
                    <a:ext uri="{9D8B030D-6E8A-4147-A177-3AD203B41FA5}">
                      <a16:colId xmlns:a16="http://schemas.microsoft.com/office/drawing/2014/main" val="4054752118"/>
                    </a:ext>
                  </a:extLst>
                </a:gridCol>
                <a:gridCol w="4117975">
                  <a:extLst>
                    <a:ext uri="{9D8B030D-6E8A-4147-A177-3AD203B41FA5}">
                      <a16:colId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Allgemeine Informationen und Unterstützung </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722822187"/>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www.akademie.de/themen</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kommentierte Link-Sammlung und News-letter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50941567"/>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https://akademie.muenchen.ihk.de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Seminarangebote für Existenzgründer und Jungunternehmer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82361150"/>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www.dein.de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r>
                        <a:rPr lang="de-DE" sz="1600" dirty="0">
                          <a:effectLst/>
                          <a:latin typeface="Arial" panose="020B0604020202020204" pitchFamily="34" charset="0"/>
                          <a:ea typeface="Calibri" panose="020F0502020204030204" pitchFamily="34" charset="0"/>
                          <a:cs typeface="Times New Roman" panose="02020603050405020304" pitchFamily="18" charset="0"/>
                        </a:rPr>
                        <a:t> oder </a:t>
                      </a:r>
                      <a:br>
                        <a:rPr lang="de-DE" sz="1600" dirty="0">
                          <a:effectLst/>
                          <a:latin typeface="Arial" panose="020B0604020202020204" pitchFamily="34" charset="0"/>
                          <a:ea typeface="Calibri" panose="020F0502020204030204" pitchFamily="34" charset="0"/>
                          <a:cs typeface="Times New Roman" panose="02020603050405020304" pitchFamily="18" charset="0"/>
                        </a:rPr>
                      </a:b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www.deutschland-innovativ.de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Ideen, Links, Online-Beratung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985581"/>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www.notar.de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Kontakte zu Notaren in ihren Tätigkeits-feldern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61152180"/>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www.dguv.de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Homepage der gewerblichen </a:t>
                      </a:r>
                      <a:r>
                        <a:rPr lang="de-DE" sz="1600" dirty="0" err="1">
                          <a:effectLst/>
                          <a:latin typeface="Arial" panose="020B0604020202020204" pitchFamily="34" charset="0"/>
                          <a:ea typeface="Calibri" panose="020F0502020204030204" pitchFamily="34" charset="0"/>
                          <a:cs typeface="Times New Roman" panose="02020603050405020304" pitchFamily="18" charset="0"/>
                        </a:rPr>
                        <a:t>Berufsge-nossenschaften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34830638"/>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www.existenzgruender.de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Existenzgründerportal Bund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60085107"/>
                  </a:ext>
                </a:extLst>
              </a:tr>
            </a:tbl>
          </a:graphicData>
        </a:graphic>
      </p:graphicFrame>
    </p:spTree>
    <p:extLst>
      <p:ext uri="{BB962C8B-B14F-4D97-AF65-F5344CB8AC3E}">
        <p14:creationId xmlns:p14="http://schemas.microsoft.com/office/powerpoint/2010/main" val="604433843"/>
      </p:ext>
    </p:extLst>
  </p:cSld>
  <p:clrMapOvr>
    <a:masterClrMapping/>
  </p:clrMapOvr>
  <p:transition>
    <p:cover dir="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2" name="Foliennummernplatzhalter 4">
            <a:extLst>
              <a:ext uri="{FF2B5EF4-FFF2-40B4-BE49-F238E27FC236}">
                <a16:creationId xmlns:a16="http://schemas.microsoft.com/office/drawing/2014/main" id="{01DFC138-43D7-44AE-8769-D91FD2968AD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183</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4" name="Tabelle 3">
            <a:extLst>
              <a:ext uri="{FF2B5EF4-FFF2-40B4-BE49-F238E27FC236}">
                <a16:creationId xmlns:a16="http://schemas.microsoft.com/office/drawing/2014/main" id="{74B5D093-4027-E6A5-DFD9-24878DB143B3}"/>
              </a:ext>
            </a:extLst>
          </p:cNvPr>
          <p:cNvGraphicFramePr>
            <a:graphicFrameLocks noGrp="1"/>
          </p:cNvGraphicFramePr>
          <p:nvPr/>
        </p:nvGraphicFramePr>
        <p:xfrm>
          <a:off x="450730" y="2132856"/>
          <a:ext cx="8235950" cy="3865460"/>
        </p:xfrm>
        <a:graphic>
          <a:graphicData uri="http://schemas.openxmlformats.org/drawingml/2006/table">
            <a:tbl>
              <a:tblPr>
                <a:tableStyleId>{5C22544A-7EE6-4342-B048-85BDC9FD1C3A}</a:tableStyleId>
              </a:tblPr>
              <a:tblGrid>
                <a:gridCol w="4117975">
                  <a:extLst>
                    <a:ext uri="{9D8B030D-6E8A-4147-A177-3AD203B41FA5}">
                      <a16:colId xmlns:a16="http://schemas.microsoft.com/office/drawing/2014/main" val="1208285822"/>
                    </a:ext>
                  </a:extLst>
                </a:gridCol>
                <a:gridCol w="4117975">
                  <a:extLst>
                    <a:ext uri="{9D8B030D-6E8A-4147-A177-3AD203B41FA5}">
                      <a16:colId xmlns:a16="http://schemas.microsoft.com/office/drawing/2014/main" val="722171519"/>
                    </a:ext>
                  </a:extLst>
                </a:gridCol>
              </a:tblGrid>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www.existenzgruenderinnen.de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informiert über Beratungsangebote für Gründerinnen und Unternehmerinnen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50268180"/>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www.existenzgruender-netzwerk.de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Informationen allgemein und Kooperations-börse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87293626"/>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www.servicestelle.net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Potenzialentdeckung, -entfaltung und Erweiterung der Handlungsmöglichkeiten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08496495"/>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www.gruenden-im-nebenerwerb.de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Umfangreiches Informationsportal mit Seminar- und </a:t>
                      </a:r>
                      <a:r>
                        <a:rPr lang="de-DE" sz="1600" dirty="0" err="1">
                          <a:effectLst/>
                          <a:latin typeface="Arial" panose="020B0604020202020204" pitchFamily="34" charset="0"/>
                          <a:ea typeface="Calibri" panose="020F0502020204030204" pitchFamily="34" charset="0"/>
                          <a:cs typeface="Times New Roman" panose="02020603050405020304" pitchFamily="18" charset="0"/>
                        </a:rPr>
                        <a:t>Workshopangeboten</a:t>
                      </a:r>
                      <a:r>
                        <a:rPr lang="de-DE" sz="1600" dirty="0">
                          <a:effectLst/>
                          <a:latin typeface="Arial" panose="020B0604020202020204" pitchFamily="34" charset="0"/>
                          <a:ea typeface="Calibri" panose="020F0502020204030204" pitchFamily="34" charset="0"/>
                          <a:cs typeface="Times New Roman" panose="02020603050405020304" pitchFamily="18" charset="0"/>
                        </a:rPr>
                        <a:t> sowie persönliche Beratung für (angehende) Neben- und Vollerwerbsgründer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17450459"/>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www.gruenden-in-muenchen.de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Gründerseite der IHK für München und Oberbayern sowie der Landeshauptstadt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94574119"/>
                  </a:ext>
                </a:extLst>
              </a:tr>
              <a:tr h="262912">
                <a:tc>
                  <a:txBody>
                    <a:bodyPr/>
                    <a:lstStyle/>
                    <a:p>
                      <a:pPr marL="0" algn="l" defTabSz="914400" rtl="0" eaLnBrk="1" latinLnBrk="0" hangingPunct="1">
                        <a:lnSpc>
                          <a:spcPct val="115000"/>
                        </a:lnSpc>
                        <a:spcAft>
                          <a:spcPts val="0"/>
                        </a:spcAft>
                      </a:pP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www.gruenden-muenchen.de</a:t>
                      </a:r>
                      <a:endPar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defTabSz="914400" rtl="0" eaLnBrk="1" latinLnBrk="0" hangingPunct="1">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Seite der Landeshauptstadt für Gründer</a:t>
                      </a:r>
                    </a:p>
                  </a:txBody>
                  <a:tcPr marL="68580" marR="68580" marT="0" marB="0" anchor="ctr"/>
                </a:tc>
                <a:extLst>
                  <a:ext uri="{0D108BD9-81ED-4DB2-BD59-A6C34878D82A}">
                    <a16:rowId xmlns:a16="http://schemas.microsoft.com/office/drawing/2014/main" val="2077633889"/>
                  </a:ext>
                </a:extLst>
              </a:tr>
            </a:tbl>
          </a:graphicData>
        </a:graphic>
      </p:graphicFrame>
    </p:spTree>
    <p:extLst>
      <p:ext uri="{BB962C8B-B14F-4D97-AF65-F5344CB8AC3E}">
        <p14:creationId xmlns:p14="http://schemas.microsoft.com/office/powerpoint/2010/main" val="463672726"/>
      </p:ext>
    </p:extLst>
  </p:cSld>
  <p:clrMapOvr>
    <a:masterClrMapping/>
  </p:clrMapOvr>
  <p:transition>
    <p:cover dir="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968DF8A2-7EEB-4A36-8735-A07B716112E7}"/>
              </a:ext>
            </a:extLst>
          </p:cNvPr>
          <p:cNvGraphicFramePr>
            <a:graphicFrameLocks noGrp="1"/>
          </p:cNvGraphicFramePr>
          <p:nvPr/>
        </p:nvGraphicFramePr>
        <p:xfrm>
          <a:off x="454025" y="2132856"/>
          <a:ext cx="8235950" cy="3865820"/>
        </p:xfrm>
        <a:graphic>
          <a:graphicData uri="http://schemas.openxmlformats.org/drawingml/2006/table">
            <a:tbl>
              <a:tblPr>
                <a:tableStyleId>{5C22544A-7EE6-4342-B048-85BDC9FD1C3A}</a:tableStyleId>
              </a:tblPr>
              <a:tblGrid>
                <a:gridCol w="4117975">
                  <a:extLst>
                    <a:ext uri="{9D8B030D-6E8A-4147-A177-3AD203B41FA5}">
                      <a16:colId xmlns:a16="http://schemas.microsoft.com/office/drawing/2014/main" val="4187802208"/>
                    </a:ext>
                  </a:extLst>
                </a:gridCol>
                <a:gridCol w="4117975">
                  <a:extLst>
                    <a:ext uri="{9D8B030D-6E8A-4147-A177-3AD203B41FA5}">
                      <a16:colId xmlns:a16="http://schemas.microsoft.com/office/drawing/2014/main" val="3497587747"/>
                    </a:ext>
                  </a:extLst>
                </a:gridCol>
              </a:tblGrid>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www.gruenderland.bayern</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Gründerportal für Bayern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4833077"/>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www.gruenderstadt.de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Plattform und Suchmaschine mit Diskus-</a:t>
                      </a:r>
                      <a:r>
                        <a:rPr lang="de-DE" sz="1600" dirty="0" err="1">
                          <a:effectLst/>
                          <a:latin typeface="Arial" panose="020B0604020202020204" pitchFamily="34" charset="0"/>
                          <a:ea typeface="Calibri" panose="020F0502020204030204" pitchFamily="34" charset="0"/>
                          <a:cs typeface="Times New Roman" panose="02020603050405020304" pitchFamily="18" charset="0"/>
                        </a:rPr>
                        <a:t>sionsforen</a:t>
                      </a:r>
                      <a:r>
                        <a:rPr lang="de-DE" sz="1600" dirty="0">
                          <a:effectLst/>
                          <a:latin typeface="Arial" panose="020B0604020202020204" pitchFamily="34" charset="0"/>
                          <a:ea typeface="Calibri" panose="020F0502020204030204" pitchFamily="34" charset="0"/>
                          <a:cs typeface="Times New Roman" panose="02020603050405020304" pitchFamily="18" charset="0"/>
                        </a:rPr>
                        <a:t>, Literaturtipps und jeder Menge Infos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85367131"/>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www.gruendungszuschuss.de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Informationen zu Gründungszuschuss und Newsletter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61404576"/>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www.guide-muenchen.de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Beratung und Unterstützung von Existenz-</a:t>
                      </a:r>
                      <a:r>
                        <a:rPr lang="de-DE" sz="1600" dirty="0" err="1">
                          <a:effectLst/>
                          <a:latin typeface="Arial" panose="020B0604020202020204" pitchFamily="34" charset="0"/>
                          <a:ea typeface="Calibri" panose="020F0502020204030204" pitchFamily="34" charset="0"/>
                          <a:cs typeface="Times New Roman" panose="02020603050405020304" pitchFamily="18" charset="0"/>
                        </a:rPr>
                        <a:t>gründerinnen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2110277"/>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www.innovationszentren.de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Deutscher Innovations-, Technologie- und Gründerzentren e.V. (BVIZ)</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57463996"/>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www.iwkoeln.de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Institut der deutschen Wirtschaft Köln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09809108"/>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www.junge-unternehmer.eu</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Junger Unternehmer:  Gründerforum, Patentaktion, "Gründer-</a:t>
                      </a:r>
                      <a:r>
                        <a:rPr lang="de-DE" sz="1600" dirty="0" err="1">
                          <a:effectLst/>
                          <a:latin typeface="Arial" panose="020B0604020202020204" pitchFamily="34" charset="0"/>
                          <a:ea typeface="Calibri" panose="020F0502020204030204" pitchFamily="34" charset="0"/>
                          <a:cs typeface="Times New Roman" panose="02020603050405020304" pitchFamily="18" charset="0"/>
                        </a:rPr>
                        <a:t>werkstatt</a:t>
                      </a:r>
                      <a:r>
                        <a:rPr lang="de-DE" sz="1600" dirty="0">
                          <a:effectLst/>
                          <a:latin typeface="Arial" panose="020B060402020202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12005257"/>
                  </a:ext>
                </a:extLst>
              </a:tr>
            </a:tbl>
          </a:graphicData>
        </a:graphic>
      </p:graphicFrame>
      <p:sp>
        <p:nvSpPr>
          <p:cNvPr id="2" name="Foliennummernplatzhalter 4">
            <a:extLst>
              <a:ext uri="{FF2B5EF4-FFF2-40B4-BE49-F238E27FC236}">
                <a16:creationId xmlns:a16="http://schemas.microsoft.com/office/drawing/2014/main" id="{409A133D-AFFA-465F-94D9-35DCD01FF05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184</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53406421"/>
      </p:ext>
    </p:extLst>
  </p:cSld>
  <p:clrMapOvr>
    <a:masterClrMapping/>
  </p:clrMapOvr>
  <p:transition>
    <p:cover dir="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6" name="Tabelle 5">
            <a:extLst>
              <a:ext uri="{FF2B5EF4-FFF2-40B4-BE49-F238E27FC236}">
                <a16:creationId xmlns:a16="http://schemas.microsoft.com/office/drawing/2014/main" id="{FFF241F4-BA17-4C44-8DE8-A04DCE508EF8}"/>
              </a:ext>
            </a:extLst>
          </p:cNvPr>
          <p:cNvGraphicFramePr>
            <a:graphicFrameLocks noGrp="1"/>
          </p:cNvGraphicFramePr>
          <p:nvPr/>
        </p:nvGraphicFramePr>
        <p:xfrm>
          <a:off x="467544" y="1992359"/>
          <a:ext cx="8222431" cy="4097404"/>
        </p:xfrm>
        <a:graphic>
          <a:graphicData uri="http://schemas.openxmlformats.org/drawingml/2006/table">
            <a:tbl>
              <a:tblPr>
                <a:tableStyleId>{5C22544A-7EE6-4342-B048-85BDC9FD1C3A}</a:tableStyleId>
              </a:tblPr>
              <a:tblGrid>
                <a:gridCol w="4104456">
                  <a:extLst>
                    <a:ext uri="{9D8B030D-6E8A-4147-A177-3AD203B41FA5}">
                      <a16:colId xmlns:a16="http://schemas.microsoft.com/office/drawing/2014/main" val="2992541073"/>
                    </a:ext>
                  </a:extLst>
                </a:gridCol>
                <a:gridCol w="4117975">
                  <a:extLst>
                    <a:ext uri="{9D8B030D-6E8A-4147-A177-3AD203B41FA5}">
                      <a16:colId xmlns:a16="http://schemas.microsoft.com/office/drawing/2014/main" val="1371142064"/>
                    </a:ext>
                  </a:extLst>
                </a:gridCol>
              </a:tblGrid>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www.minijob-zentrale.de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Minijobzentrale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36663024"/>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www.munich-startup.de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Das offizielle Startup-Portal für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71606994"/>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www.munich-startups.de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Netzwerk sowie News, Termine, Events, Portraits und Stellenangebote von Gründern, Startups und Investoren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30477668"/>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www.start.bayern</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Unternehmernetzwerk, das Unternehmer und Existenzgründer zusammenbringt.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78011983"/>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www.start-messe.de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Gründermesse bundesweit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8872009"/>
                  </a:ext>
                </a:extLst>
              </a:tr>
              <a:tr h="262912">
                <a:tc>
                  <a:txBody>
                    <a:bodyPr/>
                    <a:lstStyle/>
                    <a:p>
                      <a:pPr marL="0" algn="l" defTabSz="914400" rtl="0" eaLnBrk="1" latinLnBrk="0" hangingPunct="1">
                        <a:lnSpc>
                          <a:spcPct val="115000"/>
                        </a:lnSpc>
                        <a:spcAft>
                          <a:spcPts val="1000"/>
                        </a:spcAft>
                      </a:pP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www.startupteens.de</a:t>
                      </a:r>
                      <a:endPar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Plattform für junge Gründer</a:t>
                      </a:r>
                    </a:p>
                  </a:txBody>
                  <a:tcPr marL="9525" marR="9525" marT="9525" marB="0" anchor="ctr"/>
                </a:tc>
                <a:extLst>
                  <a:ext uri="{0D108BD9-81ED-4DB2-BD59-A6C34878D82A}">
                    <a16:rowId xmlns:a16="http://schemas.microsoft.com/office/drawing/2014/main" val="76107472"/>
                  </a:ext>
                </a:extLst>
              </a:tr>
              <a:tr h="262912">
                <a:tc>
                  <a:txBody>
                    <a:bodyPr/>
                    <a:lstStyle/>
                    <a:p>
                      <a:pPr marL="0" algn="l" defTabSz="914400" rtl="0" eaLnBrk="1" latinLnBrk="0" hangingPunct="1">
                        <a:lnSpc>
                          <a:spcPct val="115000"/>
                        </a:lnSpc>
                        <a:spcAft>
                          <a:spcPts val="1000"/>
                        </a:spcAft>
                      </a:pP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www.talkfinder.de</a:t>
                      </a:r>
                      <a:endPar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kern="1200" dirty="0" err="1">
                          <a:solidFill>
                            <a:schemeClr val="dk1"/>
                          </a:solidFill>
                          <a:effectLst/>
                          <a:latin typeface="Arial" panose="020B0604020202020204" pitchFamily="34" charset="0"/>
                          <a:ea typeface="Calibri" panose="020F0502020204030204" pitchFamily="34" charset="0"/>
                          <a:cs typeface="Times New Roman" panose="02020603050405020304" pitchFamily="18" charset="0"/>
                        </a:rPr>
                        <a:t>Speakerplattform</a:t>
                      </a:r>
                      <a:endPar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2637415"/>
                  </a:ext>
                </a:extLst>
              </a:tr>
              <a:tr h="26291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www.vr.de/firmenkunden.html</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Info-Service der Volks-/Raiffeisenbanken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64549505"/>
                  </a:ext>
                </a:extLst>
              </a:tr>
              <a:tr h="262912">
                <a:tc>
                  <a:txBody>
                    <a:bodyPr/>
                    <a:lstStyle/>
                    <a:p>
                      <a:pPr>
                        <a:lnSpc>
                          <a:spcPct val="115000"/>
                        </a:lnSpc>
                        <a:spcAft>
                          <a:spcPts val="1000"/>
                        </a:spcAft>
                      </a:pP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www.venturid.de</a:t>
                      </a:r>
                      <a:endPar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Verband für nachhaltiges und erfolgreiches Unternehmertum</a:t>
                      </a:r>
                    </a:p>
                  </a:txBody>
                  <a:tcPr marL="9525" marR="9525" marT="9525" marB="0" anchor="ctr"/>
                </a:tc>
                <a:extLst>
                  <a:ext uri="{0D108BD9-81ED-4DB2-BD59-A6C34878D82A}">
                    <a16:rowId xmlns:a16="http://schemas.microsoft.com/office/drawing/2014/main" val="4095410465"/>
                  </a:ext>
                </a:extLst>
              </a:tr>
              <a:tr h="262912">
                <a:tc>
                  <a:txBody>
                    <a:bodyPr/>
                    <a:lstStyle/>
                    <a:p>
                      <a:pPr>
                        <a:lnSpc>
                          <a:spcPct val="115000"/>
                        </a:lnSpc>
                        <a:spcAft>
                          <a:spcPts val="1000"/>
                        </a:spcAft>
                      </a:pP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www.zukunft-jetzt-gestalten.de</a:t>
                      </a: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p>
                  </a:txBody>
                  <a:tcPr marL="9525" marR="9525" marT="9525" marB="0" anchor="ctr"/>
                </a:tc>
                <a:tc>
                  <a:txBody>
                    <a:bodyPr/>
                    <a:lstStyle/>
                    <a:p>
                      <a:pPr>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Qualifizierung für Arbeitnehmer und Selbständige</a:t>
                      </a:r>
                    </a:p>
                  </a:txBody>
                  <a:tcPr marL="9525" marR="9525" marT="9525" marB="0" anchor="ctr"/>
                </a:tc>
                <a:extLst>
                  <a:ext uri="{0D108BD9-81ED-4DB2-BD59-A6C34878D82A}">
                    <a16:rowId xmlns:a16="http://schemas.microsoft.com/office/drawing/2014/main" val="1747465469"/>
                  </a:ext>
                </a:extLst>
              </a:tr>
            </a:tbl>
          </a:graphicData>
        </a:graphic>
      </p:graphicFrame>
      <p:sp>
        <p:nvSpPr>
          <p:cNvPr id="2" name="Foliennummernplatzhalter 4">
            <a:extLst>
              <a:ext uri="{FF2B5EF4-FFF2-40B4-BE49-F238E27FC236}">
                <a16:creationId xmlns:a16="http://schemas.microsoft.com/office/drawing/2014/main" id="{3F5E9DCC-2ACB-4DD1-ABB2-5A325D2DA8D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185</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96215620"/>
      </p:ext>
    </p:extLst>
  </p:cSld>
  <p:clrMapOvr>
    <a:masterClrMapping/>
  </p:clrMapOvr>
  <p:transition>
    <p:cover dir="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734721D7-AE04-4822-A63C-F0376C98E3F5}"/>
              </a:ext>
            </a:extLst>
          </p:cNvPr>
          <p:cNvGraphicFramePr>
            <a:graphicFrameLocks noGrp="1"/>
          </p:cNvGraphicFramePr>
          <p:nvPr/>
        </p:nvGraphicFramePr>
        <p:xfrm>
          <a:off x="444500" y="2107799"/>
          <a:ext cx="8235950" cy="1704341"/>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038882074"/>
                    </a:ext>
                  </a:extLst>
                </a:gridCol>
                <a:gridCol w="4416560">
                  <a:extLst>
                    <a:ext uri="{9D8B030D-6E8A-4147-A177-3AD203B41FA5}">
                      <a16:colId xmlns:a16="http://schemas.microsoft.com/office/drawing/2014/main" val="175899464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Branchenbriefe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78431247"/>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www.dsgv.de/de/fakten-und-positionen/publikationen/branchenreports.html</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Branchenbrief der Sparkassenorganisation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5171666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www.vr-banknordeifel.de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Suchen nach: Branchenbriefe bzw. VR-Gründungskonzept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49265949"/>
                  </a:ext>
                </a:extLst>
              </a:tr>
            </a:tbl>
          </a:graphicData>
        </a:graphic>
      </p:graphicFrame>
      <p:sp>
        <p:nvSpPr>
          <p:cNvPr id="2" name="Foliennummernplatzhalter 4">
            <a:extLst>
              <a:ext uri="{FF2B5EF4-FFF2-40B4-BE49-F238E27FC236}">
                <a16:creationId xmlns:a16="http://schemas.microsoft.com/office/drawing/2014/main" id="{183056E9-A6E9-49CF-883D-70D3A78677D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186</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7" name="Tabelle 6">
            <a:extLst>
              <a:ext uri="{FF2B5EF4-FFF2-40B4-BE49-F238E27FC236}">
                <a16:creationId xmlns:a16="http://schemas.microsoft.com/office/drawing/2014/main" id="{33B99D9A-A206-4149-8631-7629C777B352}"/>
              </a:ext>
            </a:extLst>
          </p:cNvPr>
          <p:cNvGraphicFramePr>
            <a:graphicFrameLocks noGrp="1"/>
          </p:cNvGraphicFramePr>
          <p:nvPr>
            <p:extLst>
              <p:ext uri="{D42A27DB-BD31-4B8C-83A1-F6EECF244321}">
                <p14:modId xmlns:p14="http://schemas.microsoft.com/office/powerpoint/2010/main" val="2147558385"/>
              </p:ext>
            </p:extLst>
          </p:nvPr>
        </p:nvGraphicFramePr>
        <p:xfrm>
          <a:off x="444500" y="3950435"/>
          <a:ext cx="8235950" cy="1916430"/>
        </p:xfrm>
        <a:graphic>
          <a:graphicData uri="http://schemas.openxmlformats.org/drawingml/2006/table">
            <a:tbl>
              <a:tblPr>
                <a:tableStyleId>{5C22544A-7EE6-4342-B048-85BDC9FD1C3A}</a:tableStyleId>
              </a:tblPr>
              <a:tblGrid>
                <a:gridCol w="3839468">
                  <a:extLst>
                    <a:ext uri="{9D8B030D-6E8A-4147-A177-3AD203B41FA5}">
                      <a16:colId xmlns:a16="http://schemas.microsoft.com/office/drawing/2014/main" val="1203636113"/>
                    </a:ext>
                  </a:extLst>
                </a:gridCol>
                <a:gridCol w="4396482">
                  <a:extLst>
                    <a:ext uri="{9D8B030D-6E8A-4147-A177-3AD203B41FA5}">
                      <a16:colId xmlns:a16="http://schemas.microsoft.com/office/drawing/2014/main" val="4120089810"/>
                    </a:ext>
                  </a:extLst>
                </a:gridCol>
              </a:tblGrid>
              <a:tr h="319405">
                <a:tc>
                  <a:txBody>
                    <a:bodyPr/>
                    <a:lstStyle/>
                    <a:p>
                      <a:pPr algn="l" fontAlgn="b"/>
                      <a:r>
                        <a:rPr lang="de-DE" sz="1600" b="1" u="none" strike="noStrike" dirty="0">
                          <a:solidFill>
                            <a:schemeClr val="tx1"/>
                          </a:solidFill>
                          <a:effectLst/>
                          <a:latin typeface="Arial" panose="020B0604020202020204" pitchFamily="34" charset="0"/>
                          <a:cs typeface="Arial" panose="020B0604020202020204" pitchFamily="34" charset="0"/>
                        </a:rPr>
                        <a:t>Coaching</a:t>
                      </a:r>
                      <a:endParaRPr lang="de-DE"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24133419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www.aktivsenioren.de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ehrenamtliche Beratung und Betreuung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09943732"/>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www.wirtschaftssenioren.net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ehrenamtliche Beratung und Betreuung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5336930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www.business-angels.de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Bundesweites Netzwerk für Business Angels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8336106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www.ihk-nuernberg.de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Anlaufstelle auch für KfW-Gründercoaching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3622369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www.munichnetwork.com</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Gründernetzwerk, Business-Angels-Netzwerk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62683275"/>
                  </a:ext>
                </a:extLst>
              </a:tr>
            </a:tbl>
          </a:graphicData>
        </a:graphic>
      </p:graphicFrame>
    </p:spTree>
    <p:extLst>
      <p:ext uri="{BB962C8B-B14F-4D97-AF65-F5344CB8AC3E}">
        <p14:creationId xmlns:p14="http://schemas.microsoft.com/office/powerpoint/2010/main" val="2995696212"/>
      </p:ext>
    </p:extLst>
  </p:cSld>
  <p:clrMapOvr>
    <a:masterClrMapping/>
  </p:clrMapOvr>
  <p:transition>
    <p:cover dir="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C75F9E2C-4DD5-4E9D-9FB8-514D0504AA82}"/>
              </a:ext>
            </a:extLst>
          </p:cNvPr>
          <p:cNvGraphicFramePr>
            <a:graphicFrameLocks noGrp="1"/>
          </p:cNvGraphicFramePr>
          <p:nvPr/>
        </p:nvGraphicFramePr>
        <p:xfrm>
          <a:off x="450738" y="2122106"/>
          <a:ext cx="8229711" cy="638810"/>
        </p:xfrm>
        <a:graphic>
          <a:graphicData uri="http://schemas.openxmlformats.org/drawingml/2006/table">
            <a:tbl>
              <a:tblPr>
                <a:tableStyleId>{5C22544A-7EE6-4342-B048-85BDC9FD1C3A}</a:tableStyleId>
              </a:tblPr>
              <a:tblGrid>
                <a:gridCol w="3816497">
                  <a:extLst>
                    <a:ext uri="{9D8B030D-6E8A-4147-A177-3AD203B41FA5}">
                      <a16:colId xmlns:a16="http://schemas.microsoft.com/office/drawing/2014/main" val="157429025"/>
                    </a:ext>
                  </a:extLst>
                </a:gridCol>
                <a:gridCol w="4413214">
                  <a:extLst>
                    <a:ext uri="{9D8B030D-6E8A-4147-A177-3AD203B41FA5}">
                      <a16:colId xmlns:a16="http://schemas.microsoft.com/office/drawing/2014/main" val="4048038473"/>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Filmförderung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75180013"/>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www.fff-bayern.de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err="1">
                          <a:effectLst/>
                          <a:latin typeface="Arial" panose="020B0604020202020204" pitchFamily="34" charset="0"/>
                          <a:cs typeface="Arial" panose="020B0604020202020204" pitchFamily="34" charset="0"/>
                        </a:rPr>
                        <a:t>FilmFernsehFond</a:t>
                      </a:r>
                      <a:r>
                        <a:rPr lang="de-DE" sz="1600" u="none" strike="noStrike" dirty="0">
                          <a:effectLst/>
                          <a:latin typeface="Arial" panose="020B0604020202020204" pitchFamily="34" charset="0"/>
                          <a:cs typeface="Arial" panose="020B0604020202020204" pitchFamily="34" charset="0"/>
                        </a:rPr>
                        <a:t> Bayern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31316535"/>
                  </a:ext>
                </a:extLst>
              </a:tr>
            </a:tbl>
          </a:graphicData>
        </a:graphic>
      </p:graphicFrame>
      <p:graphicFrame>
        <p:nvGraphicFramePr>
          <p:cNvPr id="6" name="Tabelle 5">
            <a:extLst>
              <a:ext uri="{FF2B5EF4-FFF2-40B4-BE49-F238E27FC236}">
                <a16:creationId xmlns:a16="http://schemas.microsoft.com/office/drawing/2014/main" id="{AD95BA27-85C5-4B07-8DCC-4DCC78CF11C6}"/>
              </a:ext>
            </a:extLst>
          </p:cNvPr>
          <p:cNvGraphicFramePr>
            <a:graphicFrameLocks noGrp="1"/>
          </p:cNvGraphicFramePr>
          <p:nvPr/>
        </p:nvGraphicFramePr>
        <p:xfrm>
          <a:off x="452103" y="2820350"/>
          <a:ext cx="8229711" cy="3383091"/>
        </p:xfrm>
        <a:graphic>
          <a:graphicData uri="http://schemas.openxmlformats.org/drawingml/2006/table">
            <a:tbl>
              <a:tblPr>
                <a:tableStyleId>{5C22544A-7EE6-4342-B048-85BDC9FD1C3A}</a:tableStyleId>
              </a:tblPr>
              <a:tblGrid>
                <a:gridCol w="3816497">
                  <a:extLst>
                    <a:ext uri="{9D8B030D-6E8A-4147-A177-3AD203B41FA5}">
                      <a16:colId xmlns:a16="http://schemas.microsoft.com/office/drawing/2014/main" val="4008644084"/>
                    </a:ext>
                  </a:extLst>
                </a:gridCol>
                <a:gridCol w="4413214">
                  <a:extLst>
                    <a:ext uri="{9D8B030D-6E8A-4147-A177-3AD203B41FA5}">
                      <a16:colId xmlns:a16="http://schemas.microsoft.com/office/drawing/2014/main" val="2444248283"/>
                    </a:ext>
                  </a:extLst>
                </a:gridCol>
              </a:tblGrid>
              <a:tr h="487680">
                <a:tc>
                  <a:txBody>
                    <a:bodyPr/>
                    <a:lstStyle/>
                    <a:p>
                      <a:pPr algn="l" fontAlgn="b"/>
                      <a:r>
                        <a:rPr lang="de-DE" sz="1600" b="1" u="none" strike="noStrike" dirty="0">
                          <a:effectLst/>
                          <a:latin typeface="Arial" panose="020B0604020202020204" pitchFamily="34" charset="0"/>
                          <a:cs typeface="Arial" panose="020B0604020202020204" pitchFamily="34" charset="0"/>
                        </a:rPr>
                        <a:t>Finanzielle Fördermöglichkeiten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01204197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www.baybg.de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Kapitalbeteiligungen Bayern (alle Branchen)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13013860"/>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www.bayernkapital.de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Kapitalbeteiligungen Bayern (Innovation/Technologie)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8876165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www.bb-bayern.de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Bürgschaftsbank Bayern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07072330"/>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www.bmas.de/DE/Themen/Arbeitsmarkt/Arbeitsfoerderung/Mikrokredit/mikrokredit.html</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Mikrofinanzierung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6076920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www.btov.vc</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Online-Beteiligungsbörse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54596478"/>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www.bvkap.de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Kapitalbeteiligungsgesellschaften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6743317"/>
                  </a:ext>
                </a:extLst>
              </a:tr>
            </a:tbl>
          </a:graphicData>
        </a:graphic>
      </p:graphicFrame>
      <p:sp>
        <p:nvSpPr>
          <p:cNvPr id="2" name="Foliennummernplatzhalter 4">
            <a:extLst>
              <a:ext uri="{FF2B5EF4-FFF2-40B4-BE49-F238E27FC236}">
                <a16:creationId xmlns:a16="http://schemas.microsoft.com/office/drawing/2014/main" id="{14BC98C4-92C6-4637-803E-73F5ED7F402E}"/>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187</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71356661"/>
      </p:ext>
    </p:extLst>
  </p:cSld>
  <p:clrMapOvr>
    <a:masterClrMapping/>
  </p:clrMapOvr>
  <p:transition>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p:txBody>
          <a:bodyPr/>
          <a:lstStyle/>
          <a:p>
            <a:r>
              <a:rPr lang="de-DE" dirty="0"/>
              <a:t>Gründungen 2005</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ext Box 3">
            <a:extLst>
              <a:ext uri="{FF2B5EF4-FFF2-40B4-BE49-F238E27FC236}">
                <a16:creationId xmlns:a16="http://schemas.microsoft.com/office/drawing/2014/main" id="{903A083C-4234-44AF-835B-4F07C4F891C7}"/>
              </a:ext>
            </a:extLst>
          </p:cNvPr>
          <p:cNvSpPr txBox="1">
            <a:spLocks noChangeArrowheads="1"/>
          </p:cNvSpPr>
          <p:nvPr/>
        </p:nvSpPr>
        <p:spPr bwMode="auto">
          <a:xfrm>
            <a:off x="463550" y="1891947"/>
            <a:ext cx="8235950" cy="482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Es gibt 38,7 Mio. (- 121.000) Erwerbstätige in Deutschland.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Davon waren Arbeitnehmer 34,4 Mio. (- 258.000).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Die Zahl der Selbständigen einschließlich der mithelfenden </a:t>
            </a:r>
            <a:r>
              <a:rPr kumimoji="0" lang="de-DE" altLang="de-DE" sz="1800" b="0" i="0" u="none" strike="noStrike" kern="1200" cap="none" spc="0" normalizeH="0" baseline="0" noProof="0" dirty="0" err="1">
                <a:ln>
                  <a:noFill/>
                </a:ln>
                <a:solidFill>
                  <a:prstClr val="black"/>
                </a:solidFill>
                <a:effectLst/>
                <a:uLnTx/>
                <a:uFillTx/>
                <a:latin typeface="Arial" pitchFamily="34" charset="0"/>
                <a:cs typeface="+mn-cs"/>
              </a:rPr>
              <a:t>Familienan</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-gehörigen nahm im gleichen Zeitraum um 3,2 % auf 4,3 Mio. zu.  </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Quelle: Statistisches Bundesamt</a:t>
            </a:r>
          </a:p>
        </p:txBody>
      </p:sp>
      <p:pic>
        <p:nvPicPr>
          <p:cNvPr id="7" name="Picture 10" descr="BD09292_">
            <a:extLst>
              <a:ext uri="{FF2B5EF4-FFF2-40B4-BE49-F238E27FC236}">
                <a16:creationId xmlns:a16="http://schemas.microsoft.com/office/drawing/2014/main" id="{41AEC993-B28D-4D22-ADA8-7E69642B459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63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2" name="Foliennummernplatzhalter 4">
            <a:extLst>
              <a:ext uri="{FF2B5EF4-FFF2-40B4-BE49-F238E27FC236}">
                <a16:creationId xmlns:a16="http://schemas.microsoft.com/office/drawing/2014/main" id="{243EBCDD-39EB-4BB4-BBEC-51751B94AF6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188</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4" name="Tabelle 3">
            <a:extLst>
              <a:ext uri="{FF2B5EF4-FFF2-40B4-BE49-F238E27FC236}">
                <a16:creationId xmlns:a16="http://schemas.microsoft.com/office/drawing/2014/main" id="{781AFDD6-B473-FD88-3D60-F095CDEC1556}"/>
              </a:ext>
            </a:extLst>
          </p:cNvPr>
          <p:cNvGraphicFramePr>
            <a:graphicFrameLocks noGrp="1"/>
          </p:cNvGraphicFramePr>
          <p:nvPr/>
        </p:nvGraphicFramePr>
        <p:xfrm>
          <a:off x="441664" y="2132856"/>
          <a:ext cx="8235950" cy="2635060"/>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798435620"/>
                    </a:ext>
                  </a:extLst>
                </a:gridCol>
                <a:gridCol w="4416560">
                  <a:extLst>
                    <a:ext uri="{9D8B030D-6E8A-4147-A177-3AD203B41FA5}">
                      <a16:colId xmlns:a16="http://schemas.microsoft.com/office/drawing/2014/main" val="3043741908"/>
                    </a:ext>
                  </a:extLst>
                </a:gridCol>
              </a:tblGrid>
              <a:tr h="319405">
                <a:tc>
                  <a:txBody>
                    <a:bodyPr/>
                    <a:lstStyle/>
                    <a:p>
                      <a:pPr marL="0" algn="l" defTabSz="914400" rtl="0" eaLnBrk="1" latinLnBrk="0" hangingPunct="1">
                        <a:lnSpc>
                          <a:spcPct val="115000"/>
                        </a:lnSpc>
                        <a:spcAft>
                          <a:spcPts val="1000"/>
                        </a:spcAft>
                      </a:pP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www.crowdfunding-in-muenchen.de</a:t>
                      </a:r>
                      <a:r>
                        <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p>
                  </a:txBody>
                  <a:tcPr marL="9525" marR="9525" marT="9525" marB="0" anchor="ctr"/>
                </a:tc>
                <a:tc>
                  <a:txBody>
                    <a:bodyPr/>
                    <a:lstStyle/>
                    <a:p>
                      <a:pPr>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Crowdfunding in München</a:t>
                      </a:r>
                    </a:p>
                  </a:txBody>
                  <a:tcPr marL="9525" marR="9525" marT="9525" marB="0" anchor="ctr"/>
                </a:tc>
                <a:extLst>
                  <a:ext uri="{0D108BD9-81ED-4DB2-BD59-A6C34878D82A}">
                    <a16:rowId xmlns:a16="http://schemas.microsoft.com/office/drawing/2014/main" val="236228012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www.foerderdatenbank.de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Förderdatenbank des Bundes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82831182"/>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www.kfw.de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Kreditanstalt für Wiederaufbau: Förderbank Bund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27127886"/>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www.leitstelle.org</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Prüfstelle für Beratungs-/Schulungszuschüsse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2901771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www.lfa.de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LfA: Förderbank Bayern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1746792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www.subventionen.de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Datenbank für öffentliche Förderquellen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35100412"/>
                  </a:ext>
                </a:extLst>
              </a:tr>
              <a:tr h="48577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www.vdb-info.de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Bürgschaftsbanken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0534966"/>
                  </a:ext>
                </a:extLst>
              </a:tr>
            </a:tbl>
          </a:graphicData>
        </a:graphic>
      </p:graphicFrame>
    </p:spTree>
    <p:extLst>
      <p:ext uri="{BB962C8B-B14F-4D97-AF65-F5344CB8AC3E}">
        <p14:creationId xmlns:p14="http://schemas.microsoft.com/office/powerpoint/2010/main" val="3554378296"/>
      </p:ext>
    </p:extLst>
  </p:cSld>
  <p:clrMapOvr>
    <a:masterClrMapping/>
  </p:clrMapOvr>
  <p:transition>
    <p:cover dir="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ACAB3672-0C54-4158-95E4-531E8EDCA075}"/>
              </a:ext>
            </a:extLst>
          </p:cNvPr>
          <p:cNvGraphicFramePr>
            <a:graphicFrameLocks noGrp="1"/>
          </p:cNvGraphicFramePr>
          <p:nvPr/>
        </p:nvGraphicFramePr>
        <p:xfrm>
          <a:off x="444500" y="2135408"/>
          <a:ext cx="8235950" cy="2468690"/>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146939680"/>
                    </a:ext>
                  </a:extLst>
                </a:gridCol>
                <a:gridCol w="4416560">
                  <a:extLst>
                    <a:ext uri="{9D8B030D-6E8A-4147-A177-3AD203B41FA5}">
                      <a16:colId xmlns:a16="http://schemas.microsoft.com/office/drawing/2014/main" val="1241823487"/>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Franchising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11917953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www.die-franchisenehmer.de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Franchisenehmerverband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16045052"/>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www.franchise-institut.de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Weiterbildungsanbieter für die Franchisewirt-schaft.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5846006"/>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www.franchise-net.de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Newsletter zum Franchising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5481780"/>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www.franchiseportal.de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Info-Plattform zum Franchising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73664907"/>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www.franchiseverband.com</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Deutscher Franchise-Verband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6805551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www.franchise-welt.com</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Deutscher Franchisenehmer-Verband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39790364"/>
                  </a:ext>
                </a:extLst>
              </a:tr>
            </a:tbl>
          </a:graphicData>
        </a:graphic>
      </p:graphicFrame>
      <p:graphicFrame>
        <p:nvGraphicFramePr>
          <p:cNvPr id="6" name="Tabelle 5">
            <a:extLst>
              <a:ext uri="{FF2B5EF4-FFF2-40B4-BE49-F238E27FC236}">
                <a16:creationId xmlns:a16="http://schemas.microsoft.com/office/drawing/2014/main" id="{6CE9F419-2AB4-439D-9578-8FC374CD3874}"/>
              </a:ext>
            </a:extLst>
          </p:cNvPr>
          <p:cNvGraphicFramePr>
            <a:graphicFrameLocks noGrp="1"/>
          </p:cNvGraphicFramePr>
          <p:nvPr/>
        </p:nvGraphicFramePr>
        <p:xfrm>
          <a:off x="454025" y="4775135"/>
          <a:ext cx="8235950" cy="638810"/>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1288128328"/>
                    </a:ext>
                  </a:extLst>
                </a:gridCol>
                <a:gridCol w="4416560">
                  <a:extLst>
                    <a:ext uri="{9D8B030D-6E8A-4147-A177-3AD203B41FA5}">
                      <a16:colId xmlns:a16="http://schemas.microsoft.com/office/drawing/2014/main" val="446291136"/>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Gastronomie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20204262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8"/>
                        </a:rPr>
                        <a:t>www.onlinehilfe-lebensmittelhygiene.de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Onlinehilfe Lebensmittelhygiene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19995151"/>
                  </a:ext>
                </a:extLst>
              </a:tr>
            </a:tbl>
          </a:graphicData>
        </a:graphic>
      </p:graphicFrame>
      <p:sp>
        <p:nvSpPr>
          <p:cNvPr id="2" name="Foliennummernplatzhalter 4">
            <a:extLst>
              <a:ext uri="{FF2B5EF4-FFF2-40B4-BE49-F238E27FC236}">
                <a16:creationId xmlns:a16="http://schemas.microsoft.com/office/drawing/2014/main" id="{A5EFE650-98D9-47FA-963B-B2A2EE20BFD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189</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8789158"/>
      </p:ext>
    </p:extLst>
  </p:cSld>
  <p:clrMapOvr>
    <a:masterClrMapping/>
  </p:clrMapOvr>
  <p:transition>
    <p:cover dir="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D3721E60-DDC7-4732-B8EE-0CA1C1BEDDB6}"/>
              </a:ext>
            </a:extLst>
          </p:cNvPr>
          <p:cNvGraphicFramePr>
            <a:graphicFrameLocks noGrp="1"/>
          </p:cNvGraphicFramePr>
          <p:nvPr/>
        </p:nvGraphicFramePr>
        <p:xfrm>
          <a:off x="444500" y="2132856"/>
          <a:ext cx="8235950" cy="144589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739287705"/>
                    </a:ext>
                  </a:extLst>
                </a:gridCol>
                <a:gridCol w="4416560">
                  <a:extLst>
                    <a:ext uri="{9D8B030D-6E8A-4147-A177-3AD203B41FA5}">
                      <a16:colId xmlns:a16="http://schemas.microsoft.com/office/drawing/2014/main" val="1755803636"/>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Gewerbeflächen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013682933"/>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www.sisby.de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Standort-InformationsSystem-Bayern, Gewerbeflächen in Bayern</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71430476"/>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www.standort-muenchen.info</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Städtische Gewerbeflächen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1034601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www.mtz.de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Mietflächen in München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49047381"/>
                  </a:ext>
                </a:extLst>
              </a:tr>
            </a:tbl>
          </a:graphicData>
        </a:graphic>
      </p:graphicFrame>
      <p:graphicFrame>
        <p:nvGraphicFramePr>
          <p:cNvPr id="6" name="Tabelle 5">
            <a:extLst>
              <a:ext uri="{FF2B5EF4-FFF2-40B4-BE49-F238E27FC236}">
                <a16:creationId xmlns:a16="http://schemas.microsoft.com/office/drawing/2014/main" id="{A5627CF9-FF1E-4393-A6BB-B1EB5880B49C}"/>
              </a:ext>
            </a:extLst>
          </p:cNvPr>
          <p:cNvGraphicFramePr>
            <a:graphicFrameLocks noGrp="1"/>
          </p:cNvGraphicFramePr>
          <p:nvPr/>
        </p:nvGraphicFramePr>
        <p:xfrm>
          <a:off x="444500" y="3810683"/>
          <a:ext cx="8235950" cy="2382140"/>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363056641"/>
                    </a:ext>
                  </a:extLst>
                </a:gridCol>
                <a:gridCol w="4416560">
                  <a:extLst>
                    <a:ext uri="{9D8B030D-6E8A-4147-A177-3AD203B41FA5}">
                      <a16:colId xmlns:a16="http://schemas.microsoft.com/office/drawing/2014/main" val="182073611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Gründungswettbewerbe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7892218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www.baystartup.de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Münchner Businessplan-Wettbewerb (Münchner Raum/Oberbayern)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2296438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www.deutscher-gruenderpreis.de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Allgemeiner Gründerwettbewerb (bundesweit)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49811081"/>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www.dgp-schueler.de/top</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Gründerwettbewerb für Schüler (bundesweit)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5876595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www.gruenderwettbewerb.de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Gründerwettbewerb „Digitale Innovation" des </a:t>
                      </a:r>
                      <a:r>
                        <a:rPr lang="de-DE" sz="1600" dirty="0" err="1">
                          <a:effectLst/>
                          <a:latin typeface="Arial" panose="020B0604020202020204" pitchFamily="34" charset="0"/>
                          <a:ea typeface="Calibri" panose="020F0502020204030204" pitchFamily="34" charset="0"/>
                          <a:cs typeface="Times New Roman" panose="02020603050405020304" pitchFamily="18" charset="0"/>
                        </a:rPr>
                        <a:t>BMWi</a:t>
                      </a:r>
                      <a:r>
                        <a:rPr lang="de-DE" sz="1600" dirty="0">
                          <a:effectLst/>
                          <a:latin typeface="Arial" panose="020B0604020202020204" pitchFamily="34" charset="0"/>
                          <a:ea typeface="Calibri" panose="020F0502020204030204" pitchFamily="34" charset="0"/>
                          <a:cs typeface="Times New Roman" panose="02020603050405020304" pitchFamily="18" charset="0"/>
                        </a:rPr>
                        <a:t> (bundesweit)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32648758"/>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www.startup-muenchen.de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Allgemeiner Gründerwettbewerb (regional)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66683271"/>
                  </a:ext>
                </a:extLst>
              </a:tr>
            </a:tbl>
          </a:graphicData>
        </a:graphic>
      </p:graphicFrame>
      <p:sp>
        <p:nvSpPr>
          <p:cNvPr id="2" name="Foliennummernplatzhalter 4">
            <a:extLst>
              <a:ext uri="{FF2B5EF4-FFF2-40B4-BE49-F238E27FC236}">
                <a16:creationId xmlns:a16="http://schemas.microsoft.com/office/drawing/2014/main" id="{D7D1EBF3-31B9-4C89-A986-A31414B05BF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190</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59662216"/>
      </p:ext>
    </p:extLst>
  </p:cSld>
  <p:clrMapOvr>
    <a:masterClrMapping/>
  </p:clrMapOvr>
  <p:transition>
    <p:cover dir="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97F1D8E2-59BE-4314-8B8F-992CFB2C3A64}"/>
              </a:ext>
            </a:extLst>
          </p:cNvPr>
          <p:cNvGraphicFramePr>
            <a:graphicFrameLocks noGrp="1"/>
          </p:cNvGraphicFramePr>
          <p:nvPr/>
        </p:nvGraphicFramePr>
        <p:xfrm>
          <a:off x="444500" y="2128585"/>
          <a:ext cx="8235950" cy="129476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2212571032"/>
                    </a:ext>
                  </a:extLst>
                </a:gridCol>
                <a:gridCol w="4416560">
                  <a:extLst>
                    <a:ext uri="{9D8B030D-6E8A-4147-A177-3AD203B41FA5}">
                      <a16:colId xmlns:a16="http://schemas.microsoft.com/office/drawing/2014/main" val="4053103296"/>
                    </a:ext>
                  </a:extLst>
                </a:gridCol>
              </a:tblGrid>
              <a:tr h="319405">
                <a:tc gridSpan="2">
                  <a:txBody>
                    <a:bodyPr/>
                    <a:lstStyle/>
                    <a:p>
                      <a:pPr algn="l" fontAlgn="b"/>
                      <a:r>
                        <a:rPr lang="de-DE" sz="1600" b="1" u="none" strike="noStrike" dirty="0">
                          <a:effectLst/>
                          <a:latin typeface="Arial" panose="020B0604020202020204" pitchFamily="34" charset="0"/>
                          <a:cs typeface="Arial" panose="020B0604020202020204" pitchFamily="34" charset="0"/>
                        </a:rPr>
                        <a:t>Hochschulnahe Existenzgründungsinfos</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hMerge="1">
                  <a:txBody>
                    <a:bodyPr/>
                    <a:lstStyle/>
                    <a:p>
                      <a:endParaRPr lang="de-DE"/>
                    </a:p>
                  </a:txBody>
                  <a:tcPr/>
                </a:tc>
                <a:extLst>
                  <a:ext uri="{0D108BD9-81ED-4DB2-BD59-A6C34878D82A}">
                    <a16:rowId xmlns:a16="http://schemas.microsoft.com/office/drawing/2014/main" val="1926524786"/>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www.gr-m.de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err="1">
                          <a:effectLst/>
                          <a:latin typeface="Arial" panose="020B0604020202020204" pitchFamily="34" charset="0"/>
                          <a:cs typeface="Arial" panose="020B0604020202020204" pitchFamily="34" charset="0"/>
                        </a:rPr>
                        <a:t>GründerRegioM</a:t>
                      </a:r>
                      <a:r>
                        <a:rPr lang="de-DE" sz="1600" u="none" strike="noStrike" dirty="0">
                          <a:effectLst/>
                          <a:latin typeface="Arial" panose="020B0604020202020204" pitchFamily="34" charset="0"/>
                          <a:cs typeface="Arial" panose="020B0604020202020204" pitchFamily="34" charset="0"/>
                        </a:rPr>
                        <a:t>: Netzwerk für Start-Ups aus den Münchner Hochschulen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62753271"/>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www.hoch-sprung.de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hält breitgefächertes Angebot an den bayerischen Hochschulen bereit</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0385917"/>
                  </a:ext>
                </a:extLst>
              </a:tr>
            </a:tbl>
          </a:graphicData>
        </a:graphic>
      </p:graphicFrame>
      <p:graphicFrame>
        <p:nvGraphicFramePr>
          <p:cNvPr id="6" name="Tabelle 5">
            <a:extLst>
              <a:ext uri="{FF2B5EF4-FFF2-40B4-BE49-F238E27FC236}">
                <a16:creationId xmlns:a16="http://schemas.microsoft.com/office/drawing/2014/main" id="{624809F4-8F03-4DCF-B9FC-5800C7A5B13E}"/>
              </a:ext>
            </a:extLst>
          </p:cNvPr>
          <p:cNvGraphicFramePr>
            <a:graphicFrameLocks noGrp="1"/>
          </p:cNvGraphicFramePr>
          <p:nvPr/>
        </p:nvGraphicFramePr>
        <p:xfrm>
          <a:off x="444500" y="3628816"/>
          <a:ext cx="8235950" cy="223583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4085998403"/>
                    </a:ext>
                  </a:extLst>
                </a:gridCol>
                <a:gridCol w="4416560">
                  <a:extLst>
                    <a:ext uri="{9D8B030D-6E8A-4147-A177-3AD203B41FA5}">
                      <a16:colId xmlns:a16="http://schemas.microsoft.com/office/drawing/2014/main" val="1257458209"/>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Institutionen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327684477"/>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www.evz.de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Europäisches Verbraucherzentrum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034321"/>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www.hv-bayern.de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Handelsverband Bayern - Der Einzelhandel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1049027"/>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www.hwk-muenchen.de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Handwerkskammer München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8419090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www.ifb-gruendung.de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Institut für freie Berufe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69253786"/>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www.ihk-muenchen.de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Industrie- und Handelskammer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1702481"/>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www.verbraucherzentrale-bayern.de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Informationen für Verbraucher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74172729"/>
                  </a:ext>
                </a:extLst>
              </a:tr>
            </a:tbl>
          </a:graphicData>
        </a:graphic>
      </p:graphicFrame>
      <p:sp>
        <p:nvSpPr>
          <p:cNvPr id="2" name="Foliennummernplatzhalter 4">
            <a:extLst>
              <a:ext uri="{FF2B5EF4-FFF2-40B4-BE49-F238E27FC236}">
                <a16:creationId xmlns:a16="http://schemas.microsoft.com/office/drawing/2014/main" id="{5EA7F05C-A8A5-4840-A8F8-0D19DCF01B6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191</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38232148"/>
      </p:ext>
    </p:extLst>
  </p:cSld>
  <p:clrMapOvr>
    <a:masterClrMapping/>
  </p:clrMapOvr>
  <p:transition>
    <p:cover dir="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F60EE59A-91A4-4022-B120-E6CF3FFCC0B5}"/>
              </a:ext>
            </a:extLst>
          </p:cNvPr>
          <p:cNvGraphicFramePr>
            <a:graphicFrameLocks noGrp="1"/>
          </p:cNvGraphicFramePr>
          <p:nvPr/>
        </p:nvGraphicFramePr>
        <p:xfrm>
          <a:off x="444500" y="2031006"/>
          <a:ext cx="8235950" cy="80708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954526591"/>
                    </a:ext>
                  </a:extLst>
                </a:gridCol>
                <a:gridCol w="4416560">
                  <a:extLst>
                    <a:ext uri="{9D8B030D-6E8A-4147-A177-3AD203B41FA5}">
                      <a16:colId xmlns:a16="http://schemas.microsoft.com/office/drawing/2014/main" val="269333928"/>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Leasing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021793372"/>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www.bdl.leasingverband.de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Bundesverband Deutscher Leasing-Unternehmen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75798448"/>
                  </a:ext>
                </a:extLst>
              </a:tr>
            </a:tbl>
          </a:graphicData>
        </a:graphic>
      </p:graphicFrame>
      <p:graphicFrame>
        <p:nvGraphicFramePr>
          <p:cNvPr id="6" name="Tabelle 5">
            <a:extLst>
              <a:ext uri="{FF2B5EF4-FFF2-40B4-BE49-F238E27FC236}">
                <a16:creationId xmlns:a16="http://schemas.microsoft.com/office/drawing/2014/main" id="{D730B6F4-1DFB-4860-A09D-518EA81F38BA}"/>
              </a:ext>
            </a:extLst>
          </p:cNvPr>
          <p:cNvGraphicFramePr>
            <a:graphicFrameLocks noGrp="1"/>
          </p:cNvGraphicFramePr>
          <p:nvPr/>
        </p:nvGraphicFramePr>
        <p:xfrm>
          <a:off x="454025" y="2882319"/>
          <a:ext cx="8235950" cy="144589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1439197867"/>
                    </a:ext>
                  </a:extLst>
                </a:gridCol>
                <a:gridCol w="4416560">
                  <a:extLst>
                    <a:ext uri="{9D8B030D-6E8A-4147-A177-3AD203B41FA5}">
                      <a16:colId xmlns:a16="http://schemas.microsoft.com/office/drawing/2014/main" val="399054888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Musterverträge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719312173"/>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www.formblitz.de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Musterverträge zum downloaden - kostenpflichtig</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721610672"/>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www.frankfurt-main.ihk.de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Musterverträge zum downloaden - kostenfrei</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2987160"/>
                  </a:ext>
                </a:extLst>
              </a:tr>
              <a:tr h="319405">
                <a:tc>
                  <a:txBody>
                    <a:bodyPr/>
                    <a:lstStyle/>
                    <a:p>
                      <a:pPr algn="l" fontAlgn="b"/>
                      <a:r>
                        <a:rPr lang="de-DE" sz="1600" b="0" i="0" u="none" strike="noStrike" dirty="0">
                          <a:effectLst/>
                          <a:latin typeface="Arial" panose="020B0604020202020204" pitchFamily="34" charset="0"/>
                          <a:cs typeface="Arial" panose="020B0604020202020204" pitchFamily="34" charset="0"/>
                          <a:hlinkClick r:id="rId5"/>
                        </a:rPr>
                        <a:t>www.ihk-muenchen.de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600" u="none" strike="noStrike" dirty="0">
                          <a:effectLst/>
                          <a:latin typeface="Arial" panose="020B0604020202020204" pitchFamily="34" charset="0"/>
                          <a:cs typeface="Arial" panose="020B0604020202020204" pitchFamily="34" charset="0"/>
                        </a:rPr>
                        <a:t>Musterverträge zum downloaden - kostenfrei</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89579088"/>
                  </a:ext>
                </a:extLst>
              </a:tr>
            </a:tbl>
          </a:graphicData>
        </a:graphic>
      </p:graphicFrame>
      <p:sp>
        <p:nvSpPr>
          <p:cNvPr id="2" name="Foliennummernplatzhalter 4">
            <a:extLst>
              <a:ext uri="{FF2B5EF4-FFF2-40B4-BE49-F238E27FC236}">
                <a16:creationId xmlns:a16="http://schemas.microsoft.com/office/drawing/2014/main" id="{0F3A6056-DDD0-4FF4-89D7-7E1F9DE6009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192</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4" name="Tabelle 3">
            <a:extLst>
              <a:ext uri="{FF2B5EF4-FFF2-40B4-BE49-F238E27FC236}">
                <a16:creationId xmlns:a16="http://schemas.microsoft.com/office/drawing/2014/main" id="{8F282005-16F5-5E81-E665-E7B65871A093}"/>
              </a:ext>
            </a:extLst>
          </p:cNvPr>
          <p:cNvGraphicFramePr>
            <a:graphicFrameLocks noGrp="1"/>
          </p:cNvGraphicFramePr>
          <p:nvPr/>
        </p:nvGraphicFramePr>
        <p:xfrm>
          <a:off x="455070" y="4386172"/>
          <a:ext cx="8233860" cy="2429510"/>
        </p:xfrm>
        <a:graphic>
          <a:graphicData uri="http://schemas.openxmlformats.org/drawingml/2006/table">
            <a:tbl>
              <a:tblPr>
                <a:tableStyleId>{5C22544A-7EE6-4342-B048-85BDC9FD1C3A}</a:tableStyleId>
              </a:tblPr>
              <a:tblGrid>
                <a:gridCol w="3818421">
                  <a:extLst>
                    <a:ext uri="{9D8B030D-6E8A-4147-A177-3AD203B41FA5}">
                      <a16:colId xmlns:a16="http://schemas.microsoft.com/office/drawing/2014/main" val="2796887406"/>
                    </a:ext>
                  </a:extLst>
                </a:gridCol>
                <a:gridCol w="4415439">
                  <a:extLst>
                    <a:ext uri="{9D8B030D-6E8A-4147-A177-3AD203B41FA5}">
                      <a16:colId xmlns:a16="http://schemas.microsoft.com/office/drawing/2014/main" val="3123653769"/>
                    </a:ext>
                  </a:extLst>
                </a:gridCol>
              </a:tblGrid>
              <a:tr h="319405">
                <a:tc>
                  <a:txBody>
                    <a:bodyPr/>
                    <a:lstStyle/>
                    <a:p>
                      <a:pPr algn="l" fontAlgn="b"/>
                      <a:r>
                        <a:rPr lang="de-DE" sz="1700" b="1" u="none" strike="noStrike" dirty="0">
                          <a:effectLst/>
                          <a:latin typeface="Arial" panose="020B0604020202020204" pitchFamily="34" charset="0"/>
                          <a:cs typeface="Arial" panose="020B0604020202020204" pitchFamily="34" charset="0"/>
                        </a:rPr>
                        <a:t>Patente</a:t>
                      </a:r>
                      <a:endParaRPr lang="de-DE" sz="17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700" u="none" strike="noStrike" dirty="0">
                          <a:effectLst/>
                          <a:latin typeface="Arial" panose="020B0604020202020204" pitchFamily="34" charset="0"/>
                          <a:cs typeface="Arial" panose="020B0604020202020204" pitchFamily="34" charset="0"/>
                        </a:rPr>
                        <a:t> </a:t>
                      </a:r>
                      <a:endParaRPr lang="de-DE" sz="17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543767054"/>
                  </a:ext>
                </a:extLst>
              </a:tr>
              <a:tr h="319405">
                <a:tc>
                  <a:txBody>
                    <a:bodyPr/>
                    <a:lstStyle/>
                    <a:p>
                      <a:pPr algn="l" fontAlgn="b"/>
                      <a:r>
                        <a:rPr lang="de-DE" sz="1700" u="none" strike="noStrike" dirty="0">
                          <a:effectLst/>
                          <a:latin typeface="Arial" panose="020B0604020202020204" pitchFamily="34" charset="0"/>
                          <a:cs typeface="Arial" panose="020B0604020202020204" pitchFamily="34" charset="0"/>
                          <a:hlinkClick r:id="rId6"/>
                        </a:rPr>
                        <a:t>www.dpma.de</a:t>
                      </a:r>
                      <a:r>
                        <a:rPr lang="de-DE" sz="1700" u="none" strike="noStrike" dirty="0">
                          <a:effectLst/>
                          <a:latin typeface="Arial" panose="020B0604020202020204" pitchFamily="34" charset="0"/>
                          <a:cs typeface="Arial" panose="020B0604020202020204" pitchFamily="34" charset="0"/>
                        </a:rPr>
                        <a:t>  </a:t>
                      </a:r>
                      <a:endParaRPr lang="de-DE" sz="17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700" u="none" strike="noStrike" dirty="0">
                          <a:effectLst/>
                          <a:latin typeface="Arial" panose="020B0604020202020204" pitchFamily="34" charset="0"/>
                          <a:cs typeface="Arial" panose="020B0604020202020204" pitchFamily="34" charset="0"/>
                        </a:rPr>
                        <a:t>Deutsches Patent- und Markenamt</a:t>
                      </a:r>
                      <a:endParaRPr lang="de-DE" sz="17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26662510"/>
                  </a:ext>
                </a:extLst>
              </a:tr>
              <a:tr h="754380">
                <a:tc>
                  <a:txBody>
                    <a:bodyPr/>
                    <a:lstStyle/>
                    <a:p>
                      <a:pPr algn="l" fontAlgn="b"/>
                      <a:r>
                        <a:rPr lang="de-DE" sz="1700" b="0" i="0" u="none" strike="noStrike" dirty="0">
                          <a:effectLst/>
                          <a:latin typeface="Arial" panose="020B0604020202020204" pitchFamily="34" charset="0"/>
                          <a:cs typeface="Arial" panose="020B0604020202020204" pitchFamily="34" charset="0"/>
                          <a:hlinkClick r:id="rId7"/>
                        </a:rPr>
                        <a:t>www.innovation-beratung-foerderung.de</a:t>
                      </a:r>
                      <a:endParaRPr lang="de-DE" sz="17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700" b="0" i="0" u="none" strike="noStrike" dirty="0">
                          <a:effectLst/>
                          <a:latin typeface="Arial" panose="020B0604020202020204" pitchFamily="34" charset="0"/>
                          <a:cs typeface="Arial" panose="020B0604020202020204" pitchFamily="34" charset="0"/>
                        </a:rPr>
                        <a:t>Wissens- und Technologietransfer durch Patente und Normen (WIPANO)</a:t>
                      </a:r>
                    </a:p>
                  </a:txBody>
                  <a:tcPr marL="0" marR="0" marT="0" marB="0" anchor="ctr"/>
                </a:tc>
                <a:extLst>
                  <a:ext uri="{0D108BD9-81ED-4DB2-BD59-A6C34878D82A}">
                    <a16:rowId xmlns:a16="http://schemas.microsoft.com/office/drawing/2014/main" val="1216411138"/>
                  </a:ext>
                </a:extLst>
              </a:tr>
              <a:tr h="1005840">
                <a:tc>
                  <a:txBody>
                    <a:bodyPr/>
                    <a:lstStyle/>
                    <a:p>
                      <a:pPr algn="l" fontAlgn="b"/>
                      <a:r>
                        <a:rPr lang="de-DE" sz="1700" b="0" i="0" u="none" strike="noStrike" dirty="0">
                          <a:effectLst/>
                          <a:latin typeface="Arial" panose="020B0604020202020204" pitchFamily="34" charset="0"/>
                          <a:cs typeface="Arial" panose="020B0604020202020204" pitchFamily="34" charset="0"/>
                          <a:hlinkClick r:id="rId8"/>
                        </a:rPr>
                        <a:t>www.bayern-innovativ.de</a:t>
                      </a:r>
                      <a:r>
                        <a:rPr lang="de-DE" sz="1700" b="0" i="0" u="none" strike="noStrike" dirty="0">
                          <a:effectLst/>
                          <a:latin typeface="Arial" panose="020B0604020202020204" pitchFamily="34" charset="0"/>
                          <a:cs typeface="Arial" panose="020B0604020202020204" pitchFamily="34" charset="0"/>
                        </a:rPr>
                        <a:t> </a:t>
                      </a:r>
                    </a:p>
                  </a:txBody>
                  <a:tcPr marL="0" marR="0" marT="0" marB="0" anchor="ctr"/>
                </a:tc>
                <a:tc>
                  <a:txBody>
                    <a:bodyPr/>
                    <a:lstStyle/>
                    <a:p>
                      <a:pPr algn="l" fontAlgn="b"/>
                      <a:r>
                        <a:rPr lang="de-DE" sz="1700" b="0" i="0" u="none" strike="noStrike" dirty="0">
                          <a:effectLst/>
                          <a:latin typeface="Arial" panose="020B0604020202020204" pitchFamily="34" charset="0"/>
                          <a:cs typeface="Arial" panose="020B0604020202020204" pitchFamily="34" charset="0"/>
                        </a:rPr>
                        <a:t>Mit dem Innovationsgutschein können sie aus Ihrer Idee heraus neue oder verbesserte Pro-</a:t>
                      </a:r>
                      <a:r>
                        <a:rPr lang="de-DE" sz="1700" b="0" i="0" u="none" strike="noStrike" dirty="0" err="1">
                          <a:effectLst/>
                          <a:latin typeface="Arial" panose="020B0604020202020204" pitchFamily="34" charset="0"/>
                          <a:cs typeface="Arial" panose="020B0604020202020204" pitchFamily="34" charset="0"/>
                        </a:rPr>
                        <a:t>dukte</a:t>
                      </a:r>
                      <a:r>
                        <a:rPr lang="de-DE" sz="1700" b="0" i="0" u="none" strike="noStrike" dirty="0">
                          <a:effectLst/>
                          <a:latin typeface="Arial" panose="020B0604020202020204" pitchFamily="34" charset="0"/>
                          <a:cs typeface="Arial" panose="020B0604020202020204" pitchFamily="34" charset="0"/>
                        </a:rPr>
                        <a:t>, Produktionsverfahren oder Dienstleist-</a:t>
                      </a:r>
                      <a:r>
                        <a:rPr lang="de-DE" sz="1700" b="0" i="0" u="none" strike="noStrike" dirty="0" err="1">
                          <a:effectLst/>
                          <a:latin typeface="Arial" panose="020B0604020202020204" pitchFamily="34" charset="0"/>
                          <a:cs typeface="Arial" panose="020B0604020202020204" pitchFamily="34" charset="0"/>
                        </a:rPr>
                        <a:t>ungen</a:t>
                      </a:r>
                      <a:r>
                        <a:rPr lang="de-DE" sz="1700" b="0" i="0" u="none" strike="noStrike" dirty="0">
                          <a:effectLst/>
                          <a:latin typeface="Arial" panose="020B0604020202020204" pitchFamily="34" charset="0"/>
                          <a:cs typeface="Arial" panose="020B0604020202020204" pitchFamily="34" charset="0"/>
                        </a:rPr>
                        <a:t> planen, entwickeln und umsetzen. </a:t>
                      </a:r>
                    </a:p>
                  </a:txBody>
                  <a:tcPr marL="0" marR="0" marT="0" marB="0" anchor="ctr"/>
                </a:tc>
                <a:extLst>
                  <a:ext uri="{0D108BD9-81ED-4DB2-BD59-A6C34878D82A}">
                    <a16:rowId xmlns:a16="http://schemas.microsoft.com/office/drawing/2014/main" val="1182442852"/>
                  </a:ext>
                </a:extLst>
              </a:tr>
            </a:tbl>
          </a:graphicData>
        </a:graphic>
      </p:graphicFrame>
    </p:spTree>
    <p:extLst>
      <p:ext uri="{BB962C8B-B14F-4D97-AF65-F5344CB8AC3E}">
        <p14:creationId xmlns:p14="http://schemas.microsoft.com/office/powerpoint/2010/main" val="1649786247"/>
      </p:ext>
    </p:extLst>
  </p:cSld>
  <p:clrMapOvr>
    <a:masterClrMapping/>
  </p:clrMapOvr>
  <p:transition>
    <p:cover dir="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8" name="Tabelle 7">
            <a:extLst>
              <a:ext uri="{FF2B5EF4-FFF2-40B4-BE49-F238E27FC236}">
                <a16:creationId xmlns:a16="http://schemas.microsoft.com/office/drawing/2014/main" id="{7181EC6E-03AA-48D2-A90A-F2E86067A741}"/>
              </a:ext>
            </a:extLst>
          </p:cNvPr>
          <p:cNvGraphicFramePr>
            <a:graphicFrameLocks noGrp="1"/>
          </p:cNvGraphicFramePr>
          <p:nvPr/>
        </p:nvGraphicFramePr>
        <p:xfrm>
          <a:off x="444500" y="2132856"/>
          <a:ext cx="8215518" cy="3794507"/>
        </p:xfrm>
        <a:graphic>
          <a:graphicData uri="http://schemas.openxmlformats.org/drawingml/2006/table">
            <a:tbl>
              <a:tblPr>
                <a:tableStyleId>{5C22544A-7EE6-4342-B048-85BDC9FD1C3A}</a:tableStyleId>
              </a:tblPr>
              <a:tblGrid>
                <a:gridCol w="3809915">
                  <a:extLst>
                    <a:ext uri="{9D8B030D-6E8A-4147-A177-3AD203B41FA5}">
                      <a16:colId xmlns:a16="http://schemas.microsoft.com/office/drawing/2014/main" val="2487130250"/>
                    </a:ext>
                  </a:extLst>
                </a:gridCol>
                <a:gridCol w="4405603">
                  <a:extLst>
                    <a:ext uri="{9D8B030D-6E8A-4147-A177-3AD203B41FA5}">
                      <a16:colId xmlns:a16="http://schemas.microsoft.com/office/drawing/2014/main" val="149341947"/>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Recht</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35710683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www.e-recht24.de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Muster für Impressum, Datenschutz, DSGVO etc.</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44271"/>
                  </a:ext>
                </a:extLst>
              </a:tr>
              <a:tr h="319405">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3"/>
                        </a:rPr>
                        <a:t>www.denic.de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rPr>
                        <a:t>Verwaltung der DE-Adressen</a:t>
                      </a:r>
                    </a:p>
                  </a:txBody>
                  <a:tcPr marL="9525" marR="9525" marT="9525" marB="0" anchor="ctr"/>
                </a:tc>
                <a:extLst>
                  <a:ext uri="{0D108BD9-81ED-4DB2-BD59-A6C34878D82A}">
                    <a16:rowId xmlns:a16="http://schemas.microsoft.com/office/drawing/2014/main" val="20988592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www.foerderland.de/gruendung/rechtsformen/</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Gängige Rechtsformen im Vergleich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5379240"/>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www.gesetze-im-internet.de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Alle Deutschen Gesetze im Netz</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75260222"/>
                  </a:ext>
                </a:extLst>
              </a:tr>
              <a:tr h="319405">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6"/>
                        </a:rPr>
                        <a:t>www.juris.de</a:t>
                      </a:r>
                      <a:r>
                        <a:rPr lang="de-DE" sz="1600" dirty="0">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rPr>
                        <a:t>Das Rechtsportal</a:t>
                      </a:r>
                    </a:p>
                  </a:txBody>
                  <a:tcPr marL="9525" marR="9525" marT="9525" marB="0" anchor="ctr"/>
                </a:tc>
                <a:extLst>
                  <a:ext uri="{0D108BD9-81ED-4DB2-BD59-A6C34878D82A}">
                    <a16:rowId xmlns:a16="http://schemas.microsoft.com/office/drawing/2014/main" val="4230320424"/>
                  </a:ext>
                </a:extLst>
              </a:tr>
              <a:tr h="319405">
                <a:tc>
                  <a:txBody>
                    <a:bodyPr/>
                    <a:lstStyle/>
                    <a:p>
                      <a:pPr marL="0" algn="l" defTabSz="914400" rtl="0" eaLnBrk="1" latinLnBrk="0" hangingPunct="1">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hlinkClick r:id="rId7"/>
                        </a:rPr>
                        <a:t>www.rak-muenchen.de</a:t>
                      </a:r>
                      <a:r>
                        <a:rPr lang="de-DE"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nchor="ctr"/>
                </a:tc>
                <a:tc>
                  <a:txBody>
                    <a:bodyPr/>
                    <a:lstStyle/>
                    <a:p>
                      <a:pPr marL="0" algn="l" defTabSz="914400" rtl="0" eaLnBrk="1" latinLnBrk="0" hangingPunct="1">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Verzeichnis aller niedergelassener Rechts-anwälte der RAK München</a:t>
                      </a:r>
                    </a:p>
                  </a:txBody>
                  <a:tcPr marL="9525" marR="9525" marT="9525" marB="0" anchor="ctr"/>
                </a:tc>
                <a:extLst>
                  <a:ext uri="{0D108BD9-81ED-4DB2-BD59-A6C34878D82A}">
                    <a16:rowId xmlns:a16="http://schemas.microsoft.com/office/drawing/2014/main" val="3425462918"/>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www.recht.de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Forum für Rechtsfragen, aktuelle Gerichtsurteile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2001289"/>
                  </a:ext>
                </a:extLst>
              </a:tr>
              <a:tr h="319405">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9"/>
                        </a:rPr>
                        <a:t>www.unternehmensregister.de/ureg/</a:t>
                      </a:r>
                      <a:r>
                        <a:rPr lang="de-DE" sz="1600" dirty="0">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rPr>
                        <a:t>Die zentrale Plattform für die Speicherung von Unternehmensdaten</a:t>
                      </a:r>
                    </a:p>
                  </a:txBody>
                  <a:tcPr marL="9525" marR="9525" marT="9525" marB="0" anchor="ctr"/>
                </a:tc>
                <a:extLst>
                  <a:ext uri="{0D108BD9-81ED-4DB2-BD59-A6C34878D82A}">
                    <a16:rowId xmlns:a16="http://schemas.microsoft.com/office/drawing/2014/main" val="4282059170"/>
                  </a:ext>
                </a:extLst>
              </a:tr>
            </a:tbl>
          </a:graphicData>
        </a:graphic>
      </p:graphicFrame>
      <p:sp>
        <p:nvSpPr>
          <p:cNvPr id="2" name="Foliennummernplatzhalter 4">
            <a:extLst>
              <a:ext uri="{FF2B5EF4-FFF2-40B4-BE49-F238E27FC236}">
                <a16:creationId xmlns:a16="http://schemas.microsoft.com/office/drawing/2014/main" id="{3EA63C1D-278E-4E2C-928D-69138DC42ED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193</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53734852"/>
      </p:ext>
    </p:extLst>
  </p:cSld>
  <p:clrMapOvr>
    <a:masterClrMapping/>
  </p:clrMapOvr>
  <p:transition>
    <p:cover dir="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F06520B7-D953-4A56-861D-2C93AD00D73C}"/>
              </a:ext>
            </a:extLst>
          </p:cNvPr>
          <p:cNvGraphicFramePr>
            <a:graphicFrameLocks noGrp="1"/>
          </p:cNvGraphicFramePr>
          <p:nvPr/>
        </p:nvGraphicFramePr>
        <p:xfrm>
          <a:off x="444500" y="2067015"/>
          <a:ext cx="8235950" cy="1506001"/>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419442440"/>
                    </a:ext>
                  </a:extLst>
                </a:gridCol>
                <a:gridCol w="4416560">
                  <a:extLst>
                    <a:ext uri="{9D8B030D-6E8A-4147-A177-3AD203B41FA5}">
                      <a16:colId xmlns:a16="http://schemas.microsoft.com/office/drawing/2014/main" val="2532525118"/>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Rente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241058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www.deutsche-rentenversicherung.de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deutsche Rentenversicherung (ehe. BfA und LVA)</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4442624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www.rentenberater.de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Bundesverband der Rentenberater</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81463905"/>
                  </a:ext>
                </a:extLst>
              </a:tr>
              <a:tr h="379511">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www.versicherungsamt-muenchen.de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Rentenberatung für Münchner Bürger</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81009175"/>
                  </a:ext>
                </a:extLst>
              </a:tr>
            </a:tbl>
          </a:graphicData>
        </a:graphic>
      </p:graphicFrame>
      <p:sp>
        <p:nvSpPr>
          <p:cNvPr id="2" name="Foliennummernplatzhalter 4">
            <a:extLst>
              <a:ext uri="{FF2B5EF4-FFF2-40B4-BE49-F238E27FC236}">
                <a16:creationId xmlns:a16="http://schemas.microsoft.com/office/drawing/2014/main" id="{E347F8BD-99DC-4E92-BFF2-62E333DBF2F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194</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7" name="Tabelle 6">
            <a:extLst>
              <a:ext uri="{FF2B5EF4-FFF2-40B4-BE49-F238E27FC236}">
                <a16:creationId xmlns:a16="http://schemas.microsoft.com/office/drawing/2014/main" id="{3FFA2EF3-2355-469E-A8B5-8B694D8BBB17}"/>
              </a:ext>
            </a:extLst>
          </p:cNvPr>
          <p:cNvGraphicFramePr>
            <a:graphicFrameLocks noGrp="1"/>
          </p:cNvGraphicFramePr>
          <p:nvPr>
            <p:extLst>
              <p:ext uri="{D42A27DB-BD31-4B8C-83A1-F6EECF244321}">
                <p14:modId xmlns:p14="http://schemas.microsoft.com/office/powerpoint/2010/main" val="246038440"/>
              </p:ext>
            </p:extLst>
          </p:nvPr>
        </p:nvGraphicFramePr>
        <p:xfrm>
          <a:off x="444500" y="3760733"/>
          <a:ext cx="8235950" cy="1606009"/>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1549016474"/>
                    </a:ext>
                  </a:extLst>
                </a:gridCol>
                <a:gridCol w="4416560">
                  <a:extLst>
                    <a:ext uri="{9D8B030D-6E8A-4147-A177-3AD203B41FA5}">
                      <a16:colId xmlns:a16="http://schemas.microsoft.com/office/drawing/2014/main" val="2351274202"/>
                    </a:ext>
                  </a:extLst>
                </a:gridCol>
              </a:tblGrid>
              <a:tr h="319405">
                <a:tc>
                  <a:txBody>
                    <a:bodyPr/>
                    <a:lstStyle/>
                    <a:p>
                      <a:pPr algn="l" fontAlgn="b"/>
                      <a:r>
                        <a:rPr lang="de-DE" sz="1600" b="1" u="none" strike="noStrike" dirty="0">
                          <a:solidFill>
                            <a:schemeClr val="tx1"/>
                          </a:solidFill>
                          <a:effectLst/>
                          <a:latin typeface="Arial" panose="020B0604020202020204" pitchFamily="34" charset="0"/>
                          <a:cs typeface="Arial" panose="020B0604020202020204" pitchFamily="34" charset="0"/>
                        </a:rPr>
                        <a:t>Software, EDV</a:t>
                      </a:r>
                      <a:endParaRPr lang="de-DE"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83821846"/>
                  </a:ext>
                </a:extLst>
              </a:tr>
              <a:tr h="323897">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5"/>
                        </a:rPr>
                        <a:t>www.bmwi-go-digital.de</a:t>
                      </a:r>
                      <a:r>
                        <a:rPr lang="de-DE" sz="1600" dirty="0">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nchor="ctr"/>
                </a:tc>
                <a:tc>
                  <a:txBody>
                    <a:bodyPr/>
                    <a:lstStyle/>
                    <a:p>
                      <a:pPr>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Förderprogramm „</a:t>
                      </a:r>
                      <a:r>
                        <a:rPr lang="de-DE" sz="1600" kern="1200" dirty="0" err="1">
                          <a:solidFill>
                            <a:schemeClr val="dk1"/>
                          </a:solidFill>
                          <a:effectLst/>
                          <a:latin typeface="Arial" panose="020B0604020202020204" pitchFamily="34" charset="0"/>
                          <a:ea typeface="Calibri" panose="020F0502020204030204" pitchFamily="34" charset="0"/>
                          <a:cs typeface="Times New Roman" panose="02020603050405020304" pitchFamily="18" charset="0"/>
                        </a:rPr>
                        <a:t>go</a:t>
                      </a: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digital“ des Bundes</a:t>
                      </a:r>
                    </a:p>
                  </a:txBody>
                  <a:tcPr marL="9525" marR="9525" marT="9525" marB="0" anchor="ctr"/>
                </a:tc>
                <a:extLst>
                  <a:ext uri="{0D108BD9-81ED-4DB2-BD59-A6C34878D82A}">
                    <a16:rowId xmlns:a16="http://schemas.microsoft.com/office/drawing/2014/main" val="3517066184"/>
                  </a:ext>
                </a:extLst>
              </a:tr>
              <a:tr h="323897">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www.digitalbonus.bayern</a:t>
                      </a: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Digitalbonus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4530648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www.digitaljetzt-portal.de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Förderprogramm „digital jetzt“ des Bundes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6278972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www.vdivde-it.de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Zuschüsse, Fragen zu Innovation und Technik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70148668"/>
                  </a:ext>
                </a:extLst>
              </a:tr>
            </a:tbl>
          </a:graphicData>
        </a:graphic>
      </p:graphicFrame>
    </p:spTree>
    <p:extLst>
      <p:ext uri="{BB962C8B-B14F-4D97-AF65-F5344CB8AC3E}">
        <p14:creationId xmlns:p14="http://schemas.microsoft.com/office/powerpoint/2010/main" val="2915933852"/>
      </p:ext>
    </p:extLst>
  </p:cSld>
  <p:clrMapOvr>
    <a:masterClrMapping/>
  </p:clrMapOvr>
  <p:transition>
    <p:cover dir="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sp>
        <p:nvSpPr>
          <p:cNvPr id="2" name="Foliennummernplatzhalter 4">
            <a:extLst>
              <a:ext uri="{FF2B5EF4-FFF2-40B4-BE49-F238E27FC236}">
                <a16:creationId xmlns:a16="http://schemas.microsoft.com/office/drawing/2014/main" id="{31AF25BE-775D-4835-A873-240E7F196FD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195</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6" name="Tabelle 5">
            <a:extLst>
              <a:ext uri="{FF2B5EF4-FFF2-40B4-BE49-F238E27FC236}">
                <a16:creationId xmlns:a16="http://schemas.microsoft.com/office/drawing/2014/main" id="{3BEE7BAC-B3B8-4861-8A75-9E49B67CAED8}"/>
              </a:ext>
            </a:extLst>
          </p:cNvPr>
          <p:cNvGraphicFramePr>
            <a:graphicFrameLocks noGrp="1"/>
          </p:cNvGraphicFramePr>
          <p:nvPr>
            <p:extLst>
              <p:ext uri="{D42A27DB-BD31-4B8C-83A1-F6EECF244321}">
                <p14:modId xmlns:p14="http://schemas.microsoft.com/office/powerpoint/2010/main" val="1587664394"/>
              </p:ext>
            </p:extLst>
          </p:nvPr>
        </p:nvGraphicFramePr>
        <p:xfrm>
          <a:off x="444500" y="2123564"/>
          <a:ext cx="8235950" cy="371951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915172804"/>
                    </a:ext>
                  </a:extLst>
                </a:gridCol>
                <a:gridCol w="4416560">
                  <a:extLst>
                    <a:ext uri="{9D8B030D-6E8A-4147-A177-3AD203B41FA5}">
                      <a16:colId xmlns:a16="http://schemas.microsoft.com/office/drawing/2014/main" val="3539006496"/>
                    </a:ext>
                  </a:extLst>
                </a:gridCol>
              </a:tblGrid>
              <a:tr h="319405">
                <a:tc>
                  <a:txBody>
                    <a:bodyPr/>
                    <a:lstStyle/>
                    <a:p>
                      <a:pPr algn="l" fontAlgn="b"/>
                      <a:r>
                        <a:rPr lang="de-DE" sz="1600" b="1" u="none" strike="noStrike" dirty="0">
                          <a:solidFill>
                            <a:schemeClr val="tx1"/>
                          </a:solidFill>
                          <a:effectLst/>
                          <a:latin typeface="Arial" panose="020B0604020202020204" pitchFamily="34" charset="0"/>
                          <a:cs typeface="Arial" panose="020B0604020202020204" pitchFamily="34" charset="0"/>
                        </a:rPr>
                        <a:t>Statistisches Zahlenmaterial</a:t>
                      </a:r>
                      <a:endParaRPr lang="de-DE"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166890211"/>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www.bte.de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Bundesverband des Deutschen Textileinzelhandles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8324930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www.ifo.de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Institut für Wirtschaftsforschung an der Universität München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91828101"/>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www.destatis.de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Bundesamt für Statistik Wiesbaden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73940743"/>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www.gfk.com</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Gesellschaft für Konsumforschung, Zahlenmaterial zum Verbraucherverhalten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23368306"/>
                  </a:ext>
                </a:extLst>
              </a:tr>
              <a:tr h="319405">
                <a:tc>
                  <a:txBody>
                    <a:bodyPr/>
                    <a:lstStyle/>
                    <a:p>
                      <a:pPr>
                        <a:lnSpc>
                          <a:spcPct val="115000"/>
                        </a:lnSpc>
                        <a:spcAft>
                          <a:spcPts val="100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www.ifhkoeln.de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Institut für Handelsforschung, Brancheninfos Einzelhandel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8855985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www.muenchen.de/rathaus/Stadtinfos/Statistik.html</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Statistisches Material Stadt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07433334"/>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www.statistik.bayern.de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Statistisches Material Bayern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2733416"/>
                  </a:ext>
                </a:extLst>
              </a:tr>
            </a:tbl>
          </a:graphicData>
        </a:graphic>
      </p:graphicFrame>
    </p:spTree>
    <p:extLst>
      <p:ext uri="{BB962C8B-B14F-4D97-AF65-F5344CB8AC3E}">
        <p14:creationId xmlns:p14="http://schemas.microsoft.com/office/powerpoint/2010/main" val="1621081228"/>
      </p:ext>
    </p:extLst>
  </p:cSld>
  <p:clrMapOvr>
    <a:masterClrMapping/>
  </p:clrMapOvr>
  <p:transition>
    <p:cover dir="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5" name="Tabelle 4">
            <a:extLst>
              <a:ext uri="{FF2B5EF4-FFF2-40B4-BE49-F238E27FC236}">
                <a16:creationId xmlns:a16="http://schemas.microsoft.com/office/drawing/2014/main" id="{10AB6890-7D39-4F34-9F6B-79FBE8FA7206}"/>
              </a:ext>
            </a:extLst>
          </p:cNvPr>
          <p:cNvGraphicFramePr>
            <a:graphicFrameLocks noGrp="1"/>
          </p:cNvGraphicFramePr>
          <p:nvPr/>
        </p:nvGraphicFramePr>
        <p:xfrm>
          <a:off x="450850" y="2807956"/>
          <a:ext cx="8235950" cy="2382140"/>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2499228425"/>
                    </a:ext>
                  </a:extLst>
                </a:gridCol>
                <a:gridCol w="4416560">
                  <a:extLst>
                    <a:ext uri="{9D8B030D-6E8A-4147-A177-3AD203B41FA5}">
                      <a16:colId xmlns:a16="http://schemas.microsoft.com/office/drawing/2014/main" val="1302712102"/>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Technologiezentren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25641152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www.biotechnologie.de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News und Infos zum Thema Biotech sowie Brancheninfos und Zahlen zur Biotechnologie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87932125"/>
                  </a:ext>
                </a:extLst>
              </a:tr>
              <a:tr h="319405">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Arial" panose="020B0604020202020204" pitchFamily="34" charset="0"/>
                          <a:hlinkClick r:id="rId3"/>
                        </a:rPr>
                        <a:t>www.gategarching.com</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nSpc>
                          <a:spcPct val="115000"/>
                        </a:lnSpc>
                        <a:spcAft>
                          <a:spcPts val="100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Hightech-Gründerzentrum</a:t>
                      </a:r>
                    </a:p>
                  </a:txBody>
                  <a:tcPr marL="9525" marR="9525" marT="9525" marB="0" anchor="ctr"/>
                </a:tc>
                <a:extLst>
                  <a:ext uri="{0D108BD9-81ED-4DB2-BD59-A6C34878D82A}">
                    <a16:rowId xmlns:a16="http://schemas.microsoft.com/office/drawing/2014/main" val="701982745"/>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www.izb-online.de</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Innovations- und Gründerzentrum Biotechno-</a:t>
                      </a:r>
                      <a:r>
                        <a:rPr lang="de-DE" sz="1600" dirty="0" err="1">
                          <a:effectLst/>
                          <a:latin typeface="Arial" panose="020B0604020202020204" pitchFamily="34" charset="0"/>
                          <a:ea typeface="Calibri" panose="020F0502020204030204" pitchFamily="34" charset="0"/>
                          <a:cs typeface="Times New Roman" panose="02020603050405020304" pitchFamily="18" charset="0"/>
                        </a:rPr>
                        <a:t>logie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20809157"/>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www.mtz.de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Münchner Technologie Zentrum</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96340080"/>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www.werk1.com</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Gründerzentrum für neue Medien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07417751"/>
                  </a:ext>
                </a:extLst>
              </a:tr>
            </a:tbl>
          </a:graphicData>
        </a:graphic>
      </p:graphicFrame>
      <p:graphicFrame>
        <p:nvGraphicFramePr>
          <p:cNvPr id="6" name="Tabelle 5">
            <a:extLst>
              <a:ext uri="{FF2B5EF4-FFF2-40B4-BE49-F238E27FC236}">
                <a16:creationId xmlns:a16="http://schemas.microsoft.com/office/drawing/2014/main" id="{E528D0FF-D820-4111-A0F1-21414B10C73C}"/>
              </a:ext>
            </a:extLst>
          </p:cNvPr>
          <p:cNvGraphicFramePr>
            <a:graphicFrameLocks noGrp="1"/>
          </p:cNvGraphicFramePr>
          <p:nvPr/>
        </p:nvGraphicFramePr>
        <p:xfrm>
          <a:off x="457200" y="5238282"/>
          <a:ext cx="8235950" cy="1224517"/>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667294265"/>
                    </a:ext>
                  </a:extLst>
                </a:gridCol>
                <a:gridCol w="4416560">
                  <a:extLst>
                    <a:ext uri="{9D8B030D-6E8A-4147-A177-3AD203B41FA5}">
                      <a16:colId xmlns:a16="http://schemas.microsoft.com/office/drawing/2014/main" val="3351943629"/>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Versicherungen</a:t>
                      </a:r>
                      <a:r>
                        <a:rPr lang="de-DE" sz="1600" u="none" strike="noStrike" dirty="0">
                          <a:effectLst/>
                          <a:latin typeface="Arial" panose="020B0604020202020204" pitchFamily="34" charset="0"/>
                          <a:cs typeface="Arial" panose="020B0604020202020204" pitchFamily="34" charset="0"/>
                        </a:rPr>
                        <a:t>  </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404122629"/>
                  </a:ext>
                </a:extLst>
              </a:tr>
              <a:tr h="319405">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www.dieversicherer.de/versicherer</a:t>
                      </a: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a:effectLst/>
                          <a:latin typeface="Arial" panose="020B0604020202020204" pitchFamily="34" charset="0"/>
                          <a:ea typeface="Calibri" panose="020F0502020204030204" pitchFamily="34" charset="0"/>
                          <a:cs typeface="Times New Roman" panose="02020603050405020304" pitchFamily="18" charset="0"/>
                        </a:rPr>
                        <a:t>Infos, Analysen und Angebote zu betrieblichen und privaten Versicherungen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47315275"/>
                  </a:ext>
                </a:extLst>
              </a:tr>
              <a:tr h="352852">
                <a:tc>
                  <a:txBody>
                    <a:bodyPr/>
                    <a:lstStyle/>
                    <a:p>
                      <a:pPr>
                        <a:lnSpc>
                          <a:spcPct val="115000"/>
                        </a:lnSpc>
                        <a:spcAft>
                          <a:spcPts val="100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www.gdv.de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15000"/>
                        </a:lnSpc>
                        <a:spcAft>
                          <a:spcPts val="100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Gesamtverband Versicherungswirtschaft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1529099"/>
                  </a:ext>
                </a:extLst>
              </a:tr>
            </a:tbl>
          </a:graphicData>
        </a:graphic>
      </p:graphicFrame>
      <p:graphicFrame>
        <p:nvGraphicFramePr>
          <p:cNvPr id="7" name="Tabelle 6">
            <a:extLst>
              <a:ext uri="{FF2B5EF4-FFF2-40B4-BE49-F238E27FC236}">
                <a16:creationId xmlns:a16="http://schemas.microsoft.com/office/drawing/2014/main" id="{1AE0DAB2-4E04-4330-AA9E-66D0548E2B10}"/>
              </a:ext>
            </a:extLst>
          </p:cNvPr>
          <p:cNvGraphicFramePr>
            <a:graphicFrameLocks noGrp="1"/>
          </p:cNvGraphicFramePr>
          <p:nvPr/>
        </p:nvGraphicFramePr>
        <p:xfrm>
          <a:off x="450850" y="2086800"/>
          <a:ext cx="8235950" cy="638810"/>
        </p:xfrm>
        <a:graphic>
          <a:graphicData uri="http://schemas.openxmlformats.org/drawingml/2006/table">
            <a:tbl>
              <a:tblPr>
                <a:tableStyleId>{5C22544A-7EE6-4342-B048-85BDC9FD1C3A}</a:tableStyleId>
              </a:tblPr>
              <a:tblGrid>
                <a:gridCol w="3819391">
                  <a:extLst>
                    <a:ext uri="{9D8B030D-6E8A-4147-A177-3AD203B41FA5}">
                      <a16:colId xmlns:a16="http://schemas.microsoft.com/office/drawing/2014/main" val="2419119245"/>
                    </a:ext>
                  </a:extLst>
                </a:gridCol>
                <a:gridCol w="4416559">
                  <a:extLst>
                    <a:ext uri="{9D8B030D-6E8A-4147-A177-3AD203B41FA5}">
                      <a16:colId xmlns:a16="http://schemas.microsoft.com/office/drawing/2014/main" val="1521218683"/>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Steuern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477848486"/>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9"/>
                        </a:rPr>
                        <a:t>www.steuerberaterkammer-muenchen.de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Steuerberaterkammer München</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752914006"/>
                  </a:ext>
                </a:extLst>
              </a:tr>
            </a:tbl>
          </a:graphicData>
        </a:graphic>
      </p:graphicFrame>
      <p:sp>
        <p:nvSpPr>
          <p:cNvPr id="2" name="Foliennummernplatzhalter 4">
            <a:extLst>
              <a:ext uri="{FF2B5EF4-FFF2-40B4-BE49-F238E27FC236}">
                <a16:creationId xmlns:a16="http://schemas.microsoft.com/office/drawing/2014/main" id="{5340061E-61E6-4C95-9BB2-EA83C0ACB1D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196</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38913342"/>
      </p:ext>
    </p:extLst>
  </p:cSld>
  <p:clrMapOvr>
    <a:masterClrMapping/>
  </p:clrMapOvr>
  <p:transition>
    <p:cover dir="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939BDA0-5E32-4F05-8396-8E37B31BEFC9}"/>
              </a:ext>
            </a:extLst>
          </p:cNvPr>
          <p:cNvSpPr>
            <a:spLocks noGrp="1"/>
          </p:cNvSpPr>
          <p:nvPr>
            <p:ph type="body" idx="1"/>
          </p:nvPr>
        </p:nvSpPr>
        <p:spPr/>
        <p:txBody>
          <a:bodyPr/>
          <a:lstStyle/>
          <a:p>
            <a:r>
              <a:rPr lang="de-DE" dirty="0"/>
              <a:t>Internetadressen – Inhalte und Anbieter</a:t>
            </a:r>
          </a:p>
        </p:txBody>
      </p:sp>
      <p:graphicFrame>
        <p:nvGraphicFramePr>
          <p:cNvPr id="7" name="Tabelle 6">
            <a:extLst>
              <a:ext uri="{FF2B5EF4-FFF2-40B4-BE49-F238E27FC236}">
                <a16:creationId xmlns:a16="http://schemas.microsoft.com/office/drawing/2014/main" id="{9DD24E6B-479D-4FC3-81BA-0986C3EC4F8F}"/>
              </a:ext>
            </a:extLst>
          </p:cNvPr>
          <p:cNvGraphicFramePr>
            <a:graphicFrameLocks noGrp="1"/>
          </p:cNvGraphicFramePr>
          <p:nvPr/>
        </p:nvGraphicFramePr>
        <p:xfrm>
          <a:off x="444500" y="2110115"/>
          <a:ext cx="8235950" cy="202628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3877831069"/>
                    </a:ext>
                  </a:extLst>
                </a:gridCol>
                <a:gridCol w="4416560">
                  <a:extLst>
                    <a:ext uri="{9D8B030D-6E8A-4147-A177-3AD203B41FA5}">
                      <a16:colId xmlns:a16="http://schemas.microsoft.com/office/drawing/2014/main" val="1549004754"/>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Unternehmensnachfolge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a:effectLst/>
                          <a:latin typeface="Arial" panose="020B0604020202020204" pitchFamily="34" charset="0"/>
                          <a:cs typeface="Arial" panose="020B0604020202020204" pitchFamily="34" charset="0"/>
                        </a:rPr>
                        <a:t> </a:t>
                      </a:r>
                      <a:endParaRPr lang="de-DE" sz="1600" b="0" i="0" u="none" strike="noStrike">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171864619"/>
                  </a:ext>
                </a:extLst>
              </a:tr>
              <a:tr h="323850">
                <a:tc>
                  <a:txBody>
                    <a:bodyPr/>
                    <a:lstStyle/>
                    <a:p>
                      <a:pPr algn="l" fontAlgn="b"/>
                      <a:r>
                        <a:rPr lang="de-DE" sz="1600" u="none" strike="noStrike" dirty="0">
                          <a:effectLst/>
                          <a:latin typeface="Arial" panose="020B0604020202020204" pitchFamily="34" charset="0"/>
                          <a:cs typeface="Arial" panose="020B0604020202020204" pitchFamily="34" charset="0"/>
                          <a:hlinkClick r:id="rId2"/>
                        </a:rPr>
                        <a:t>www.existenzgruender.de/DE/Gruendung-vorbereiten/Entscheidung/Gruendungsarten/Unternehmen-erwerben/inhalt.html</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a:effectLst/>
                          <a:latin typeface="Arial" panose="020B0604020202020204" pitchFamily="34" charset="0"/>
                          <a:cs typeface="Arial" panose="020B0604020202020204" pitchFamily="34" charset="0"/>
                        </a:rPr>
                        <a:t>Aktionsplattform und zentraler Treffpunkt für Übergabe und Übernahme von Unternehmen</a:t>
                      </a:r>
                      <a:endParaRPr lang="de-DE" sz="1600" b="0" i="0" u="none" strike="noStrike">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069770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3"/>
                        </a:rPr>
                        <a:t>www.nexxt-change.org</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Infos zur Unternehmensnachfolge, Nachfolge-börse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29786088"/>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4"/>
                        </a:rPr>
                        <a:t>www.S-Unternehmensplattform.de</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zu finden bei vielen Sparkassen unter der Rubrik "Firmenkunden"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08601230"/>
                  </a:ext>
                </a:extLst>
              </a:tr>
            </a:tbl>
          </a:graphicData>
        </a:graphic>
      </p:graphicFrame>
      <p:graphicFrame>
        <p:nvGraphicFramePr>
          <p:cNvPr id="8" name="Tabelle 7">
            <a:extLst>
              <a:ext uri="{FF2B5EF4-FFF2-40B4-BE49-F238E27FC236}">
                <a16:creationId xmlns:a16="http://schemas.microsoft.com/office/drawing/2014/main" id="{2F26A187-EFCA-424E-A4F3-93083F7645C0}"/>
              </a:ext>
            </a:extLst>
          </p:cNvPr>
          <p:cNvGraphicFramePr>
            <a:graphicFrameLocks noGrp="1"/>
          </p:cNvGraphicFramePr>
          <p:nvPr/>
        </p:nvGraphicFramePr>
        <p:xfrm>
          <a:off x="444500" y="4331119"/>
          <a:ext cx="8235950" cy="807085"/>
        </p:xfrm>
        <a:graphic>
          <a:graphicData uri="http://schemas.openxmlformats.org/drawingml/2006/table">
            <a:tbl>
              <a:tblPr>
                <a:tableStyleId>{5C22544A-7EE6-4342-B048-85BDC9FD1C3A}</a:tableStyleId>
              </a:tblPr>
              <a:tblGrid>
                <a:gridCol w="3819390">
                  <a:extLst>
                    <a:ext uri="{9D8B030D-6E8A-4147-A177-3AD203B41FA5}">
                      <a16:colId xmlns:a16="http://schemas.microsoft.com/office/drawing/2014/main" val="726180584"/>
                    </a:ext>
                  </a:extLst>
                </a:gridCol>
                <a:gridCol w="4416560">
                  <a:extLst>
                    <a:ext uri="{9D8B030D-6E8A-4147-A177-3AD203B41FA5}">
                      <a16:colId xmlns:a16="http://schemas.microsoft.com/office/drawing/2014/main" val="1327934101"/>
                    </a:ext>
                  </a:extLst>
                </a:gridCol>
              </a:tblGrid>
              <a:tr h="319405">
                <a:tc>
                  <a:txBody>
                    <a:bodyPr/>
                    <a:lstStyle/>
                    <a:p>
                      <a:pPr algn="l" fontAlgn="b"/>
                      <a:r>
                        <a:rPr lang="de-DE" sz="1600" b="1" u="none" strike="noStrike" dirty="0">
                          <a:effectLst/>
                          <a:latin typeface="Arial" panose="020B0604020202020204" pitchFamily="34" charset="0"/>
                          <a:cs typeface="Arial" panose="020B0604020202020204" pitchFamily="34" charset="0"/>
                        </a:rPr>
                        <a:t>Verbände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514446132"/>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hlinkClick r:id="rId5"/>
                        </a:rPr>
                        <a:t>www.verbaende.com</a:t>
                      </a:r>
                      <a:r>
                        <a:rPr lang="de-DE" sz="1600" u="none" strike="noStrike" dirty="0">
                          <a:effectLst/>
                          <a:latin typeface="Arial" panose="020B0604020202020204" pitchFamily="34" charset="0"/>
                          <a:cs typeface="Arial" panose="020B0604020202020204" pitchFamily="34" charset="0"/>
                        </a:rPr>
                        <a:t>  bzw. </a:t>
                      </a:r>
                      <a:r>
                        <a:rPr lang="de-DE" sz="1600" u="none" strike="noStrike" dirty="0">
                          <a:effectLst/>
                          <a:latin typeface="Arial" panose="020B0604020202020204" pitchFamily="34" charset="0"/>
                          <a:cs typeface="Arial" panose="020B0604020202020204" pitchFamily="34" charset="0"/>
                          <a:hlinkClick r:id="rId6"/>
                        </a:rPr>
                        <a:t>www.verbaende.de</a:t>
                      </a:r>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de-DE" sz="1600" u="none" strike="noStrike" dirty="0">
                          <a:effectLst/>
                          <a:latin typeface="Arial" panose="020B0604020202020204" pitchFamily="34" charset="0"/>
                          <a:cs typeface="Arial" panose="020B0604020202020204" pitchFamily="34" charset="0"/>
                        </a:rPr>
                        <a:t>Datenbank mit Fachverbandslisten</a:t>
                      </a:r>
                      <a:endParaRPr lang="de-DE" sz="1600" b="0"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98974598"/>
                  </a:ext>
                </a:extLst>
              </a:tr>
            </a:tbl>
          </a:graphicData>
        </a:graphic>
      </p:graphicFrame>
      <p:sp>
        <p:nvSpPr>
          <p:cNvPr id="2" name="Foliennummernplatzhalter 4">
            <a:extLst>
              <a:ext uri="{FF2B5EF4-FFF2-40B4-BE49-F238E27FC236}">
                <a16:creationId xmlns:a16="http://schemas.microsoft.com/office/drawing/2014/main" id="{75F8FF21-4269-4778-A252-D1F78221D75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197</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4" name="Tabelle 3">
            <a:extLst>
              <a:ext uri="{FF2B5EF4-FFF2-40B4-BE49-F238E27FC236}">
                <a16:creationId xmlns:a16="http://schemas.microsoft.com/office/drawing/2014/main" id="{3F1B35E3-1506-C349-2414-BCD21B141EFD}"/>
              </a:ext>
            </a:extLst>
          </p:cNvPr>
          <p:cNvGraphicFramePr>
            <a:graphicFrameLocks noGrp="1"/>
          </p:cNvGraphicFramePr>
          <p:nvPr/>
        </p:nvGraphicFramePr>
        <p:xfrm>
          <a:off x="444500" y="5300696"/>
          <a:ext cx="8235950" cy="807085"/>
        </p:xfrm>
        <a:graphic>
          <a:graphicData uri="http://schemas.openxmlformats.org/drawingml/2006/table">
            <a:tbl>
              <a:tblPr>
                <a:tableStyleId>{5C22544A-7EE6-4342-B048-85BDC9FD1C3A}</a:tableStyleId>
              </a:tblPr>
              <a:tblGrid>
                <a:gridCol w="8235950">
                  <a:extLst>
                    <a:ext uri="{9D8B030D-6E8A-4147-A177-3AD203B41FA5}">
                      <a16:colId xmlns:a16="http://schemas.microsoft.com/office/drawing/2014/main" val="780028426"/>
                    </a:ext>
                  </a:extLst>
                </a:gridCol>
              </a:tblGrid>
              <a:tr h="3194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600" u="none" strike="noStrike" dirty="0">
                          <a:effectLst/>
                          <a:latin typeface="Arial" panose="020B0604020202020204" pitchFamily="34" charset="0"/>
                          <a:cs typeface="Arial" panose="020B0604020202020204" pitchFamily="34" charset="0"/>
                        </a:rPr>
                        <a:t>Ergänzende Informationen und Links finden Sie unter </a:t>
                      </a:r>
                      <a:r>
                        <a:rPr lang="de-DE" sz="1600" u="none" strike="noStrike" dirty="0">
                          <a:effectLst/>
                          <a:latin typeface="Arial" panose="020B0604020202020204" pitchFamily="34" charset="0"/>
                          <a:cs typeface="Arial" panose="020B0604020202020204" pitchFamily="34" charset="0"/>
                          <a:hlinkClick r:id="rId7"/>
                        </a:rPr>
                        <a:t>www.bmwi.de</a:t>
                      </a:r>
                      <a:r>
                        <a:rPr lang="de-DE" sz="1600" u="none" strike="noStrike" dirty="0">
                          <a:effectLst/>
                          <a:latin typeface="Arial" panose="020B0604020202020204" pitchFamily="34" charset="0"/>
                          <a:cs typeface="Arial" panose="020B0604020202020204" pitchFamily="34" charset="0"/>
                        </a:rPr>
                        <a:t>, </a:t>
                      </a:r>
                      <a:r>
                        <a:rPr lang="de-DE" sz="1600" u="none" strike="noStrike" dirty="0">
                          <a:effectLst/>
                          <a:latin typeface="Arial" panose="020B0604020202020204" pitchFamily="34" charset="0"/>
                          <a:cs typeface="Arial" panose="020B0604020202020204" pitchFamily="34" charset="0"/>
                          <a:hlinkClick r:id="rId8"/>
                        </a:rPr>
                        <a:t>www.harald-hof.de</a:t>
                      </a:r>
                      <a:r>
                        <a:rPr lang="de-DE" sz="1600" u="none" strike="noStrike" dirty="0">
                          <a:effectLst/>
                          <a:latin typeface="Arial" panose="020B0604020202020204" pitchFamily="34" charset="0"/>
                          <a:cs typeface="Arial" panose="020B0604020202020204" pitchFamily="34" charset="0"/>
                        </a:rPr>
                        <a:t> bzw. </a:t>
                      </a:r>
                      <a:r>
                        <a:rPr lang="de-DE" sz="1600" b="0" i="0" u="none" strike="noStrike" dirty="0">
                          <a:effectLst/>
                          <a:latin typeface="Arial" panose="020B0604020202020204" pitchFamily="34" charset="0"/>
                          <a:cs typeface="Arial" panose="020B0604020202020204" pitchFamily="34" charset="0"/>
                          <a:hlinkClick r:id="rId9"/>
                        </a:rPr>
                        <a:t>www.gruenden-im-nebenerwerb.de</a:t>
                      </a:r>
                      <a:r>
                        <a:rPr lang="de-DE" sz="1600" b="0" i="0" u="none" strike="noStrike" dirty="0">
                          <a:effectLst/>
                          <a:latin typeface="Arial" panose="020B0604020202020204" pitchFamily="34" charset="0"/>
                          <a:cs typeface="Arial" panose="020B0604020202020204" pitchFamily="34" charset="0"/>
                        </a:rPr>
                        <a:t> </a:t>
                      </a:r>
                    </a:p>
                  </a:txBody>
                  <a:tcPr marL="0" marR="0" marT="0" marB="0" anchor="b"/>
                </a:tc>
                <a:extLst>
                  <a:ext uri="{0D108BD9-81ED-4DB2-BD59-A6C34878D82A}">
                    <a16:rowId xmlns:a16="http://schemas.microsoft.com/office/drawing/2014/main" val="276290764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rPr>
                        <a:t>Stand: 02.01.2022</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84025056"/>
                  </a:ext>
                </a:extLst>
              </a:tr>
            </a:tbl>
          </a:graphicData>
        </a:graphic>
      </p:graphicFrame>
    </p:spTree>
    <p:extLst>
      <p:ext uri="{BB962C8B-B14F-4D97-AF65-F5344CB8AC3E}">
        <p14:creationId xmlns:p14="http://schemas.microsoft.com/office/powerpoint/2010/main" val="102091397"/>
      </p:ext>
    </p:extLst>
  </p:cSld>
  <p:clrMapOvr>
    <a:masterClrMapping/>
  </p:clrMapOvr>
  <p:transition>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p:txBody>
          <a:bodyPr/>
          <a:lstStyle/>
          <a:p>
            <a:r>
              <a:rPr lang="de-DE" dirty="0"/>
              <a:t>Gründungen 2006</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5" name="Grafik 7" descr="Logo KfW">
            <a:hlinkClick r:id="rId2"/>
            <a:extLst>
              <a:ext uri="{FF2B5EF4-FFF2-40B4-BE49-F238E27FC236}">
                <a16:creationId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247349F2-CCB4-491E-AA8B-CC5CED99D20A}"/>
              </a:ext>
            </a:extLst>
          </p:cNvPr>
          <p:cNvSpPr txBox="1"/>
          <p:nvPr/>
        </p:nvSpPr>
        <p:spPr>
          <a:xfrm>
            <a:off x="444500" y="1884139"/>
            <a:ext cx="8235950" cy="3416320"/>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Im Jahr 2006 haben knapp 1,1 Mio. Personen im Alter von 18 bis 64 Jahren eine selbstständige Tätigkeit im Voll- oder Nebenerwerb begonnen.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447.000 Personen (41 %) haben sich im Vollerwerb und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645.000 Personen (59 %) im Nebenerwerb selbstständig gemacht.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Bezogen auf die Gesamtbevölkerung im Alter von 18 bis 64 Jahren entspricht dies einer Gesamtgründerquote von 2,1 %, einer Vollerwerbsgründerquote von 0,9 % und einer Nebenerwerbsgründerquote von 1,2 %.</a:t>
            </a:r>
          </a:p>
        </p:txBody>
      </p:sp>
      <p:pic>
        <p:nvPicPr>
          <p:cNvPr id="7" name="Picture 10" descr="BD09292_">
            <a:extLst>
              <a:ext uri="{FF2B5EF4-FFF2-40B4-BE49-F238E27FC236}">
                <a16:creationId xmlns:a16="http://schemas.microsoft.com/office/drawing/2014/main" id="{E2614276-1359-4EBF-9F42-21CD1035739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994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D60966D-BAB6-4163-A3DC-DE28425FAA10}"/>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Ich mache mich selbständig</a:t>
            </a:r>
            <a:endParaRPr lang="de-DE" dirty="0"/>
          </a:p>
        </p:txBody>
      </p:sp>
      <p:graphicFrame>
        <p:nvGraphicFramePr>
          <p:cNvPr id="10" name="Tabelle 9">
            <a:extLst>
              <a:ext uri="{FF2B5EF4-FFF2-40B4-BE49-F238E27FC236}">
                <a16:creationId xmlns:a16="http://schemas.microsoft.com/office/drawing/2014/main" id="{94FCCFF2-C48F-4967-BE6F-79415B11D0A4}"/>
              </a:ext>
            </a:extLst>
          </p:cNvPr>
          <p:cNvGraphicFramePr>
            <a:graphicFrameLocks noGrp="1"/>
          </p:cNvGraphicFramePr>
          <p:nvPr/>
        </p:nvGraphicFramePr>
        <p:xfrm>
          <a:off x="457200" y="135998"/>
          <a:ext cx="3297153" cy="6585477"/>
        </p:xfrm>
        <a:graphic>
          <a:graphicData uri="http://schemas.openxmlformats.org/drawingml/2006/table">
            <a:tbl>
              <a:tblPr firstRow="1" firstCol="1" bandRow="1">
                <a:tableStyleId>{F5AB1C69-6EDB-4FF4-983F-18BD219EF322}</a:tableStyleId>
              </a:tblPr>
              <a:tblGrid>
                <a:gridCol w="1933624">
                  <a:extLst>
                    <a:ext uri="{9D8B030D-6E8A-4147-A177-3AD203B41FA5}">
                      <a16:colId xmlns:a16="http://schemas.microsoft.com/office/drawing/2014/main" val="2572007665"/>
                    </a:ext>
                  </a:extLst>
                </a:gridCol>
                <a:gridCol w="686039">
                  <a:extLst>
                    <a:ext uri="{9D8B030D-6E8A-4147-A177-3AD203B41FA5}">
                      <a16:colId xmlns:a16="http://schemas.microsoft.com/office/drawing/2014/main" val="4245621391"/>
                    </a:ext>
                  </a:extLst>
                </a:gridCol>
                <a:gridCol w="677490">
                  <a:extLst>
                    <a:ext uri="{9D8B030D-6E8A-4147-A177-3AD203B41FA5}">
                      <a16:colId xmlns:a16="http://schemas.microsoft.com/office/drawing/2014/main" val="2497474577"/>
                    </a:ext>
                  </a:extLst>
                </a:gridCol>
              </a:tblGrid>
              <a:tr h="211344">
                <a:tc>
                  <a:txBody>
                    <a:bodyPr/>
                    <a:lstStyle/>
                    <a:p>
                      <a:pPr>
                        <a:lnSpc>
                          <a:spcPts val="1200"/>
                        </a:lnSpc>
                        <a:spcAft>
                          <a:spcPts val="1000"/>
                        </a:spcAft>
                      </a:pPr>
                      <a:r>
                        <a:rPr lang="de-DE" sz="900" dirty="0">
                          <a:effectLst/>
                        </a:rPr>
                        <a:t>Grenzwerte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nchor="ctr"/>
                </a:tc>
                <a:tc>
                  <a:txBody>
                    <a:bodyPr/>
                    <a:lstStyle/>
                    <a:p>
                      <a:pPr algn="ctr">
                        <a:lnSpc>
                          <a:spcPts val="1200"/>
                        </a:lnSpc>
                        <a:spcAft>
                          <a:spcPts val="1000"/>
                        </a:spcAft>
                      </a:pPr>
                      <a:r>
                        <a:rPr lang="de-DE" sz="900" dirty="0">
                          <a:effectLst/>
                        </a:rPr>
                        <a:t>West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14" marR="8014" marT="8014" marB="8014" anchor="ctr"/>
                </a:tc>
                <a:tc>
                  <a:txBody>
                    <a:bodyPr/>
                    <a:lstStyle/>
                    <a:p>
                      <a:pPr algn="ctr">
                        <a:lnSpc>
                          <a:spcPts val="1200"/>
                        </a:lnSpc>
                        <a:spcAft>
                          <a:spcPts val="1000"/>
                        </a:spcAft>
                      </a:pPr>
                      <a:r>
                        <a:rPr lang="de-DE" sz="900" dirty="0">
                          <a:effectLst/>
                        </a:rPr>
                        <a:t>Ost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14" marR="8014" marT="8014" marB="8014" anchor="ctr"/>
                </a:tc>
                <a:extLst>
                  <a:ext uri="{0D108BD9-81ED-4DB2-BD59-A6C34878D82A}">
                    <a16:rowId xmlns:a16="http://schemas.microsoft.com/office/drawing/2014/main" val="1825365152"/>
                  </a:ext>
                </a:extLst>
              </a:tr>
              <a:tr h="641545">
                <a:tc>
                  <a:txBody>
                    <a:bodyPr/>
                    <a:lstStyle/>
                    <a:p>
                      <a:pPr>
                        <a:lnSpc>
                          <a:spcPts val="1200"/>
                        </a:lnSpc>
                        <a:spcAft>
                          <a:spcPts val="1000"/>
                        </a:spcAft>
                      </a:pPr>
                      <a:r>
                        <a:rPr lang="de-DE" sz="900" dirty="0">
                          <a:effectLst/>
                        </a:rPr>
                        <a:t>Beitragsbemessungsgrenze Renten-/Arbeitslosenversicherung</a:t>
                      </a:r>
                      <a:br>
                        <a:rPr lang="de-DE" sz="900" dirty="0">
                          <a:effectLst/>
                        </a:rPr>
                      </a:br>
                      <a:r>
                        <a:rPr lang="de-DE" sz="900" dirty="0">
                          <a:effectLst/>
                        </a:rPr>
                        <a:t>Jahr</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a:txBody>
                    <a:bodyPr/>
                    <a:lstStyle/>
                    <a:p>
                      <a:pPr>
                        <a:lnSpc>
                          <a:spcPts val="1200"/>
                        </a:lnSpc>
                        <a:spcAft>
                          <a:spcPts val="1000"/>
                        </a:spcAft>
                      </a:pPr>
                      <a:r>
                        <a:rPr lang="de-DE" sz="900" dirty="0">
                          <a:solidFill>
                            <a:schemeClr val="tx1"/>
                          </a:solidFill>
                          <a:effectLst/>
                        </a:rPr>
                        <a:t> </a:t>
                      </a:r>
                    </a:p>
                    <a:p>
                      <a:pPr algn="r">
                        <a:lnSpc>
                          <a:spcPts val="1200"/>
                        </a:lnSpc>
                        <a:spcAft>
                          <a:spcPts val="1000"/>
                        </a:spcAft>
                      </a:pPr>
                      <a:r>
                        <a:rPr lang="de-DE" sz="900" dirty="0">
                          <a:solidFill>
                            <a:schemeClr val="tx1"/>
                          </a:solidFill>
                          <a:effectLst/>
                        </a:rPr>
                        <a:t>84.600,00 €</a:t>
                      </a:r>
                      <a:br>
                        <a:rPr lang="de-DE" sz="900" dirty="0">
                          <a:solidFill>
                            <a:schemeClr val="tx1"/>
                          </a:solidFill>
                          <a:effectLst/>
                        </a:rPr>
                      </a:br>
                      <a:r>
                        <a:rPr lang="de-DE" sz="900" dirty="0">
                          <a:solidFill>
                            <a:schemeClr val="tx1"/>
                          </a:solidFill>
                          <a:effectLst/>
                        </a:rPr>
                        <a:t>7.050,00 €</a:t>
                      </a:r>
                      <a:endParaRPr lang="de-DE"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a:txBody>
                    <a:bodyPr/>
                    <a:lstStyle/>
                    <a:p>
                      <a:pPr algn="r">
                        <a:lnSpc>
                          <a:spcPts val="1200"/>
                        </a:lnSpc>
                        <a:spcAft>
                          <a:spcPts val="1000"/>
                        </a:spcAft>
                      </a:pPr>
                      <a:r>
                        <a:rPr lang="de-DE" sz="900" dirty="0">
                          <a:solidFill>
                            <a:schemeClr val="tx1"/>
                          </a:solidFill>
                          <a:effectLst/>
                        </a:rPr>
                        <a:t> </a:t>
                      </a:r>
                      <a:br>
                        <a:rPr lang="de-DE" sz="900" dirty="0">
                          <a:solidFill>
                            <a:schemeClr val="tx1"/>
                          </a:solidFill>
                          <a:effectLst/>
                        </a:rPr>
                      </a:br>
                      <a:br>
                        <a:rPr lang="de-DE" sz="900" dirty="0">
                          <a:solidFill>
                            <a:schemeClr val="tx1"/>
                          </a:solidFill>
                          <a:effectLst/>
                        </a:rPr>
                      </a:br>
                      <a:r>
                        <a:rPr lang="de-DE" sz="900" dirty="0">
                          <a:solidFill>
                            <a:schemeClr val="tx1"/>
                          </a:solidFill>
                          <a:effectLst/>
                        </a:rPr>
                        <a:t>81.000,00 €</a:t>
                      </a:r>
                      <a:br>
                        <a:rPr lang="de-DE" sz="900" dirty="0">
                          <a:solidFill>
                            <a:schemeClr val="tx1"/>
                          </a:solidFill>
                          <a:effectLst/>
                        </a:rPr>
                      </a:br>
                      <a:r>
                        <a:rPr lang="de-DE" sz="900" dirty="0">
                          <a:solidFill>
                            <a:schemeClr val="tx1"/>
                          </a:solidFill>
                          <a:effectLst/>
                        </a:rPr>
                        <a:t>6.750,00 €</a:t>
                      </a:r>
                      <a:endParaRPr lang="de-DE"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4" marR="8014" marT="8014" marB="8014"/>
                </a:tc>
                <a:extLst>
                  <a:ext uri="{0D108BD9-81ED-4DB2-BD59-A6C34878D82A}">
                    <a16:rowId xmlns:a16="http://schemas.microsoft.com/office/drawing/2014/main" val="1828344259"/>
                  </a:ext>
                </a:extLst>
              </a:tr>
              <a:tr h="211344">
                <a:tc gridSpan="3">
                  <a:txBody>
                    <a:bodyPr/>
                    <a:lstStyle/>
                    <a:p>
                      <a:pPr>
                        <a:lnSpc>
                          <a:spcPts val="1200"/>
                        </a:lnSpc>
                        <a:spcAft>
                          <a:spcPts val="1000"/>
                        </a:spcAft>
                      </a:pPr>
                      <a:r>
                        <a:rPr lang="de-DE" sz="900" dirty="0">
                          <a:effectLst/>
                        </a:rPr>
                        <a:t>Bundeseinheitlich</a:t>
                      </a:r>
                      <a:endParaRPr lang="de-DE"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63097465"/>
                  </a:ext>
                </a:extLst>
              </a:tr>
              <a:tr h="641545">
                <a:tc>
                  <a:txBody>
                    <a:bodyPr/>
                    <a:lstStyle/>
                    <a:p>
                      <a:pPr>
                        <a:lnSpc>
                          <a:spcPts val="1200"/>
                        </a:lnSpc>
                        <a:spcAft>
                          <a:spcPts val="1000"/>
                        </a:spcAft>
                      </a:pPr>
                      <a:r>
                        <a:rPr lang="de-DE" sz="900" dirty="0">
                          <a:effectLst/>
                        </a:rPr>
                        <a:t>Jahresarbeitsentgeltgrenze Kranken-/ Pflegeversicherung (*1)</a:t>
                      </a:r>
                      <a:br>
                        <a:rPr lang="de-DE" sz="900" dirty="0">
                          <a:effectLst/>
                        </a:rPr>
                      </a:br>
                      <a:r>
                        <a:rPr lang="de-DE" sz="900" dirty="0">
                          <a:effectLst/>
                        </a:rPr>
                        <a:t>Jahr</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marL="0" algn="r" defTabSz="914400" rtl="0" eaLnBrk="1" latinLnBrk="0" hangingPunct="1">
                        <a:lnSpc>
                          <a:spcPts val="1200"/>
                        </a:lnSpc>
                        <a:spcAft>
                          <a:spcPts val="1000"/>
                        </a:spcAft>
                      </a:pPr>
                      <a:br>
                        <a:rPr lang="de-DE" sz="900" kern="1200" dirty="0">
                          <a:solidFill>
                            <a:schemeClr val="tx1"/>
                          </a:solidFill>
                          <a:effectLst/>
                        </a:rPr>
                      </a:br>
                      <a:br>
                        <a:rPr lang="de-DE" sz="900" kern="1200" dirty="0">
                          <a:solidFill>
                            <a:schemeClr val="tx1"/>
                          </a:solidFill>
                          <a:effectLst/>
                        </a:rPr>
                      </a:br>
                      <a:r>
                        <a:rPr lang="de-DE" sz="900" kern="1200" dirty="0">
                          <a:solidFill>
                            <a:schemeClr val="tx1"/>
                          </a:solidFill>
                          <a:effectLst/>
                        </a:rPr>
                        <a:t>64.350,00 €</a:t>
                      </a:r>
                      <a:br>
                        <a:rPr lang="de-DE" sz="900" kern="1200" dirty="0">
                          <a:solidFill>
                            <a:schemeClr val="tx1"/>
                          </a:solidFill>
                          <a:effectLst/>
                        </a:rPr>
                      </a:br>
                      <a:r>
                        <a:rPr lang="de-DE" sz="900" kern="1200" dirty="0">
                          <a:solidFill>
                            <a:schemeClr val="tx1"/>
                          </a:solidFill>
                          <a:effectLst/>
                        </a:rPr>
                        <a:t>5.362,50 €</a:t>
                      </a:r>
                      <a:endParaRPr lang="de-DE" sz="900" kern="1200" dirty="0">
                        <a:solidFill>
                          <a:schemeClr val="tx1"/>
                        </a:solidFill>
                        <a:effectLst/>
                        <a:latin typeface="+mn-lt"/>
                        <a:ea typeface="+mn-ea"/>
                        <a:cs typeface="+mn-cs"/>
                      </a:endParaRPr>
                    </a:p>
                  </a:txBody>
                  <a:tcPr marL="40072" marR="40072" marT="40072" marB="40072"/>
                </a:tc>
                <a:tc hMerge="1">
                  <a:txBody>
                    <a:bodyPr/>
                    <a:lstStyle/>
                    <a:p>
                      <a:endParaRPr lang="de-DE"/>
                    </a:p>
                  </a:txBody>
                  <a:tcPr/>
                </a:tc>
                <a:extLst>
                  <a:ext uri="{0D108BD9-81ED-4DB2-BD59-A6C34878D82A}">
                    <a16:rowId xmlns:a16="http://schemas.microsoft.com/office/drawing/2014/main" val="3687324095"/>
                  </a:ext>
                </a:extLst>
              </a:tr>
              <a:tr h="641545">
                <a:tc>
                  <a:txBody>
                    <a:bodyPr/>
                    <a:lstStyle/>
                    <a:p>
                      <a:pPr>
                        <a:lnSpc>
                          <a:spcPts val="1200"/>
                        </a:lnSpc>
                        <a:spcAft>
                          <a:spcPts val="1000"/>
                        </a:spcAft>
                      </a:pPr>
                      <a:r>
                        <a:rPr lang="de-DE" sz="900" dirty="0">
                          <a:effectLst/>
                        </a:rPr>
                        <a:t>Beitragsbemessungsgrenze Kranken-/ Pflegeversicherung (*2)</a:t>
                      </a:r>
                      <a:br>
                        <a:rPr lang="de-DE" sz="900" dirty="0">
                          <a:effectLst/>
                        </a:rPr>
                      </a:br>
                      <a:r>
                        <a:rPr lang="de-DE" sz="900" dirty="0">
                          <a:effectLst/>
                        </a:rPr>
                        <a:t>Jahr</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algn="r">
                        <a:lnSpc>
                          <a:spcPts val="1200"/>
                        </a:lnSpc>
                        <a:spcAft>
                          <a:spcPts val="1000"/>
                        </a:spcAft>
                      </a:pPr>
                      <a:br>
                        <a:rPr lang="de-DE" sz="900" dirty="0">
                          <a:solidFill>
                            <a:srgbClr val="FF0000"/>
                          </a:solidFill>
                          <a:effectLst/>
                        </a:rPr>
                      </a:br>
                      <a:br>
                        <a:rPr lang="de-DE" sz="900" dirty="0">
                          <a:solidFill>
                            <a:srgbClr val="FF0000"/>
                          </a:solidFill>
                          <a:effectLst/>
                        </a:rPr>
                      </a:br>
                      <a:r>
                        <a:rPr lang="de-DE" sz="900" dirty="0">
                          <a:solidFill>
                            <a:schemeClr val="tx1"/>
                          </a:solidFill>
                          <a:effectLst/>
                        </a:rPr>
                        <a:t>58.050,00 €</a:t>
                      </a:r>
                      <a:br>
                        <a:rPr lang="de-DE" sz="900" dirty="0">
                          <a:solidFill>
                            <a:schemeClr val="tx1"/>
                          </a:solidFill>
                          <a:effectLst/>
                        </a:rPr>
                      </a:br>
                      <a:r>
                        <a:rPr lang="de-DE" sz="900" dirty="0">
                          <a:solidFill>
                            <a:schemeClr val="tx1"/>
                          </a:solidFill>
                          <a:effectLst/>
                        </a:rPr>
                        <a:t>4.837,50 €</a:t>
                      </a:r>
                      <a:endParaRPr lang="de-DE"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hMerge="1">
                  <a:txBody>
                    <a:bodyPr/>
                    <a:lstStyle/>
                    <a:p>
                      <a:endParaRPr lang="de-DE"/>
                    </a:p>
                  </a:txBody>
                  <a:tcPr/>
                </a:tc>
                <a:extLst>
                  <a:ext uri="{0D108BD9-81ED-4DB2-BD59-A6C34878D82A}">
                    <a16:rowId xmlns:a16="http://schemas.microsoft.com/office/drawing/2014/main" val="317177041"/>
                  </a:ext>
                </a:extLst>
              </a:tr>
              <a:tr h="354744">
                <a:tc>
                  <a:txBody>
                    <a:bodyPr/>
                    <a:lstStyle/>
                    <a:p>
                      <a:pPr>
                        <a:lnSpc>
                          <a:spcPts val="1200"/>
                        </a:lnSpc>
                        <a:spcAft>
                          <a:spcPts val="1000"/>
                        </a:spcAft>
                      </a:pPr>
                      <a:r>
                        <a:rPr lang="de-DE" sz="900" dirty="0">
                          <a:effectLst/>
                        </a:rPr>
                        <a:t>Geringfügigkeitsgrenze</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algn="r">
                        <a:lnSpc>
                          <a:spcPts val="1200"/>
                        </a:lnSpc>
                        <a:spcAft>
                          <a:spcPts val="1000"/>
                        </a:spcAft>
                      </a:pPr>
                      <a:br>
                        <a:rPr lang="de-DE" sz="900" dirty="0">
                          <a:solidFill>
                            <a:srgbClr val="FF0000"/>
                          </a:solidFill>
                          <a:effectLst/>
                        </a:rPr>
                      </a:br>
                      <a:r>
                        <a:rPr lang="de-DE" sz="900" dirty="0">
                          <a:solidFill>
                            <a:schemeClr val="tx1"/>
                          </a:solidFill>
                          <a:effectLst/>
                        </a:rPr>
                        <a:t>450,00 €</a:t>
                      </a:r>
                      <a:endParaRPr lang="de-DE" sz="900" dirty="0">
                        <a:solidFill>
                          <a:schemeClr val="tx1"/>
                        </a:solidFill>
                        <a:effectLst/>
                        <a:latin typeface="Calibri" panose="020F0502020204030204" pitchFamily="34" charset="0"/>
                        <a:ea typeface="+mn-ea"/>
                        <a:cs typeface="Times New Roman" panose="02020603050405020304" pitchFamily="18" charset="0"/>
                      </a:endParaRPr>
                    </a:p>
                  </a:txBody>
                  <a:tcPr marL="40072" marR="40072" marT="40072" marB="40072"/>
                </a:tc>
                <a:tc hMerge="1">
                  <a:txBody>
                    <a:bodyPr/>
                    <a:lstStyle/>
                    <a:p>
                      <a:endParaRPr lang="de-DE"/>
                    </a:p>
                  </a:txBody>
                  <a:tcPr/>
                </a:tc>
                <a:extLst>
                  <a:ext uri="{0D108BD9-81ED-4DB2-BD59-A6C34878D82A}">
                    <a16:rowId xmlns:a16="http://schemas.microsoft.com/office/drawing/2014/main" val="1596049916"/>
                  </a:ext>
                </a:extLst>
              </a:tr>
              <a:tr h="498145">
                <a:tc>
                  <a:txBody>
                    <a:bodyPr/>
                    <a:lstStyle/>
                    <a:p>
                      <a:pPr>
                        <a:lnSpc>
                          <a:spcPts val="1200"/>
                        </a:lnSpc>
                        <a:spcAft>
                          <a:spcPts val="1000"/>
                        </a:spcAft>
                      </a:pPr>
                      <a:r>
                        <a:rPr lang="de-DE" sz="900" dirty="0">
                          <a:effectLst/>
                        </a:rPr>
                        <a:t>Beschäftigungsverhältnis im Übergangsbereich</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algn="r">
                        <a:lnSpc>
                          <a:spcPts val="1200"/>
                        </a:lnSpc>
                        <a:spcAft>
                          <a:spcPts val="1000"/>
                        </a:spcAft>
                      </a:pPr>
                      <a:endParaRPr lang="de-DE" sz="900" dirty="0">
                        <a:solidFill>
                          <a:srgbClr val="FF0000"/>
                        </a:solidFill>
                        <a:effectLst/>
                      </a:endParaRPr>
                    </a:p>
                    <a:p>
                      <a:pPr algn="r">
                        <a:lnSpc>
                          <a:spcPts val="1200"/>
                        </a:lnSpc>
                        <a:spcAft>
                          <a:spcPts val="1000"/>
                        </a:spcAft>
                      </a:pPr>
                      <a:r>
                        <a:rPr lang="de-DE" sz="900" dirty="0">
                          <a:solidFill>
                            <a:schemeClr val="tx1"/>
                          </a:solidFill>
                          <a:effectLst/>
                        </a:rPr>
                        <a:t>450,01 € - 1.300,00 €</a:t>
                      </a:r>
                      <a:endParaRPr lang="de-DE" sz="900" dirty="0">
                        <a:solidFill>
                          <a:schemeClr val="tx1"/>
                        </a:solidFill>
                        <a:effectLst/>
                        <a:latin typeface="Calibri" panose="020F0502020204030204" pitchFamily="34" charset="0"/>
                        <a:ea typeface="+mn-ea"/>
                        <a:cs typeface="Times New Roman" panose="02020603050405020304" pitchFamily="18" charset="0"/>
                      </a:endParaRPr>
                    </a:p>
                  </a:txBody>
                  <a:tcPr marL="40072" marR="40072" marT="40072" marB="40072"/>
                </a:tc>
                <a:tc hMerge="1">
                  <a:txBody>
                    <a:bodyPr/>
                    <a:lstStyle/>
                    <a:p>
                      <a:endParaRPr lang="de-DE"/>
                    </a:p>
                  </a:txBody>
                  <a:tcPr/>
                </a:tc>
                <a:extLst>
                  <a:ext uri="{0D108BD9-81ED-4DB2-BD59-A6C34878D82A}">
                    <a16:rowId xmlns:a16="http://schemas.microsoft.com/office/drawing/2014/main" val="2127544699"/>
                  </a:ext>
                </a:extLst>
              </a:tr>
              <a:tr h="498145">
                <a:tc>
                  <a:txBody>
                    <a:bodyPr/>
                    <a:lstStyle/>
                    <a:p>
                      <a:pPr>
                        <a:lnSpc>
                          <a:spcPts val="1200"/>
                        </a:lnSpc>
                        <a:spcAft>
                          <a:spcPts val="1000"/>
                        </a:spcAft>
                      </a:pPr>
                      <a:r>
                        <a:rPr lang="de-DE" sz="900" dirty="0">
                          <a:effectLst/>
                        </a:rPr>
                        <a:t>Rentenversicherung</a:t>
                      </a:r>
                      <a:br>
                        <a:rPr lang="de-DE" sz="900" dirty="0">
                          <a:effectLst/>
                        </a:rPr>
                      </a:br>
                      <a:r>
                        <a:rPr lang="de-DE" sz="900" dirty="0">
                          <a:effectLst/>
                        </a:rPr>
                        <a:t>Arbeitgeberanteil</a:t>
                      </a:r>
                      <a:br>
                        <a:rPr lang="de-DE" sz="900" dirty="0">
                          <a:effectLst/>
                        </a:rPr>
                      </a:br>
                      <a:r>
                        <a:rPr lang="de-DE" sz="900" dirty="0">
                          <a:effectLst/>
                        </a:rPr>
                        <a:t>Arbeitnehmeranteil</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algn="r">
                        <a:lnSpc>
                          <a:spcPts val="1200"/>
                        </a:lnSpc>
                        <a:spcAft>
                          <a:spcPts val="1000"/>
                        </a:spcAft>
                      </a:pPr>
                      <a:r>
                        <a:rPr lang="de-DE" sz="900" dirty="0">
                          <a:solidFill>
                            <a:schemeClr val="tx1"/>
                          </a:solidFill>
                          <a:effectLst/>
                        </a:rPr>
                        <a:t>18,60 %</a:t>
                      </a:r>
                      <a:br>
                        <a:rPr lang="de-DE" sz="900" dirty="0">
                          <a:solidFill>
                            <a:schemeClr val="tx1"/>
                          </a:solidFill>
                          <a:effectLst/>
                        </a:rPr>
                      </a:br>
                      <a:r>
                        <a:rPr lang="de-DE" sz="900" dirty="0">
                          <a:solidFill>
                            <a:schemeClr val="tx1"/>
                          </a:solidFill>
                          <a:effectLst/>
                        </a:rPr>
                        <a:t>9,30 %</a:t>
                      </a:r>
                      <a:br>
                        <a:rPr lang="de-DE" sz="900" dirty="0">
                          <a:solidFill>
                            <a:schemeClr val="tx1"/>
                          </a:solidFill>
                          <a:effectLst/>
                        </a:rPr>
                      </a:br>
                      <a:r>
                        <a:rPr lang="de-DE" sz="900" dirty="0">
                          <a:solidFill>
                            <a:schemeClr val="tx1"/>
                          </a:solidFill>
                          <a:effectLst/>
                        </a:rPr>
                        <a:t>9,30 %</a:t>
                      </a:r>
                      <a:endParaRPr lang="de-DE" sz="900" dirty="0">
                        <a:solidFill>
                          <a:schemeClr val="tx1"/>
                        </a:solidFill>
                        <a:effectLst/>
                        <a:latin typeface="Calibri" panose="020F0502020204030204" pitchFamily="34" charset="0"/>
                        <a:ea typeface="+mn-ea"/>
                        <a:cs typeface="Times New Roman" panose="02020603050405020304" pitchFamily="18" charset="0"/>
                      </a:endParaRPr>
                    </a:p>
                  </a:txBody>
                  <a:tcPr marL="40072" marR="40072" marT="40072" marB="40072"/>
                </a:tc>
                <a:tc hMerge="1">
                  <a:txBody>
                    <a:bodyPr/>
                    <a:lstStyle/>
                    <a:p>
                      <a:endParaRPr lang="de-DE"/>
                    </a:p>
                  </a:txBody>
                  <a:tcPr/>
                </a:tc>
                <a:extLst>
                  <a:ext uri="{0D108BD9-81ED-4DB2-BD59-A6C34878D82A}">
                    <a16:rowId xmlns:a16="http://schemas.microsoft.com/office/drawing/2014/main" val="1799859080"/>
                  </a:ext>
                </a:extLst>
              </a:tr>
              <a:tr h="498145">
                <a:tc>
                  <a:txBody>
                    <a:bodyPr/>
                    <a:lstStyle/>
                    <a:p>
                      <a:pPr>
                        <a:lnSpc>
                          <a:spcPts val="1200"/>
                        </a:lnSpc>
                        <a:spcAft>
                          <a:spcPts val="1000"/>
                        </a:spcAft>
                      </a:pPr>
                      <a:r>
                        <a:rPr lang="de-DE" sz="900" dirty="0">
                          <a:effectLst/>
                        </a:rPr>
                        <a:t>Arbeitslosenversicherung</a:t>
                      </a:r>
                      <a:br>
                        <a:rPr lang="de-DE" sz="900" dirty="0">
                          <a:effectLst/>
                        </a:rPr>
                      </a:br>
                      <a:r>
                        <a:rPr lang="de-DE" sz="900" dirty="0">
                          <a:effectLst/>
                        </a:rPr>
                        <a:t>Arbeitgeberanteil</a:t>
                      </a:r>
                      <a:br>
                        <a:rPr lang="de-DE" sz="900" dirty="0">
                          <a:effectLst/>
                        </a:rPr>
                      </a:br>
                      <a:r>
                        <a:rPr lang="de-DE" sz="900" dirty="0">
                          <a:effectLst/>
                        </a:rPr>
                        <a:t>Arbeitnehmeranteil</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algn="r">
                        <a:lnSpc>
                          <a:spcPts val="1200"/>
                        </a:lnSpc>
                        <a:spcAft>
                          <a:spcPts val="1000"/>
                        </a:spcAft>
                      </a:pPr>
                      <a:r>
                        <a:rPr lang="de-DE" sz="900" dirty="0">
                          <a:solidFill>
                            <a:schemeClr val="tx1"/>
                          </a:solidFill>
                          <a:effectLst/>
                        </a:rPr>
                        <a:t>2,40 %</a:t>
                      </a:r>
                      <a:br>
                        <a:rPr lang="de-DE" sz="900" dirty="0">
                          <a:solidFill>
                            <a:schemeClr val="tx1"/>
                          </a:solidFill>
                          <a:effectLst/>
                        </a:rPr>
                      </a:br>
                      <a:r>
                        <a:rPr lang="de-DE" sz="900" dirty="0">
                          <a:solidFill>
                            <a:schemeClr val="tx1"/>
                          </a:solidFill>
                          <a:effectLst/>
                        </a:rPr>
                        <a:t>1,20 %</a:t>
                      </a:r>
                      <a:br>
                        <a:rPr lang="de-DE" sz="900" dirty="0">
                          <a:solidFill>
                            <a:schemeClr val="tx1"/>
                          </a:solidFill>
                          <a:effectLst/>
                        </a:rPr>
                      </a:br>
                      <a:r>
                        <a:rPr lang="de-DE" sz="900" dirty="0">
                          <a:solidFill>
                            <a:schemeClr val="tx1"/>
                          </a:solidFill>
                          <a:effectLst/>
                        </a:rPr>
                        <a:t>1,20 %</a:t>
                      </a:r>
                      <a:endParaRPr lang="de-DE" sz="900" dirty="0">
                        <a:solidFill>
                          <a:schemeClr val="tx1"/>
                        </a:solidFill>
                        <a:effectLst/>
                        <a:latin typeface="Calibri" panose="020F0502020204030204" pitchFamily="34" charset="0"/>
                        <a:ea typeface="+mn-ea"/>
                        <a:cs typeface="Times New Roman" panose="02020603050405020304" pitchFamily="18" charset="0"/>
                      </a:endParaRPr>
                    </a:p>
                  </a:txBody>
                  <a:tcPr marL="40072" marR="40072" marT="40072" marB="40072"/>
                </a:tc>
                <a:tc hMerge="1">
                  <a:txBody>
                    <a:bodyPr/>
                    <a:lstStyle/>
                    <a:p>
                      <a:endParaRPr lang="de-DE"/>
                    </a:p>
                  </a:txBody>
                  <a:tcPr/>
                </a:tc>
                <a:extLst>
                  <a:ext uri="{0D108BD9-81ED-4DB2-BD59-A6C34878D82A}">
                    <a16:rowId xmlns:a16="http://schemas.microsoft.com/office/drawing/2014/main" val="618683296"/>
                  </a:ext>
                </a:extLst>
              </a:tr>
              <a:tr h="784946">
                <a:tc>
                  <a:txBody>
                    <a:bodyPr/>
                    <a:lstStyle/>
                    <a:p>
                      <a:pPr>
                        <a:lnSpc>
                          <a:spcPts val="1200"/>
                        </a:lnSpc>
                        <a:spcAft>
                          <a:spcPts val="1000"/>
                        </a:spcAft>
                      </a:pPr>
                      <a:r>
                        <a:rPr lang="de-DE" sz="900" dirty="0">
                          <a:effectLst/>
                        </a:rPr>
                        <a:t>Pflegeversicherung</a:t>
                      </a:r>
                      <a:br>
                        <a:rPr lang="de-DE" sz="900" dirty="0">
                          <a:effectLst/>
                        </a:rPr>
                      </a:br>
                      <a:r>
                        <a:rPr lang="de-DE" sz="900" dirty="0">
                          <a:effectLst/>
                        </a:rPr>
                        <a:t>Arbeitgeberanteil</a:t>
                      </a:r>
                      <a:br>
                        <a:rPr lang="de-DE" sz="900" dirty="0">
                          <a:effectLst/>
                        </a:rPr>
                      </a:br>
                      <a:r>
                        <a:rPr lang="de-DE" sz="900" dirty="0">
                          <a:effectLst/>
                        </a:rPr>
                        <a:t>Arbeitnehmeranteil</a:t>
                      </a:r>
                      <a:br>
                        <a:rPr lang="de-DE" sz="900" dirty="0">
                          <a:effectLst/>
                        </a:rPr>
                      </a:br>
                      <a:r>
                        <a:rPr lang="de-DE" sz="900" dirty="0">
                          <a:effectLst/>
                        </a:rPr>
                        <a:t>Beitragszuschlag für Kinderlose ab Vollendung des 23. Lebensjahres (*4)</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algn="r">
                        <a:lnSpc>
                          <a:spcPts val="1200"/>
                        </a:lnSpc>
                        <a:spcAft>
                          <a:spcPts val="1000"/>
                        </a:spcAft>
                      </a:pPr>
                      <a:r>
                        <a:rPr lang="de-DE" sz="900" dirty="0">
                          <a:solidFill>
                            <a:schemeClr val="tx1"/>
                          </a:solidFill>
                          <a:effectLst/>
                        </a:rPr>
                        <a:t>3,05 %</a:t>
                      </a:r>
                      <a:br>
                        <a:rPr lang="de-DE" sz="900" dirty="0">
                          <a:solidFill>
                            <a:schemeClr val="tx1"/>
                          </a:solidFill>
                          <a:effectLst/>
                        </a:rPr>
                      </a:br>
                      <a:r>
                        <a:rPr lang="de-DE" sz="900" dirty="0">
                          <a:solidFill>
                            <a:schemeClr val="tx1"/>
                          </a:solidFill>
                          <a:effectLst/>
                        </a:rPr>
                        <a:t>1,525 %</a:t>
                      </a:r>
                      <a:br>
                        <a:rPr lang="de-DE" sz="900" dirty="0">
                          <a:solidFill>
                            <a:schemeClr val="tx1"/>
                          </a:solidFill>
                          <a:effectLst/>
                        </a:rPr>
                      </a:br>
                      <a:r>
                        <a:rPr lang="de-DE" sz="900" dirty="0">
                          <a:solidFill>
                            <a:schemeClr val="tx1"/>
                          </a:solidFill>
                          <a:effectLst/>
                        </a:rPr>
                        <a:t>1,525 %</a:t>
                      </a:r>
                      <a:br>
                        <a:rPr lang="de-DE" sz="900" dirty="0">
                          <a:solidFill>
                            <a:schemeClr val="tx1"/>
                          </a:solidFill>
                          <a:effectLst/>
                        </a:rPr>
                      </a:br>
                      <a:r>
                        <a:rPr lang="de-DE" sz="900" dirty="0">
                          <a:solidFill>
                            <a:schemeClr val="tx1"/>
                          </a:solidFill>
                          <a:effectLst/>
                        </a:rPr>
                        <a:t>0,35 %</a:t>
                      </a:r>
                      <a:endParaRPr lang="de-DE"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hMerge="1">
                  <a:txBody>
                    <a:bodyPr/>
                    <a:lstStyle/>
                    <a:p>
                      <a:endParaRPr lang="de-DE"/>
                    </a:p>
                  </a:txBody>
                  <a:tcPr/>
                </a:tc>
                <a:extLst>
                  <a:ext uri="{0D108BD9-81ED-4DB2-BD59-A6C34878D82A}">
                    <a16:rowId xmlns:a16="http://schemas.microsoft.com/office/drawing/2014/main" val="1920500733"/>
                  </a:ext>
                </a:extLst>
              </a:tr>
              <a:tr h="1215148">
                <a:tc>
                  <a:txBody>
                    <a:bodyPr/>
                    <a:lstStyle/>
                    <a:p>
                      <a:pPr>
                        <a:lnSpc>
                          <a:spcPts val="1200"/>
                        </a:lnSpc>
                        <a:spcAft>
                          <a:spcPts val="1000"/>
                        </a:spcAft>
                      </a:pPr>
                      <a:r>
                        <a:rPr lang="de-DE" sz="900" dirty="0">
                          <a:effectLst/>
                        </a:rPr>
                        <a:t>Krankenversicherung</a:t>
                      </a:r>
                      <a:br>
                        <a:rPr lang="de-DE" sz="900" dirty="0">
                          <a:effectLst/>
                        </a:rPr>
                      </a:br>
                      <a:r>
                        <a:rPr lang="de-DE" sz="900" dirty="0">
                          <a:effectLst/>
                        </a:rPr>
                        <a:t>Allgemeiner Beitragssatz (*3)</a:t>
                      </a:r>
                      <a:br>
                        <a:rPr lang="de-DE" sz="900" dirty="0">
                          <a:effectLst/>
                        </a:rPr>
                      </a:br>
                      <a:r>
                        <a:rPr lang="de-DE" sz="900" dirty="0">
                          <a:effectLst/>
                        </a:rPr>
                        <a:t>Arbeitgeberanteil</a:t>
                      </a:r>
                      <a:br>
                        <a:rPr lang="de-DE" sz="900" dirty="0">
                          <a:effectLst/>
                        </a:rPr>
                      </a:br>
                      <a:r>
                        <a:rPr lang="de-DE" sz="900" dirty="0">
                          <a:effectLst/>
                        </a:rPr>
                        <a:t>Arbeitnehmeranteil (*3)</a:t>
                      </a:r>
                    </a:p>
                    <a:p>
                      <a:pPr>
                        <a:lnSpc>
                          <a:spcPts val="1200"/>
                        </a:lnSpc>
                        <a:spcAft>
                          <a:spcPts val="1000"/>
                        </a:spcAft>
                      </a:pPr>
                      <a:r>
                        <a:rPr lang="de-DE" sz="900" dirty="0">
                          <a:effectLst/>
                        </a:rPr>
                        <a:t>Ermäßigter Beitragssatz (*3)</a:t>
                      </a:r>
                      <a:br>
                        <a:rPr lang="de-DE" sz="900" dirty="0">
                          <a:effectLst/>
                        </a:rPr>
                      </a:br>
                      <a:r>
                        <a:rPr lang="de-DE" sz="900" dirty="0">
                          <a:effectLst/>
                        </a:rPr>
                        <a:t>Arbeitgeberanteil</a:t>
                      </a:r>
                      <a:br>
                        <a:rPr lang="de-DE" sz="900" dirty="0">
                          <a:effectLst/>
                        </a:rPr>
                      </a:br>
                      <a:r>
                        <a:rPr lang="de-DE" sz="900" dirty="0">
                          <a:effectLst/>
                        </a:rPr>
                        <a:t>Arbeitnehmeranteil (*3)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gridSpan="2">
                  <a:txBody>
                    <a:bodyPr/>
                    <a:lstStyle/>
                    <a:p>
                      <a:pPr algn="r">
                        <a:lnSpc>
                          <a:spcPts val="1200"/>
                        </a:lnSpc>
                        <a:spcAft>
                          <a:spcPts val="1000"/>
                        </a:spcAft>
                      </a:pPr>
                      <a:br>
                        <a:rPr lang="de-DE" sz="900" dirty="0">
                          <a:solidFill>
                            <a:srgbClr val="FF0000"/>
                          </a:solidFill>
                          <a:effectLst/>
                        </a:rPr>
                      </a:br>
                      <a:r>
                        <a:rPr lang="de-DE" sz="900" dirty="0">
                          <a:solidFill>
                            <a:schemeClr val="tx1"/>
                          </a:solidFill>
                          <a:effectLst/>
                        </a:rPr>
                        <a:t>15,90 %</a:t>
                      </a:r>
                      <a:br>
                        <a:rPr lang="de-DE" sz="900" dirty="0">
                          <a:solidFill>
                            <a:schemeClr val="tx1"/>
                          </a:solidFill>
                          <a:effectLst/>
                        </a:rPr>
                      </a:br>
                      <a:r>
                        <a:rPr lang="de-DE" sz="900" dirty="0">
                          <a:solidFill>
                            <a:schemeClr val="tx1"/>
                          </a:solidFill>
                          <a:effectLst/>
                        </a:rPr>
                        <a:t>7,95 %</a:t>
                      </a:r>
                      <a:br>
                        <a:rPr lang="de-DE" sz="900" dirty="0">
                          <a:solidFill>
                            <a:schemeClr val="tx1"/>
                          </a:solidFill>
                          <a:effectLst/>
                        </a:rPr>
                      </a:br>
                      <a:r>
                        <a:rPr lang="de-DE" sz="900" dirty="0">
                          <a:solidFill>
                            <a:schemeClr val="tx1"/>
                          </a:solidFill>
                          <a:effectLst/>
                        </a:rPr>
                        <a:t>7,95 %</a:t>
                      </a:r>
                      <a:br>
                        <a:rPr lang="de-DE" sz="900" dirty="0">
                          <a:solidFill>
                            <a:schemeClr val="tx1"/>
                          </a:solidFill>
                          <a:effectLst/>
                        </a:rPr>
                      </a:br>
                      <a:br>
                        <a:rPr lang="de-DE" sz="900" dirty="0">
                          <a:solidFill>
                            <a:schemeClr val="tx1"/>
                          </a:solidFill>
                          <a:effectLst/>
                        </a:rPr>
                      </a:br>
                      <a:r>
                        <a:rPr lang="de-DE" sz="900" dirty="0">
                          <a:solidFill>
                            <a:schemeClr val="tx1"/>
                          </a:solidFill>
                          <a:effectLst/>
                        </a:rPr>
                        <a:t>15,30 %</a:t>
                      </a:r>
                      <a:br>
                        <a:rPr lang="de-DE" sz="900" dirty="0">
                          <a:solidFill>
                            <a:schemeClr val="tx1"/>
                          </a:solidFill>
                          <a:effectLst/>
                        </a:rPr>
                      </a:br>
                      <a:r>
                        <a:rPr lang="de-DE" sz="900" dirty="0">
                          <a:solidFill>
                            <a:schemeClr val="tx1"/>
                          </a:solidFill>
                          <a:effectLst/>
                        </a:rPr>
                        <a:t>7,65 %</a:t>
                      </a:r>
                      <a:br>
                        <a:rPr lang="de-DE" sz="900" dirty="0">
                          <a:solidFill>
                            <a:schemeClr val="tx1"/>
                          </a:solidFill>
                          <a:effectLst/>
                        </a:rPr>
                      </a:br>
                      <a:r>
                        <a:rPr lang="de-DE" sz="900" dirty="0">
                          <a:solidFill>
                            <a:schemeClr val="tx1"/>
                          </a:solidFill>
                          <a:effectLst/>
                        </a:rPr>
                        <a:t>7,65 %</a:t>
                      </a:r>
                      <a:endParaRPr lang="de-DE"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tc>
                <a:tc hMerge="1">
                  <a:txBody>
                    <a:bodyPr/>
                    <a:lstStyle/>
                    <a:p>
                      <a:endParaRPr lang="de-DE"/>
                    </a:p>
                  </a:txBody>
                  <a:tcPr/>
                </a:tc>
                <a:extLst>
                  <a:ext uri="{0D108BD9-81ED-4DB2-BD59-A6C34878D82A}">
                    <a16:rowId xmlns:a16="http://schemas.microsoft.com/office/drawing/2014/main" val="1199296903"/>
                  </a:ext>
                </a:extLst>
              </a:tr>
            </a:tbl>
          </a:graphicData>
        </a:graphic>
      </p:graphicFrame>
      <p:sp>
        <p:nvSpPr>
          <p:cNvPr id="11" name="Rectangle 1">
            <a:extLst>
              <a:ext uri="{FF2B5EF4-FFF2-40B4-BE49-F238E27FC236}">
                <a16:creationId xmlns:a16="http://schemas.microsoft.com/office/drawing/2014/main" id="{4BCBE0B8-A054-4498-96CE-3288D70C3AC0}"/>
              </a:ext>
            </a:extLst>
          </p:cNvPr>
          <p:cNvSpPr>
            <a:spLocks noChangeArrowheads="1"/>
          </p:cNvSpPr>
          <p:nvPr/>
        </p:nvSpPr>
        <p:spPr bwMode="auto">
          <a:xfrm>
            <a:off x="4286310" y="404664"/>
            <a:ext cx="38600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tabLst>
                <a:tab pos="5221288" algn="l"/>
              </a:tabLst>
              <a:defRPr>
                <a:solidFill>
                  <a:schemeClr val="tx1"/>
                </a:solidFill>
                <a:latin typeface="Arial" pitchFamily="34" charset="0"/>
                <a:cs typeface="Arial" pitchFamily="34" charset="0"/>
              </a:defRPr>
            </a:lvl1pPr>
            <a:lvl2pPr>
              <a:tabLst>
                <a:tab pos="5221288" algn="l"/>
              </a:tabLst>
              <a:defRPr>
                <a:solidFill>
                  <a:schemeClr val="tx1"/>
                </a:solidFill>
                <a:latin typeface="Arial" pitchFamily="34" charset="0"/>
                <a:cs typeface="Arial" pitchFamily="34" charset="0"/>
              </a:defRPr>
            </a:lvl2pPr>
            <a:lvl3pPr>
              <a:tabLst>
                <a:tab pos="5221288" algn="l"/>
              </a:tabLst>
              <a:defRPr>
                <a:solidFill>
                  <a:schemeClr val="tx1"/>
                </a:solidFill>
                <a:latin typeface="Arial" pitchFamily="34" charset="0"/>
                <a:cs typeface="Arial" pitchFamily="34" charset="0"/>
              </a:defRPr>
            </a:lvl3pPr>
            <a:lvl4pPr>
              <a:tabLst>
                <a:tab pos="5221288" algn="l"/>
              </a:tabLst>
              <a:defRPr>
                <a:solidFill>
                  <a:schemeClr val="tx1"/>
                </a:solidFill>
                <a:latin typeface="Arial" pitchFamily="34" charset="0"/>
                <a:cs typeface="Arial" pitchFamily="34" charset="0"/>
              </a:defRPr>
            </a:lvl4pPr>
            <a:lvl5pPr>
              <a:tabLst>
                <a:tab pos="5221288" algn="l"/>
              </a:tabLst>
              <a:defRPr>
                <a:solidFill>
                  <a:schemeClr val="tx1"/>
                </a:solidFill>
                <a:latin typeface="Arial" pitchFamily="34" charset="0"/>
                <a:cs typeface="Arial" pitchFamily="34" charset="0"/>
              </a:defRPr>
            </a:lvl5pPr>
            <a:lvl6pPr fontAlgn="base">
              <a:spcBef>
                <a:spcPct val="0"/>
              </a:spcBef>
              <a:spcAft>
                <a:spcPct val="0"/>
              </a:spcAft>
              <a:tabLst>
                <a:tab pos="5221288" algn="l"/>
              </a:tabLst>
              <a:defRPr>
                <a:solidFill>
                  <a:schemeClr val="tx1"/>
                </a:solidFill>
                <a:latin typeface="Arial" pitchFamily="34" charset="0"/>
                <a:cs typeface="Arial" pitchFamily="34" charset="0"/>
              </a:defRPr>
            </a:lvl6pPr>
            <a:lvl7pPr fontAlgn="base">
              <a:spcBef>
                <a:spcPct val="0"/>
              </a:spcBef>
              <a:spcAft>
                <a:spcPct val="0"/>
              </a:spcAft>
              <a:tabLst>
                <a:tab pos="5221288" algn="l"/>
              </a:tabLst>
              <a:defRPr>
                <a:solidFill>
                  <a:schemeClr val="tx1"/>
                </a:solidFill>
                <a:latin typeface="Arial" pitchFamily="34" charset="0"/>
                <a:cs typeface="Arial" pitchFamily="34" charset="0"/>
              </a:defRPr>
            </a:lvl7pPr>
            <a:lvl8pPr fontAlgn="base">
              <a:spcBef>
                <a:spcPct val="0"/>
              </a:spcBef>
              <a:spcAft>
                <a:spcPct val="0"/>
              </a:spcAft>
              <a:tabLst>
                <a:tab pos="5221288" algn="l"/>
              </a:tabLst>
              <a:defRPr>
                <a:solidFill>
                  <a:schemeClr val="tx1"/>
                </a:solidFill>
                <a:latin typeface="Arial" pitchFamily="34" charset="0"/>
                <a:cs typeface="Arial" pitchFamily="34" charset="0"/>
              </a:defRPr>
            </a:lvl8pPr>
            <a:lvl9pPr fontAlgn="base">
              <a:spcBef>
                <a:spcPct val="0"/>
              </a:spcBef>
              <a:spcAft>
                <a:spcPct val="0"/>
              </a:spcAft>
              <a:tabLst>
                <a:tab pos="5221288"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221288" algn="l"/>
              </a:tabLst>
            </a:pPr>
            <a:r>
              <a:rPr kumimoji="0" lang="de-DE" altLang="de-DE" b="1" i="0" u="none" strike="noStrike" cap="none" normalizeH="0" baseline="0" dirty="0">
                <a:ln>
                  <a:noFill/>
                </a:ln>
                <a:solidFill>
                  <a:srgbClr val="92D050"/>
                </a:solidFill>
                <a:effectLst/>
                <a:latin typeface="Arial" pitchFamily="34" charset="0"/>
                <a:cs typeface="Arial" pitchFamily="34" charset="0"/>
              </a:rPr>
              <a:t>Beitragsbemessungsgrenzen 2022 </a:t>
            </a:r>
          </a:p>
        </p:txBody>
      </p:sp>
      <p:sp>
        <p:nvSpPr>
          <p:cNvPr id="12" name="Textfeld 11">
            <a:extLst>
              <a:ext uri="{FF2B5EF4-FFF2-40B4-BE49-F238E27FC236}">
                <a16:creationId xmlns:a16="http://schemas.microsoft.com/office/drawing/2014/main" id="{28983A9A-127E-4FBF-8778-CC4DE7208F73}"/>
              </a:ext>
            </a:extLst>
          </p:cNvPr>
          <p:cNvSpPr txBox="1"/>
          <p:nvPr/>
        </p:nvSpPr>
        <p:spPr>
          <a:xfrm>
            <a:off x="4182497" y="4681300"/>
            <a:ext cx="4972758" cy="1200329"/>
          </a:xfrm>
          <a:prstGeom prst="rect">
            <a:avLst/>
          </a:prstGeom>
          <a:noFill/>
        </p:spPr>
        <p:txBody>
          <a:bodyPr wrap="square" rtlCol="0">
            <a:spAutoFit/>
          </a:bodyPr>
          <a:lstStyle/>
          <a:p>
            <a:pPr lvl="0" eaLnBrk="0" hangingPunct="0">
              <a:tabLst>
                <a:tab pos="5221288" algn="l"/>
              </a:tabLst>
            </a:pPr>
            <a:r>
              <a:rPr lang="de-DE" altLang="de-DE" sz="800" dirty="0">
                <a:solidFill>
                  <a:prstClr val="black"/>
                </a:solidFill>
                <a:latin typeface="Arial" pitchFamily="34" charset="0"/>
                <a:cs typeface="Arial" pitchFamily="34" charset="0"/>
              </a:rPr>
              <a:t>(*1) Liegt das Jahreseinkommen über dem genannten Betrag, kann ein Arbeitnehmer zwischen einer </a:t>
            </a:r>
          </a:p>
          <a:p>
            <a:pPr lvl="0" eaLnBrk="0" hangingPunct="0">
              <a:tabLst>
                <a:tab pos="5221288" algn="l"/>
              </a:tabLst>
            </a:pPr>
            <a:r>
              <a:rPr lang="de-DE" altLang="de-DE" sz="800" dirty="0">
                <a:solidFill>
                  <a:prstClr val="black"/>
                </a:solidFill>
                <a:latin typeface="Arial" pitchFamily="34" charset="0"/>
                <a:cs typeface="Arial" pitchFamily="34" charset="0"/>
              </a:rPr>
              <a:t>       freiwilligen Weiterversicherung in der gesetzlichen Krankenkasse und  einer Absicherung in einer</a:t>
            </a:r>
          </a:p>
          <a:p>
            <a:pPr lvl="0" eaLnBrk="0" hangingPunct="0">
              <a:tabLst>
                <a:tab pos="5221288" algn="l"/>
              </a:tabLst>
            </a:pPr>
            <a:r>
              <a:rPr lang="de-DE" altLang="de-DE" sz="800" dirty="0">
                <a:solidFill>
                  <a:prstClr val="black"/>
                </a:solidFill>
                <a:latin typeface="Arial" pitchFamily="34" charset="0"/>
                <a:cs typeface="Arial" pitchFamily="34" charset="0"/>
              </a:rPr>
              <a:t>       privaten Krankenkasse wählen, wenn das Jahreseinkommen des letzten Kalenderjah­res auch den</a:t>
            </a:r>
          </a:p>
          <a:p>
            <a:pPr lvl="0" eaLnBrk="0" hangingPunct="0">
              <a:tabLst>
                <a:tab pos="5221288" algn="l"/>
              </a:tabLst>
            </a:pPr>
            <a:r>
              <a:rPr lang="de-DE" altLang="de-DE" sz="800" dirty="0">
                <a:solidFill>
                  <a:prstClr val="black"/>
                </a:solidFill>
                <a:latin typeface="Arial" pitchFamily="34" charset="0"/>
                <a:cs typeface="Arial" pitchFamily="34" charset="0"/>
              </a:rPr>
              <a:t>       jeweiligen Grenzbetrag überschritten hat.</a:t>
            </a:r>
            <a:br>
              <a:rPr lang="de-DE" altLang="de-DE" sz="800" dirty="0">
                <a:solidFill>
                  <a:prstClr val="black"/>
                </a:solidFill>
                <a:latin typeface="Arial" pitchFamily="34" charset="0"/>
                <a:cs typeface="Arial" pitchFamily="34" charset="0"/>
              </a:rPr>
            </a:br>
            <a:r>
              <a:rPr lang="de-DE" altLang="de-DE" sz="800" dirty="0">
                <a:solidFill>
                  <a:prstClr val="black"/>
                </a:solidFill>
                <a:latin typeface="Arial" pitchFamily="34" charset="0"/>
                <a:cs typeface="Arial" pitchFamily="34" charset="0"/>
              </a:rPr>
              <a:t>(*2) Bis zu dieser Einkommensgrenze müssen Krankenversicherungsbeiträge zur gesetzlichen</a:t>
            </a:r>
          </a:p>
          <a:p>
            <a:pPr lvl="0" eaLnBrk="0" hangingPunct="0">
              <a:tabLst>
                <a:tab pos="5221288" algn="l"/>
              </a:tabLst>
            </a:pPr>
            <a:r>
              <a:rPr lang="de-DE" altLang="de-DE" sz="800" dirty="0">
                <a:solidFill>
                  <a:prstClr val="black"/>
                </a:solidFill>
                <a:latin typeface="Arial" pitchFamily="34" charset="0"/>
                <a:cs typeface="Arial" pitchFamily="34" charset="0"/>
              </a:rPr>
              <a:t>       Krankenversicherung gezahlt werden. Einkommen, das darüber hinausgeht, ist beitragsfrei.</a:t>
            </a:r>
          </a:p>
          <a:p>
            <a:pPr lvl="0" eaLnBrk="0" hangingPunct="0">
              <a:tabLst>
                <a:tab pos="5221288" algn="l"/>
              </a:tabLst>
            </a:pPr>
            <a:r>
              <a:rPr lang="de-DE" altLang="de-DE" sz="800" dirty="0">
                <a:solidFill>
                  <a:prstClr val="black"/>
                </a:solidFill>
                <a:latin typeface="Arial" pitchFamily="34" charset="0"/>
                <a:cs typeface="Arial" pitchFamily="34" charset="0"/>
              </a:rPr>
              <a:t>(*3) Der zusätzliche durchschnittliche </a:t>
            </a:r>
            <a:r>
              <a:rPr lang="de-DE" altLang="de-DE" sz="800" dirty="0">
                <a:solidFill>
                  <a:prstClr val="black"/>
                </a:solidFill>
                <a:latin typeface="Arial" pitchFamily="34" charset="0"/>
                <a:cs typeface="Arial" pitchFamily="34" charset="0"/>
                <a:hlinkClick r:id="rId2"/>
              </a:rPr>
              <a:t>Zusatzbeitrag</a:t>
            </a:r>
            <a:r>
              <a:rPr lang="de-DE" altLang="de-DE" sz="800" dirty="0">
                <a:solidFill>
                  <a:prstClr val="black"/>
                </a:solidFill>
                <a:latin typeface="Arial" pitchFamily="34" charset="0"/>
                <a:cs typeface="Arial" pitchFamily="34" charset="0"/>
              </a:rPr>
              <a:t> zur Krankenversicherung </a:t>
            </a:r>
            <a:r>
              <a:rPr lang="de-DE" altLang="de-DE" sz="800" dirty="0" err="1">
                <a:solidFill>
                  <a:prstClr val="black"/>
                </a:solidFill>
                <a:latin typeface="Arial" pitchFamily="34" charset="0"/>
                <a:cs typeface="Arial" pitchFamily="34" charset="0"/>
              </a:rPr>
              <a:t>i.H.v</a:t>
            </a:r>
            <a:r>
              <a:rPr lang="de-DE" altLang="de-DE" sz="800" dirty="0">
                <a:solidFill>
                  <a:prstClr val="black"/>
                </a:solidFill>
                <a:latin typeface="Arial" pitchFamily="34" charset="0"/>
                <a:cs typeface="Arial" pitchFamily="34" charset="0"/>
              </a:rPr>
              <a:t>. 1,3 %</a:t>
            </a:r>
          </a:p>
          <a:p>
            <a:pPr lvl="0" eaLnBrk="0" hangingPunct="0">
              <a:tabLst>
                <a:tab pos="5221288" algn="l"/>
              </a:tabLst>
            </a:pPr>
            <a:r>
              <a:rPr lang="de-DE" altLang="de-DE" sz="800" dirty="0">
                <a:solidFill>
                  <a:prstClr val="black"/>
                </a:solidFill>
                <a:latin typeface="Arial" pitchFamily="34" charset="0"/>
                <a:cs typeface="Arial" pitchFamily="34" charset="0"/>
              </a:rPr>
              <a:t>       ist in diesem Beitragssatz bereits enthalten.</a:t>
            </a:r>
            <a:br>
              <a:rPr lang="de-DE" altLang="de-DE" sz="800" dirty="0">
                <a:solidFill>
                  <a:prstClr val="black"/>
                </a:solidFill>
                <a:latin typeface="Arial" pitchFamily="34" charset="0"/>
                <a:cs typeface="Arial" pitchFamily="34" charset="0"/>
              </a:rPr>
            </a:br>
            <a:r>
              <a:rPr lang="de-DE" altLang="de-DE" sz="800" dirty="0">
                <a:solidFill>
                  <a:prstClr val="black"/>
                </a:solidFill>
                <a:latin typeface="Arial" pitchFamily="34" charset="0"/>
                <a:cs typeface="Arial" pitchFamily="34" charset="0"/>
              </a:rPr>
              <a:t>(*4) Nicht für vor dem 01.01.1940 Geborenen</a:t>
            </a:r>
          </a:p>
        </p:txBody>
      </p:sp>
      <p:sp>
        <p:nvSpPr>
          <p:cNvPr id="2" name="Foliennummernplatzhalter 4">
            <a:extLst>
              <a:ext uri="{FF2B5EF4-FFF2-40B4-BE49-F238E27FC236}">
                <a16:creationId xmlns:a16="http://schemas.microsoft.com/office/drawing/2014/main" id="{413BFACF-C4BB-EDD4-5913-97E0BE7D646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198</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8465712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6155CB1-ECFD-4364-B547-7FC08B3343C3}"/>
              </a:ext>
            </a:extLst>
          </p:cNvPr>
          <p:cNvSpPr>
            <a:spLocks noGrp="1"/>
          </p:cNvSpPr>
          <p:nvPr>
            <p:ph type="body" idx="1"/>
          </p:nvPr>
        </p:nvSpPr>
        <p:spPr/>
        <p:txBody>
          <a:bodyPr/>
          <a:lstStyle/>
          <a:p>
            <a:r>
              <a:rPr lang="de-DE" dirty="0"/>
              <a:t>Weitere Rechengrößen 2022</a:t>
            </a:r>
          </a:p>
        </p:txBody>
      </p:sp>
      <p:sp>
        <p:nvSpPr>
          <p:cNvPr id="7" name="Textfeld 6">
            <a:extLst>
              <a:ext uri="{FF2B5EF4-FFF2-40B4-BE49-F238E27FC236}">
                <a16:creationId xmlns:a16="http://schemas.microsoft.com/office/drawing/2014/main" id="{BC725CDE-B397-417F-A455-DB1F80CD8937}"/>
              </a:ext>
            </a:extLst>
          </p:cNvPr>
          <p:cNvSpPr txBox="1"/>
          <p:nvPr/>
        </p:nvSpPr>
        <p:spPr>
          <a:xfrm>
            <a:off x="449488" y="1884139"/>
            <a:ext cx="8230962" cy="4247317"/>
          </a:xfrm>
          <a:prstGeom prst="rect">
            <a:avLst/>
          </a:prstGeom>
          <a:noFill/>
        </p:spPr>
        <p:txBody>
          <a:bodyPr wrap="square" rtlCol="0">
            <a:spAutoFit/>
          </a:bodyPr>
          <a:lstStyle/>
          <a:p>
            <a:endParaRPr lang="de-DE" dirty="0"/>
          </a:p>
          <a:p>
            <a:r>
              <a:rPr lang="de-DE" dirty="0"/>
              <a:t>- Künstlersozialkasse: </a:t>
            </a:r>
          </a:p>
          <a:p>
            <a:r>
              <a:rPr lang="de-DE" dirty="0"/>
              <a:t>  Beitragssatz 4,2 %</a:t>
            </a:r>
          </a:p>
          <a:p>
            <a:endParaRPr lang="de-DE" dirty="0"/>
          </a:p>
          <a:p>
            <a:r>
              <a:rPr lang="de-DE" dirty="0"/>
              <a:t>- Einkommensteuer: </a:t>
            </a:r>
          </a:p>
          <a:p>
            <a:r>
              <a:rPr lang="de-DE" dirty="0"/>
              <a:t>  Grundfreibetrag: </a:t>
            </a:r>
          </a:p>
          <a:p>
            <a:r>
              <a:rPr lang="de-DE" dirty="0"/>
              <a:t>   - 10.347 Euro (ledig)</a:t>
            </a:r>
          </a:p>
          <a:p>
            <a:r>
              <a:rPr lang="de-DE" dirty="0"/>
              <a:t>   - 20.694 Euro (verheiratet)</a:t>
            </a:r>
          </a:p>
          <a:p>
            <a:endParaRPr lang="de-DE" dirty="0"/>
          </a:p>
          <a:p>
            <a:r>
              <a:rPr lang="de-DE" sz="1200" b="1" dirty="0"/>
              <a:t>Für Minijobs im gewerblichen Bereich fallen nachfolgende Abgaben </a:t>
            </a:r>
            <a:r>
              <a:rPr lang="de-DE" sz="1200" b="1" dirty="0">
                <a:hlinkClick r:id="rId2"/>
              </a:rPr>
              <a:t>2022</a:t>
            </a:r>
            <a:r>
              <a:rPr lang="de-DE" sz="1200" b="1" dirty="0"/>
              <a:t> an:</a:t>
            </a:r>
            <a:endParaRPr lang="de-DE" sz="1200" dirty="0"/>
          </a:p>
          <a:p>
            <a:r>
              <a:rPr lang="de-DE" sz="1200" dirty="0"/>
              <a:t>13,00 % Pauschalbeitrag zur Krankenversicherung</a:t>
            </a:r>
            <a:br>
              <a:rPr lang="de-DE" sz="1200" dirty="0"/>
            </a:br>
            <a:r>
              <a:rPr lang="de-DE" sz="1200" dirty="0"/>
              <a:t>15,00 % Pauschalbeitrag zur Rentenversicherung (Arbeitgeberanteil)</a:t>
            </a:r>
            <a:br>
              <a:rPr lang="de-DE" sz="1200" dirty="0"/>
            </a:br>
            <a:r>
              <a:rPr lang="de-DE" sz="1200" dirty="0"/>
              <a:t>  3,60 % Arbeitnehmeranteil zur Rentenversicherung bei Rentenversicherungspflicht</a:t>
            </a:r>
            <a:br>
              <a:rPr lang="de-DE" sz="1200" dirty="0"/>
            </a:br>
            <a:r>
              <a:rPr lang="de-DE" sz="1200" dirty="0"/>
              <a:t>  0,90 % Ausgleich für Aufwendungen bei Krankheit (Umlage 1)</a:t>
            </a:r>
            <a:br>
              <a:rPr lang="de-DE" sz="1200" dirty="0"/>
            </a:br>
            <a:r>
              <a:rPr lang="de-DE" sz="1200" dirty="0"/>
              <a:t>  0,29 % Ausgleich für Aufwendungen bei Mutterschaft (Umlage 2)</a:t>
            </a:r>
            <a:br>
              <a:rPr lang="de-DE" sz="1200" dirty="0"/>
            </a:br>
            <a:r>
              <a:rPr lang="de-DE" sz="1200" dirty="0"/>
              <a:t>  0,09 % Umlage für den Fall der Insolvenz</a:t>
            </a:r>
            <a:br>
              <a:rPr lang="de-DE" sz="1200" dirty="0"/>
            </a:br>
            <a:r>
              <a:rPr lang="de-DE" sz="1200" dirty="0"/>
              <a:t>  2,00 % Pauschsteuer oder individuell nach der Lohnsteuerklasse des Minijobbers</a:t>
            </a:r>
          </a:p>
          <a:p>
            <a:r>
              <a:rPr lang="de-DE" sz="1200" dirty="0"/>
              <a:t>+ individueller Beitrag an den zuständigen Unfallversicherungsträger, der gesetzlichen Unfallversicherung (UV)</a:t>
            </a:r>
          </a:p>
        </p:txBody>
      </p:sp>
      <p:sp>
        <p:nvSpPr>
          <p:cNvPr id="5" name="Foliennummernplatzhalter 4">
            <a:extLst>
              <a:ext uri="{FF2B5EF4-FFF2-40B4-BE49-F238E27FC236}">
                <a16:creationId xmlns:a16="http://schemas.microsoft.com/office/drawing/2014/main" id="{724B7C1F-F24E-C0BE-32F0-BB62EA850F6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199</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43498053"/>
      </p:ext>
    </p:extLst>
  </p:cSld>
  <p:clrMapOvr>
    <a:masterClrMapping/>
  </p:clrMapOvr>
  <p:transition>
    <p:cover dir="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A34486E5-DD06-40F2-8C1F-896A041B918A}"/>
              </a:ext>
            </a:extLst>
          </p:cNvPr>
          <p:cNvSpPr txBox="1">
            <a:spLocks noChangeArrowheads="1"/>
          </p:cNvSpPr>
          <p:nvPr/>
        </p:nvSpPr>
        <p:spPr bwMode="auto">
          <a:xfrm>
            <a:off x="468313" y="1484313"/>
            <a:ext cx="82804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Notizen: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rPr>
              <a:t>_________________________________________________________</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2000" b="1" i="0" u="none" strike="noStrike" kern="1200" cap="none" spc="0" normalizeH="0" baseline="0" noProof="0" dirty="0">
              <a:ln>
                <a:noFill/>
              </a:ln>
              <a:solidFill>
                <a:prstClr val="black"/>
              </a:solidFill>
              <a:effectLst/>
              <a:uLnTx/>
              <a:uFillTx/>
              <a:latin typeface="Arial" pitchFamily="34" charset="0"/>
              <a:cs typeface="+mn-cs"/>
              <a:sym typeface="Wingdings" pitchFamily="2" charset="2"/>
            </a:endParaRPr>
          </a:p>
        </p:txBody>
      </p:sp>
      <p:sp>
        <p:nvSpPr>
          <p:cNvPr id="3" name="Foliennummernplatzhalter 4">
            <a:extLst>
              <a:ext uri="{FF2B5EF4-FFF2-40B4-BE49-F238E27FC236}">
                <a16:creationId xmlns:a16="http://schemas.microsoft.com/office/drawing/2014/main" id="{B5F76036-AF73-4510-949F-F6FF717A157E}"/>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200</a:t>
            </a:r>
          </a:p>
        </p:txBody>
      </p:sp>
    </p:spTree>
    <p:extLst>
      <p:ext uri="{BB962C8B-B14F-4D97-AF65-F5344CB8AC3E}">
        <p14:creationId xmlns:p14="http://schemas.microsoft.com/office/powerpoint/2010/main" val="423342666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E9DDF06-D413-4711-B780-509BEB604E5E}"/>
              </a:ext>
            </a:extLst>
          </p:cNvPr>
          <p:cNvSpPr>
            <a:spLocks noGrp="1"/>
          </p:cNvSpPr>
          <p:nvPr>
            <p:ph type="body" idx="1"/>
          </p:nvPr>
        </p:nvSpPr>
        <p:spPr/>
        <p:txBody>
          <a:bodyPr/>
          <a:lstStyle/>
          <a:p>
            <a:r>
              <a:rPr lang="de-DE" dirty="0"/>
              <a:t>Planungshilfe</a:t>
            </a:r>
          </a:p>
        </p:txBody>
      </p:sp>
      <p:sp>
        <p:nvSpPr>
          <p:cNvPr id="5" name="Text Box 3">
            <a:extLst>
              <a:ext uri="{FF2B5EF4-FFF2-40B4-BE49-F238E27FC236}">
                <a16:creationId xmlns:a16="http://schemas.microsoft.com/office/drawing/2014/main" id="{FC7FC0E0-2CEF-4BE2-AB27-B100F32E2546}"/>
              </a:ext>
            </a:extLst>
          </p:cNvPr>
          <p:cNvSpPr txBox="1">
            <a:spLocks noChangeArrowheads="1"/>
          </p:cNvSpPr>
          <p:nvPr/>
        </p:nvSpPr>
        <p:spPr bwMode="auto">
          <a:xfrm>
            <a:off x="1908175" y="2565400"/>
            <a:ext cx="511175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Mein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rPr>
              <a:t>Gründungsfahrplan</a:t>
            </a:r>
          </a:p>
        </p:txBody>
      </p:sp>
      <p:sp>
        <p:nvSpPr>
          <p:cNvPr id="4" name="Foliennummernplatzhalter 4">
            <a:extLst>
              <a:ext uri="{FF2B5EF4-FFF2-40B4-BE49-F238E27FC236}">
                <a16:creationId xmlns:a16="http://schemas.microsoft.com/office/drawing/2014/main" id="{0959ED19-C425-49E7-8BAC-84CCDAB93323}"/>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201</a:t>
            </a:r>
          </a:p>
        </p:txBody>
      </p:sp>
    </p:spTree>
    <p:extLst>
      <p:ext uri="{BB962C8B-B14F-4D97-AF65-F5344CB8AC3E}">
        <p14:creationId xmlns:p14="http://schemas.microsoft.com/office/powerpoint/2010/main" val="205080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E9DDF06-D413-4711-B780-509BEB604E5E}"/>
              </a:ext>
            </a:extLst>
          </p:cNvPr>
          <p:cNvSpPr>
            <a:spLocks noGrp="1"/>
          </p:cNvSpPr>
          <p:nvPr>
            <p:ph type="body" idx="1"/>
          </p:nvPr>
        </p:nvSpPr>
        <p:spPr/>
        <p:txBody>
          <a:bodyPr/>
          <a:lstStyle/>
          <a:p>
            <a:r>
              <a:rPr lang="de-DE" dirty="0"/>
              <a:t>Planungshilfe</a:t>
            </a:r>
          </a:p>
        </p:txBody>
      </p:sp>
      <p:sp>
        <p:nvSpPr>
          <p:cNvPr id="5" name="Text Box 3">
            <a:extLst>
              <a:ext uri="{FF2B5EF4-FFF2-40B4-BE49-F238E27FC236}">
                <a16:creationId xmlns:a16="http://schemas.microsoft.com/office/drawing/2014/main" id="{F84A9D72-DCFB-42F7-847F-3BECD47DD0AC}"/>
              </a:ext>
            </a:extLst>
          </p:cNvPr>
          <p:cNvSpPr txBox="1">
            <a:spLocks noChangeArrowheads="1"/>
          </p:cNvSpPr>
          <p:nvPr/>
        </p:nvSpPr>
        <p:spPr bwMode="auto">
          <a:xfrm>
            <a:off x="443159" y="1884139"/>
            <a:ext cx="633571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000" b="1"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charset="0"/>
                <a:cs typeface="+mn-cs"/>
              </a:rPr>
              <a:t>Zeitschiene 1 </a:t>
            </a:r>
            <a:r>
              <a:rPr kumimoji="0" lang="de-DE" sz="2000" b="0" i="0" u="none" strike="noStrike" kern="1200" cap="none" spc="0" normalizeH="0" baseline="0" noProof="0" dirty="0">
                <a:ln>
                  <a:noFill/>
                </a:ln>
                <a:solidFill>
                  <a:prstClr val="black"/>
                </a:solidFill>
                <a:effectLst/>
                <a:uLnTx/>
                <a:uFillTx/>
                <a:latin typeface="Arial" charset="0"/>
                <a:cs typeface="+mn-cs"/>
              </a:rPr>
              <a:t>(Start: ________ / Ende ________)</a:t>
            </a:r>
            <a:br>
              <a:rPr kumimoji="0" lang="de-DE" sz="2000" b="0" i="0" u="none" strike="noStrike" kern="1200" cap="none" spc="0" normalizeH="0" baseline="0" noProof="0" dirty="0">
                <a:ln>
                  <a:noFill/>
                </a:ln>
                <a:solidFill>
                  <a:prstClr val="black"/>
                </a:solidFill>
                <a:effectLst/>
                <a:uLnTx/>
                <a:uFillTx/>
                <a:latin typeface="Arial" charset="0"/>
                <a:cs typeface="+mn-cs"/>
              </a:rPr>
            </a:br>
            <a:r>
              <a:rPr kumimoji="0" lang="de-DE" sz="2000" b="1" i="0" u="none" strike="noStrike" kern="1200" cap="none" spc="0" normalizeH="0" baseline="0" noProof="0" dirty="0">
                <a:ln>
                  <a:noFill/>
                </a:ln>
                <a:solidFill>
                  <a:prstClr val="black"/>
                </a:solidFill>
                <a:effectLst/>
                <a:uLnTx/>
                <a:uFillTx/>
                <a:latin typeface="Arial" charset="0"/>
                <a:cs typeface="+mn-cs"/>
              </a:rPr>
              <a:t>z . B. Zulassungsvoraussetzungen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charset="0"/>
                <a:cs typeface="+mn-cs"/>
              </a:rPr>
              <a:t>Zeitschiene 2 </a:t>
            </a:r>
            <a:r>
              <a:rPr kumimoji="0" lang="de-DE" sz="2000" b="0" i="0" u="none" strike="noStrike" kern="1200" cap="none" spc="0" normalizeH="0" baseline="0" noProof="0" dirty="0">
                <a:ln>
                  <a:noFill/>
                </a:ln>
                <a:solidFill>
                  <a:prstClr val="black"/>
                </a:solidFill>
                <a:effectLst/>
                <a:uLnTx/>
                <a:uFillTx/>
                <a:latin typeface="Arial" charset="0"/>
                <a:cs typeface="+mn-cs"/>
              </a:rPr>
              <a:t>(Start: ________ / Ende ________)</a:t>
            </a:r>
            <a:br>
              <a:rPr kumimoji="0" lang="de-DE" sz="2000" b="1" i="0" u="none" strike="noStrike" kern="1200" cap="none" spc="0" normalizeH="0" baseline="0" noProof="0" dirty="0">
                <a:ln>
                  <a:noFill/>
                </a:ln>
                <a:solidFill>
                  <a:prstClr val="black"/>
                </a:solidFill>
                <a:effectLst/>
                <a:uLnTx/>
                <a:uFillTx/>
                <a:latin typeface="Arial" charset="0"/>
                <a:cs typeface="+mn-cs"/>
              </a:rPr>
            </a:br>
            <a:r>
              <a:rPr kumimoji="0" lang="de-DE" sz="2000" b="1" i="0" u="none" strike="noStrike" kern="1200" cap="none" spc="0" normalizeH="0" baseline="0" noProof="0" dirty="0">
                <a:ln>
                  <a:noFill/>
                </a:ln>
                <a:solidFill>
                  <a:prstClr val="black"/>
                </a:solidFill>
                <a:effectLst/>
                <a:uLnTx/>
                <a:uFillTx/>
                <a:latin typeface="Arial" charset="0"/>
                <a:cs typeface="+mn-cs"/>
              </a:rPr>
              <a:t>z. B. Klärung Finanzierung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charset="0"/>
                <a:cs typeface="+mn-cs"/>
              </a:rPr>
              <a:t>Zeitschiene 3 </a:t>
            </a:r>
            <a:r>
              <a:rPr kumimoji="0" lang="de-DE" sz="2000" b="0" i="0" u="none" strike="noStrike" kern="1200" cap="none" spc="0" normalizeH="0" baseline="0" noProof="0" dirty="0">
                <a:ln>
                  <a:noFill/>
                </a:ln>
                <a:solidFill>
                  <a:prstClr val="black"/>
                </a:solidFill>
                <a:effectLst/>
                <a:uLnTx/>
                <a:uFillTx/>
                <a:latin typeface="Arial" charset="0"/>
                <a:cs typeface="+mn-cs"/>
              </a:rPr>
              <a:t>(Start: ________ / Ende ________)</a:t>
            </a:r>
            <a:br>
              <a:rPr kumimoji="0" lang="de-DE" sz="2000" b="1" i="0" u="none" strike="noStrike" kern="1200" cap="none" spc="0" normalizeH="0" baseline="0" noProof="0" dirty="0">
                <a:ln>
                  <a:noFill/>
                </a:ln>
                <a:solidFill>
                  <a:prstClr val="black"/>
                </a:solidFill>
                <a:effectLst/>
                <a:uLnTx/>
                <a:uFillTx/>
                <a:latin typeface="Arial" charset="0"/>
                <a:cs typeface="+mn-cs"/>
              </a:rPr>
            </a:br>
            <a:r>
              <a:rPr kumimoji="0" lang="de-DE" sz="2000" b="1" i="0" u="none" strike="noStrike" kern="1200" cap="none" spc="0" normalizeH="0" baseline="0" noProof="0" dirty="0">
                <a:ln>
                  <a:noFill/>
                </a:ln>
                <a:solidFill>
                  <a:prstClr val="black"/>
                </a:solidFill>
                <a:effectLst/>
                <a:uLnTx/>
                <a:uFillTx/>
                <a:latin typeface="Arial" charset="0"/>
                <a:cs typeface="+mn-cs"/>
              </a:rPr>
              <a:t>z. B. Klärung Förderung Agentur für Arbeit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charset="0"/>
                <a:cs typeface="+mn-cs"/>
              </a:rPr>
              <a:t>Zeitschiene 4 </a:t>
            </a:r>
            <a:r>
              <a:rPr kumimoji="0" lang="de-DE" sz="2000" b="0" i="0" u="none" strike="noStrike" kern="1200" cap="none" spc="0" normalizeH="0" baseline="0" noProof="0" dirty="0">
                <a:ln>
                  <a:noFill/>
                </a:ln>
                <a:solidFill>
                  <a:prstClr val="black"/>
                </a:solidFill>
                <a:effectLst/>
                <a:uLnTx/>
                <a:uFillTx/>
                <a:latin typeface="Arial" charset="0"/>
                <a:cs typeface="+mn-cs"/>
              </a:rPr>
              <a:t>(Start: ________ / Ende ________)</a:t>
            </a:r>
            <a:br>
              <a:rPr kumimoji="0" lang="de-DE" sz="2000" b="1" i="0" u="none" strike="noStrike" kern="1200" cap="none" spc="0" normalizeH="0" baseline="0" noProof="0" dirty="0">
                <a:ln>
                  <a:noFill/>
                </a:ln>
                <a:solidFill>
                  <a:prstClr val="black"/>
                </a:solidFill>
                <a:effectLst/>
                <a:uLnTx/>
                <a:uFillTx/>
                <a:latin typeface="Arial" charset="0"/>
                <a:cs typeface="+mn-cs"/>
              </a:rPr>
            </a:br>
            <a:r>
              <a:rPr kumimoji="0" lang="de-DE" sz="2000" b="1" i="0" u="none" strike="noStrike" kern="1200" cap="none" spc="0" normalizeH="0" baseline="0" noProof="0" dirty="0">
                <a:ln>
                  <a:noFill/>
                </a:ln>
                <a:solidFill>
                  <a:prstClr val="black"/>
                </a:solidFill>
                <a:effectLst/>
                <a:uLnTx/>
                <a:uFillTx/>
                <a:latin typeface="Arial" charset="0"/>
                <a:cs typeface="+mn-cs"/>
              </a:rPr>
              <a:t>z. B. Klärung soziale Absicherung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charset="0"/>
                <a:cs typeface="+mn-cs"/>
              </a:rPr>
              <a:t>Zeitschiene 5 </a:t>
            </a:r>
            <a:r>
              <a:rPr kumimoji="0" lang="de-DE" sz="2000" b="0" i="0" u="none" strike="noStrike" kern="1200" cap="none" spc="0" normalizeH="0" baseline="0" noProof="0" dirty="0">
                <a:ln>
                  <a:noFill/>
                </a:ln>
                <a:solidFill>
                  <a:prstClr val="black"/>
                </a:solidFill>
                <a:effectLst/>
                <a:uLnTx/>
                <a:uFillTx/>
                <a:latin typeface="Arial" charset="0"/>
                <a:cs typeface="+mn-cs"/>
              </a:rPr>
              <a:t>(Start: ________ / Ende ________)</a:t>
            </a:r>
            <a:br>
              <a:rPr kumimoji="0" lang="de-DE" sz="2000" b="1" i="0" u="none" strike="noStrike" kern="1200" cap="none" spc="0" normalizeH="0" baseline="0" noProof="0" dirty="0">
                <a:ln>
                  <a:noFill/>
                </a:ln>
                <a:solidFill>
                  <a:prstClr val="black"/>
                </a:solidFill>
                <a:effectLst/>
                <a:uLnTx/>
                <a:uFillTx/>
                <a:latin typeface="Arial" charset="0"/>
                <a:cs typeface="+mn-cs"/>
              </a:rPr>
            </a:br>
            <a:r>
              <a:rPr kumimoji="0" lang="de-DE" sz="2000" b="1" i="0" u="none" strike="noStrike" kern="1200" cap="none" spc="0" normalizeH="0" baseline="0" noProof="0" dirty="0">
                <a:ln>
                  <a:noFill/>
                </a:ln>
                <a:solidFill>
                  <a:prstClr val="black"/>
                </a:solidFill>
                <a:effectLst/>
                <a:uLnTx/>
                <a:uFillTx/>
                <a:latin typeface="Arial" charset="0"/>
                <a:cs typeface="+mn-cs"/>
              </a:rPr>
              <a:t>z. B. Erstellung Businessplan</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cs typeface="+mn-cs"/>
            </a:endParaRPr>
          </a:p>
        </p:txBody>
      </p:sp>
      <p:sp>
        <p:nvSpPr>
          <p:cNvPr id="6" name="Textfeld 35">
            <a:extLst>
              <a:ext uri="{FF2B5EF4-FFF2-40B4-BE49-F238E27FC236}">
                <a16:creationId xmlns:a16="http://schemas.microsoft.com/office/drawing/2014/main" id="{E4FB5E0B-2618-433A-8807-CBB1F92974A1}"/>
              </a:ext>
            </a:extLst>
          </p:cNvPr>
          <p:cNvSpPr txBox="1">
            <a:spLocks noChangeArrowheads="1"/>
          </p:cNvSpPr>
          <p:nvPr/>
        </p:nvSpPr>
        <p:spPr bwMode="auto">
          <a:xfrm>
            <a:off x="427689" y="5977777"/>
            <a:ext cx="703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FF0000"/>
                </a:solidFill>
                <a:effectLst/>
                <a:uLnTx/>
                <a:uFillTx/>
                <a:latin typeface="Arial" pitchFamily="34" charset="0"/>
                <a:cs typeface="+mn-cs"/>
              </a:rPr>
              <a:t>Die Zeitschienen und deren Abfolge sind für jedes Vorhaben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FF0000"/>
                </a:solidFill>
                <a:effectLst/>
                <a:uLnTx/>
                <a:uFillTx/>
                <a:latin typeface="Arial" pitchFamily="34" charset="0"/>
                <a:cs typeface="+mn-cs"/>
              </a:rPr>
              <a:t>individuell festzulegen! Planen Sie unbedingt Puffer mit ein!</a:t>
            </a:r>
          </a:p>
        </p:txBody>
      </p:sp>
      <p:cxnSp>
        <p:nvCxnSpPr>
          <p:cNvPr id="7" name="Gerade Verbindung mit Pfeil 16">
            <a:extLst>
              <a:ext uri="{FF2B5EF4-FFF2-40B4-BE49-F238E27FC236}">
                <a16:creationId xmlns:a16="http://schemas.microsoft.com/office/drawing/2014/main" id="{FF8F2F67-0BD4-4A8A-88DD-633127BD69E5}"/>
              </a:ext>
            </a:extLst>
          </p:cNvPr>
          <p:cNvCxnSpPr>
            <a:cxnSpLocks noChangeShapeType="1"/>
          </p:cNvCxnSpPr>
          <p:nvPr/>
        </p:nvCxnSpPr>
        <p:spPr bwMode="auto">
          <a:xfrm>
            <a:off x="395288" y="2276872"/>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17">
            <a:extLst>
              <a:ext uri="{FF2B5EF4-FFF2-40B4-BE49-F238E27FC236}">
                <a16:creationId xmlns:a16="http://schemas.microsoft.com/office/drawing/2014/main" id="{CBA57094-E6ED-435B-B63E-0CC82EFB627B}"/>
              </a:ext>
            </a:extLst>
          </p:cNvPr>
          <p:cNvCxnSpPr>
            <a:cxnSpLocks noChangeShapeType="1"/>
          </p:cNvCxnSpPr>
          <p:nvPr/>
        </p:nvCxnSpPr>
        <p:spPr bwMode="auto">
          <a:xfrm>
            <a:off x="395288" y="3068960"/>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18">
            <a:extLst>
              <a:ext uri="{FF2B5EF4-FFF2-40B4-BE49-F238E27FC236}">
                <a16:creationId xmlns:a16="http://schemas.microsoft.com/office/drawing/2014/main" id="{4017FB0E-C830-4BF6-88F6-5D87AC99A167}"/>
              </a:ext>
            </a:extLst>
          </p:cNvPr>
          <p:cNvCxnSpPr>
            <a:cxnSpLocks noChangeShapeType="1"/>
          </p:cNvCxnSpPr>
          <p:nvPr/>
        </p:nvCxnSpPr>
        <p:spPr bwMode="auto">
          <a:xfrm>
            <a:off x="356251" y="3861048"/>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19">
            <a:extLst>
              <a:ext uri="{FF2B5EF4-FFF2-40B4-BE49-F238E27FC236}">
                <a16:creationId xmlns:a16="http://schemas.microsoft.com/office/drawing/2014/main" id="{6836D30B-4C2C-4843-B643-1495D053CE5B}"/>
              </a:ext>
            </a:extLst>
          </p:cNvPr>
          <p:cNvCxnSpPr>
            <a:cxnSpLocks noChangeShapeType="1"/>
          </p:cNvCxnSpPr>
          <p:nvPr/>
        </p:nvCxnSpPr>
        <p:spPr bwMode="auto">
          <a:xfrm>
            <a:off x="356251" y="4581128"/>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20">
            <a:extLst>
              <a:ext uri="{FF2B5EF4-FFF2-40B4-BE49-F238E27FC236}">
                <a16:creationId xmlns:a16="http://schemas.microsoft.com/office/drawing/2014/main" id="{A271E7BC-D436-410B-B61E-6F5D45380468}"/>
              </a:ext>
            </a:extLst>
          </p:cNvPr>
          <p:cNvCxnSpPr>
            <a:cxnSpLocks noChangeShapeType="1"/>
          </p:cNvCxnSpPr>
          <p:nvPr/>
        </p:nvCxnSpPr>
        <p:spPr bwMode="auto">
          <a:xfrm>
            <a:off x="395288" y="5312917"/>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23">
            <a:extLst>
              <a:ext uri="{FF2B5EF4-FFF2-40B4-BE49-F238E27FC236}">
                <a16:creationId xmlns:a16="http://schemas.microsoft.com/office/drawing/2014/main" id="{D2FD60F6-AEB6-454B-B63A-DC8B429EDD97}"/>
              </a:ext>
            </a:extLst>
          </p:cNvPr>
          <p:cNvCxnSpPr>
            <a:cxnSpLocks noChangeShapeType="1"/>
          </p:cNvCxnSpPr>
          <p:nvPr/>
        </p:nvCxnSpPr>
        <p:spPr bwMode="auto">
          <a:xfrm>
            <a:off x="7596336" y="1894849"/>
            <a:ext cx="0" cy="4348163"/>
          </a:xfrm>
          <a:prstGeom prst="line">
            <a:avLst/>
          </a:prstGeom>
          <a:noFill/>
          <a:ln w="508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26">
            <a:extLst>
              <a:ext uri="{FF2B5EF4-FFF2-40B4-BE49-F238E27FC236}">
                <a16:creationId xmlns:a16="http://schemas.microsoft.com/office/drawing/2014/main" id="{E4AF1BD8-DE76-484E-ADA7-DA20B98B882D}"/>
              </a:ext>
            </a:extLst>
          </p:cNvPr>
          <p:cNvSpPr txBox="1">
            <a:spLocks noChangeArrowheads="1"/>
          </p:cNvSpPr>
          <p:nvPr/>
        </p:nvSpPr>
        <p:spPr bwMode="auto">
          <a:xfrm>
            <a:off x="7951788" y="2143919"/>
            <a:ext cx="86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FF0000"/>
                </a:solidFill>
                <a:effectLst/>
                <a:uLnTx/>
                <a:uFillTx/>
                <a:latin typeface="Arial" pitchFamily="34" charset="0"/>
                <a:cs typeface="+mn-cs"/>
              </a:rPr>
              <a:t>TAG „X“</a:t>
            </a:r>
          </a:p>
        </p:txBody>
      </p:sp>
      <p:sp>
        <p:nvSpPr>
          <p:cNvPr id="14" name="Textfeld 21">
            <a:extLst>
              <a:ext uri="{FF2B5EF4-FFF2-40B4-BE49-F238E27FC236}">
                <a16:creationId xmlns:a16="http://schemas.microsoft.com/office/drawing/2014/main" id="{1DBF1A7B-F74D-430A-A8EE-2C420CF75594}"/>
              </a:ext>
            </a:extLst>
          </p:cNvPr>
          <p:cNvSpPr txBox="1">
            <a:spLocks noChangeArrowheads="1"/>
          </p:cNvSpPr>
          <p:nvPr/>
        </p:nvSpPr>
        <p:spPr bwMode="auto">
          <a:xfrm rot="-5400000">
            <a:off x="6584156" y="3372644"/>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prstClr val="black"/>
                </a:solidFill>
                <a:effectLst/>
                <a:uLnTx/>
                <a:uFillTx/>
                <a:latin typeface="Arial" pitchFamily="34" charset="0"/>
                <a:cs typeface="+mn-cs"/>
              </a:rPr>
              <a:t>Selbstständigkeit</a:t>
            </a:r>
          </a:p>
        </p:txBody>
      </p:sp>
      <p:cxnSp>
        <p:nvCxnSpPr>
          <p:cNvPr id="15" name="Gerade Verbindung mit Pfeil 25">
            <a:extLst>
              <a:ext uri="{FF2B5EF4-FFF2-40B4-BE49-F238E27FC236}">
                <a16:creationId xmlns:a16="http://schemas.microsoft.com/office/drawing/2014/main" id="{5D671527-D0DC-46B6-B56B-E423B8F2A94B}"/>
              </a:ext>
            </a:extLst>
          </p:cNvPr>
          <p:cNvCxnSpPr>
            <a:cxnSpLocks noChangeShapeType="1"/>
          </p:cNvCxnSpPr>
          <p:nvPr/>
        </p:nvCxnSpPr>
        <p:spPr bwMode="auto">
          <a:xfrm>
            <a:off x="8296275" y="3860403"/>
            <a:ext cx="596900" cy="0"/>
          </a:xfrm>
          <a:prstGeom prst="straightConnector1">
            <a:avLst/>
          </a:prstGeom>
          <a:noFill/>
          <a:ln w="762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27">
            <a:extLst>
              <a:ext uri="{FF2B5EF4-FFF2-40B4-BE49-F238E27FC236}">
                <a16:creationId xmlns:a16="http://schemas.microsoft.com/office/drawing/2014/main" id="{2B75B210-0C72-42A5-94AC-984E5B12621B}"/>
              </a:ext>
            </a:extLst>
          </p:cNvPr>
          <p:cNvSpPr txBox="1">
            <a:spLocks noChangeArrowheads="1"/>
          </p:cNvSpPr>
          <p:nvPr/>
        </p:nvSpPr>
        <p:spPr bwMode="auto">
          <a:xfrm>
            <a:off x="7903703" y="5314945"/>
            <a:ext cx="1192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prstClr val="black"/>
                </a:solidFill>
                <a:effectLst/>
                <a:uLnTx/>
                <a:uFillTx/>
                <a:latin typeface="Arial" pitchFamily="34" charset="0"/>
                <a:cs typeface="+mn-cs"/>
              </a:rPr>
              <a:t>_______</a:t>
            </a:r>
            <a:br>
              <a:rPr kumimoji="0" lang="de-DE" altLang="de-DE" sz="20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2000" b="0" i="0" u="none" strike="noStrike" kern="1200" cap="none" spc="0" normalizeH="0" baseline="0" noProof="0" dirty="0">
                <a:ln>
                  <a:noFill/>
                </a:ln>
                <a:solidFill>
                  <a:prstClr val="black"/>
                </a:solidFill>
                <a:effectLst/>
                <a:uLnTx/>
                <a:uFillTx/>
                <a:latin typeface="Arial" pitchFamily="34" charset="0"/>
                <a:cs typeface="+mn-cs"/>
              </a:rPr>
              <a:t>Datum</a:t>
            </a:r>
          </a:p>
        </p:txBody>
      </p:sp>
      <p:cxnSp>
        <p:nvCxnSpPr>
          <p:cNvPr id="17" name="Gerade Verbindung mit Pfeil 29">
            <a:extLst>
              <a:ext uri="{FF2B5EF4-FFF2-40B4-BE49-F238E27FC236}">
                <a16:creationId xmlns:a16="http://schemas.microsoft.com/office/drawing/2014/main" id="{FE553752-E627-4890-B9FF-71FBEA0E285D}"/>
              </a:ext>
            </a:extLst>
          </p:cNvPr>
          <p:cNvCxnSpPr>
            <a:cxnSpLocks noChangeShapeType="1"/>
          </p:cNvCxnSpPr>
          <p:nvPr/>
        </p:nvCxnSpPr>
        <p:spPr bwMode="auto">
          <a:xfrm>
            <a:off x="6228184" y="2276797"/>
            <a:ext cx="0" cy="792163"/>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30">
            <a:extLst>
              <a:ext uri="{FF2B5EF4-FFF2-40B4-BE49-F238E27FC236}">
                <a16:creationId xmlns:a16="http://schemas.microsoft.com/office/drawing/2014/main" id="{BC3BB49E-1967-4BFA-A3FA-671E24655C7C}"/>
              </a:ext>
            </a:extLst>
          </p:cNvPr>
          <p:cNvCxnSpPr>
            <a:cxnSpLocks noChangeShapeType="1"/>
          </p:cNvCxnSpPr>
          <p:nvPr/>
        </p:nvCxnSpPr>
        <p:spPr bwMode="auto">
          <a:xfrm>
            <a:off x="6787814" y="3068886"/>
            <a:ext cx="0" cy="792162"/>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31">
            <a:extLst>
              <a:ext uri="{FF2B5EF4-FFF2-40B4-BE49-F238E27FC236}">
                <a16:creationId xmlns:a16="http://schemas.microsoft.com/office/drawing/2014/main" id="{19C9113B-A399-4FC2-A2D6-0AE5B62D5BC8}"/>
              </a:ext>
            </a:extLst>
          </p:cNvPr>
          <p:cNvCxnSpPr>
            <a:cxnSpLocks noChangeShapeType="1"/>
          </p:cNvCxnSpPr>
          <p:nvPr/>
        </p:nvCxnSpPr>
        <p:spPr bwMode="auto">
          <a:xfrm>
            <a:off x="7092280" y="3860403"/>
            <a:ext cx="0" cy="720725"/>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33">
            <a:extLst>
              <a:ext uri="{FF2B5EF4-FFF2-40B4-BE49-F238E27FC236}">
                <a16:creationId xmlns:a16="http://schemas.microsoft.com/office/drawing/2014/main" id="{CEC134C1-1941-46D0-B8A0-AB63A044C808}"/>
              </a:ext>
            </a:extLst>
          </p:cNvPr>
          <p:cNvCxnSpPr>
            <a:cxnSpLocks noChangeShapeType="1"/>
          </p:cNvCxnSpPr>
          <p:nvPr/>
        </p:nvCxnSpPr>
        <p:spPr bwMode="auto">
          <a:xfrm>
            <a:off x="6516216" y="4581128"/>
            <a:ext cx="0" cy="719138"/>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oliennummernplatzhalter 4">
            <a:extLst>
              <a:ext uri="{FF2B5EF4-FFF2-40B4-BE49-F238E27FC236}">
                <a16:creationId xmlns:a16="http://schemas.microsoft.com/office/drawing/2014/main" id="{CCD34268-03FC-4498-89A1-0544F3FFF96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202</a:t>
            </a:r>
          </a:p>
        </p:txBody>
      </p:sp>
    </p:spTree>
    <p:extLst>
      <p:ext uri="{BB962C8B-B14F-4D97-AF65-F5344CB8AC3E}">
        <p14:creationId xmlns:p14="http://schemas.microsoft.com/office/powerpoint/2010/main" val="154030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E9DDF06-D413-4711-B780-509BEB604E5E}"/>
              </a:ext>
            </a:extLst>
          </p:cNvPr>
          <p:cNvSpPr>
            <a:spLocks noGrp="1"/>
          </p:cNvSpPr>
          <p:nvPr>
            <p:ph type="body" idx="1"/>
          </p:nvPr>
        </p:nvSpPr>
        <p:spPr/>
        <p:txBody>
          <a:bodyPr/>
          <a:lstStyle/>
          <a:p>
            <a:r>
              <a:rPr lang="de-DE" dirty="0"/>
              <a:t>Quellenverzeichnis</a:t>
            </a:r>
          </a:p>
        </p:txBody>
      </p:sp>
      <p:sp>
        <p:nvSpPr>
          <p:cNvPr id="6" name="Rechteck 5">
            <a:extLst>
              <a:ext uri="{FF2B5EF4-FFF2-40B4-BE49-F238E27FC236}">
                <a16:creationId xmlns:a16="http://schemas.microsoft.com/office/drawing/2014/main" id="{4841B030-D21A-48EE-9F23-D2ABA3B954E7}"/>
              </a:ext>
            </a:extLst>
          </p:cNvPr>
          <p:cNvSpPr/>
          <p:nvPr/>
        </p:nvSpPr>
        <p:spPr>
          <a:xfrm>
            <a:off x="444500" y="1900850"/>
            <a:ext cx="8216900" cy="467820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0">
              <a:defRPr/>
            </a:pPr>
            <a:r>
              <a:rPr lang="de-DE" altLang="de-DE" sz="900" dirty="0">
                <a:solidFill>
                  <a:prstClr val="black"/>
                </a:solidFill>
                <a:latin typeface="Arial" pitchFamily="34" charset="0"/>
                <a:cs typeface="Arial" pitchFamily="34" charset="0"/>
              </a:rPr>
              <a:t>Bild Seite 39 (Wirtschaft):</a:t>
            </a:r>
          </a:p>
          <a:p>
            <a:pPr lvl="0">
              <a:defRPr/>
            </a:pPr>
            <a:r>
              <a:rPr lang="de-DE" altLang="de-DE" sz="900" dirty="0">
                <a:solidFill>
                  <a:prstClr val="black"/>
                </a:solidFill>
                <a:latin typeface="Arial" pitchFamily="34" charset="0"/>
                <a:cs typeface="Arial" pitchFamily="34" charset="0"/>
                <a:hlinkClick r:id="rId2"/>
              </a:rPr>
              <a:t>https://pixabay.com/de/gaststube-speisezimmer-restaurant-182930/</a:t>
            </a:r>
            <a:endParaRPr lang="de-DE" altLang="de-DE" sz="900" dirty="0">
              <a:solidFill>
                <a:prstClr val="black"/>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51: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3"/>
              </a:rPr>
              <a:t>https://pixabay.com/de/benennen-stochern-finger-zeigen-427537/</a:t>
            </a: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66 ff.: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4"/>
              </a:rPr>
              <a:t>http://www.bmwi.de/BMWi/Navigation/Service/publikationen,did=34874.html</a:t>
            </a: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71: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5"/>
              </a:rPr>
              <a:t>https://pixabay.com/de/ma%CC%88nner-angestellte-anzug-arbeit-1979261/</a:t>
            </a: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6"/>
              </a:rPr>
              <a:t>https://pixabay.com/de/brille-lesen-lernen-buch-text-272399/</a:t>
            </a: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75: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7"/>
              </a:rPr>
              <a:t>https://pixabay.com/de/euro-scheine-geld-finanzen-870757/</a:t>
            </a: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76: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8"/>
              </a:rPr>
              <a:t>http://www.ihk-nuernberg.de</a:t>
            </a: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77: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9"/>
              </a:rPr>
              <a:t>https://pixabay.com/de/daumen-hand-mensch-geste-1006395/</a:t>
            </a: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105 ff.: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10"/>
              </a:rPr>
              <a:t>http://www.muenchen.ihk.de/mike/ihk_geschaeftsfelder/starthilfe/Unternehmensgruendung/Basisinformationen-zur-Gruendung/Gruendungsbroschuere.html</a:t>
            </a: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108: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srgbClr val="4F81BD"/>
                </a:solidFill>
                <a:effectLst/>
                <a:uLnTx/>
                <a:uFillTx/>
                <a:latin typeface="Arial" pitchFamily="34" charset="0"/>
                <a:cs typeface="Arial" pitchFamily="34" charset="0"/>
                <a:hlinkClick r:id="rId11"/>
              </a:rPr>
              <a:t>http://verkehrszeichen.kfz-auskunft.de/verkehrszeichen_gefahrzeichen.html</a:t>
            </a:r>
            <a:endParaRPr kumimoji="0" lang="de-DE" altLang="de-DE" sz="900" b="0" i="0" u="none" strike="noStrike" kern="1200" cap="none" spc="0" normalizeH="0" baseline="0" noProof="0" dirty="0">
              <a:ln>
                <a:noFill/>
              </a:ln>
              <a:solidFill>
                <a:srgbClr val="4F81BD"/>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Bild Seite 180: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hlinkClick r:id="rId12"/>
              </a:rPr>
              <a:t>http://file1.npage.de/007979/85/bilder/ampel-gruen.jpg</a:t>
            </a:r>
            <a:r>
              <a:rPr kumimoji="0" lang="de-DE" altLang="de-DE" sz="9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
        <p:nvSpPr>
          <p:cNvPr id="4" name="Foliennummernplatzhalter 4">
            <a:extLst>
              <a:ext uri="{FF2B5EF4-FFF2-40B4-BE49-F238E27FC236}">
                <a16:creationId xmlns:a16="http://schemas.microsoft.com/office/drawing/2014/main" id="{4A4F0965-5141-4D4B-8489-AE1E8471FE0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203</a:t>
            </a:r>
          </a:p>
        </p:txBody>
      </p:sp>
    </p:spTree>
    <p:extLst>
      <p:ext uri="{BB962C8B-B14F-4D97-AF65-F5344CB8AC3E}">
        <p14:creationId xmlns:p14="http://schemas.microsoft.com/office/powerpoint/2010/main" val="63103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p:txBody>
          <a:bodyPr/>
          <a:lstStyle/>
          <a:p>
            <a:r>
              <a:rPr lang="de-DE" dirty="0"/>
              <a:t>Gründungen 2006</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5" name="Grafik 7" descr="Logo KfW">
            <a:hlinkClick r:id="rId2"/>
            <a:extLst>
              <a:ext uri="{FF2B5EF4-FFF2-40B4-BE49-F238E27FC236}">
                <a16:creationId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E30FD3C6-59EF-460C-BDFB-1F7A4A96EE78}"/>
              </a:ext>
            </a:extLst>
          </p:cNvPr>
          <p:cNvSpPr txBox="1">
            <a:spLocks noChangeArrowheads="1"/>
          </p:cNvSpPr>
          <p:nvPr/>
        </p:nvSpPr>
        <p:spPr bwMode="auto">
          <a:xfrm>
            <a:off x="454325" y="1884139"/>
            <a:ext cx="82324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Die Anteile der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Gründer aus Arbeitslosigkeit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liegen im Jahr 2006 mit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18 % an allen Gründern,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31 % an den Vollerwerbsgründern und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8 % an den Nebenerwerbsgründern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deutlich niedriger als im Vorjahr mit 23 %, 36 % und 10 %.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Setzt man diese Anteile zu den Gründerzahlen der beiden Jahre in Bezug, ergeben sich Rückgänge der Zahlen von Gründern aus der Arbeitslosigkeit von 290.000 (im Jahr 2005)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auf 195.000 (im Jahr 2006) für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alle Gründer</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von 222.000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auf 139.000 für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Vollerwerbsgründer </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und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von  68.000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auf   54.000 für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Nebenerwerbsgründer</a:t>
            </a:r>
          </a:p>
        </p:txBody>
      </p:sp>
      <p:pic>
        <p:nvPicPr>
          <p:cNvPr id="8" name="Picture 10" descr="BD09292_">
            <a:extLst>
              <a:ext uri="{FF2B5EF4-FFF2-40B4-BE49-F238E27FC236}">
                <a16:creationId xmlns:a16="http://schemas.microsoft.com/office/drawing/2014/main" id="{EE8FDC1F-E73A-43D7-ADAB-DC1D09910F5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36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8B5D8AC-54FE-401F-B112-52C59085358F}"/>
              </a:ext>
            </a:extLst>
          </p:cNvPr>
          <p:cNvSpPr>
            <a:spLocks noGrp="1"/>
          </p:cNvSpPr>
          <p:nvPr>
            <p:ph type="body" idx="1"/>
          </p:nvPr>
        </p:nvSpPr>
        <p:spPr/>
        <p:txBody>
          <a:bodyPr/>
          <a:lstStyle/>
          <a:p>
            <a:pPr algn="ctr"/>
            <a:r>
              <a:rPr lang="de-DE"/>
              <a:t>Vorstellungs- und Erwartungsrunde</a:t>
            </a:r>
            <a:endParaRPr lang="de-DE" dirty="0"/>
          </a:p>
        </p:txBody>
      </p:sp>
      <p:sp>
        <p:nvSpPr>
          <p:cNvPr id="5" name="Text Box 2">
            <a:extLst>
              <a:ext uri="{FF2B5EF4-FFF2-40B4-BE49-F238E27FC236}">
                <a16:creationId xmlns:a16="http://schemas.microsoft.com/office/drawing/2014/main" id="{21251CEB-71E5-4539-9613-F2623FE4CFD2}"/>
              </a:ext>
            </a:extLst>
          </p:cNvPr>
          <p:cNvSpPr txBox="1">
            <a:spLocks noChangeArrowheads="1"/>
          </p:cNvSpPr>
          <p:nvPr/>
        </p:nvSpPr>
        <p:spPr bwMode="auto">
          <a:xfrm>
            <a:off x="684213" y="1988840"/>
            <a:ext cx="78486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Bilden Sie wahlweise Gruppen (jeweils zwei Personen) und interviewen Sie Ihre / Ihren Gesprächspartner innerhalb von </a:t>
            </a:r>
            <a:r>
              <a:rPr kumimoji="0" lang="de-DE" altLang="de-DE" sz="1800" b="1" i="0" u="none" strike="noStrike" kern="1200" cap="none" spc="0" normalizeH="0" baseline="0" noProof="0" dirty="0">
                <a:ln>
                  <a:noFill/>
                </a:ln>
                <a:solidFill>
                  <a:prstClr val="black"/>
                </a:solidFill>
                <a:effectLst/>
                <a:uLnTx/>
                <a:uFillTx/>
                <a:latin typeface="Arial" pitchFamily="34" charset="0"/>
                <a:cs typeface="+mn-cs"/>
              </a:rPr>
              <a:t>fünf Minuten</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anhand nachfolgender Stichpunkte: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Wie heißen Sie?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Wie ist Ihr bisheriger Werdegang?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Woran arbeiten Sie derzeit?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Welches Produkt / Dienstleistung möchten Sie selbständig anbieten?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Im Anschluss wechseln Sie bitte Ihre vorherige Position.</a:t>
            </a:r>
          </a:p>
        </p:txBody>
      </p:sp>
      <p:sp>
        <p:nvSpPr>
          <p:cNvPr id="6" name="Text Box 4">
            <a:extLst>
              <a:ext uri="{FF2B5EF4-FFF2-40B4-BE49-F238E27FC236}">
                <a16:creationId xmlns:a16="http://schemas.microsoft.com/office/drawing/2014/main" id="{C69F81A8-6E2C-4C08-B609-987D58C5D5B1}"/>
              </a:ext>
            </a:extLst>
          </p:cNvPr>
          <p:cNvSpPr txBox="1">
            <a:spLocks noChangeArrowheads="1"/>
          </p:cNvSpPr>
          <p:nvPr/>
        </p:nvSpPr>
        <p:spPr bwMode="auto">
          <a:xfrm>
            <a:off x="684213" y="5108575"/>
            <a:ext cx="6477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Bitte zeigen Sie individuell noch auf:</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Welche Erwartungen haben Sie an dieses Seminar?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Welche Themen interessieren Sie?</a:t>
            </a:r>
          </a:p>
        </p:txBody>
      </p:sp>
    </p:spTree>
    <p:extLst>
      <p:ext uri="{BB962C8B-B14F-4D97-AF65-F5344CB8AC3E}">
        <p14:creationId xmlns:p14="http://schemas.microsoft.com/office/powerpoint/2010/main" val="36884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p:txBody>
          <a:bodyPr/>
          <a:lstStyle/>
          <a:p>
            <a:r>
              <a:rPr lang="de-DE" dirty="0"/>
              <a:t>Gründungen 2007</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5" name="Grafik 7" descr="Logo KfW">
            <a:hlinkClick r:id="rId2"/>
            <a:extLst>
              <a:ext uri="{FF2B5EF4-FFF2-40B4-BE49-F238E27FC236}">
                <a16:creationId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7D5367BD-8C0A-40C5-B429-781F5CCF59DC}"/>
              </a:ext>
            </a:extLst>
          </p:cNvPr>
          <p:cNvSpPr txBox="1"/>
          <p:nvPr/>
        </p:nvSpPr>
        <p:spPr>
          <a:xfrm>
            <a:off x="444500" y="1882780"/>
            <a:ext cx="8235949" cy="3693319"/>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Im Jahr 2007 haben knapp 859.000 Personen im Alter von 18 bis 64 Jahren eine selbstständige Tätigkeit im Voll- oder Nebenerwerb begonnen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(-21 % zu 2006)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315.000 Personen haben sich im Vollerwerb (-29 % zu 2006) und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544.000 Personen im Nebenerwerb (- 15 % zu 2006) selbstständig gemacht.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Bezogen auf die Gesamtbevölkerung im Alter von 18 bis 64 Jahren entspricht dies einer Gesamtgründerquote von 1,66 %.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pic>
        <p:nvPicPr>
          <p:cNvPr id="9" name="Picture 10" descr="BD09292_">
            <a:extLst>
              <a:ext uri="{FF2B5EF4-FFF2-40B4-BE49-F238E27FC236}">
                <a16:creationId xmlns:a16="http://schemas.microsoft.com/office/drawing/2014/main" id="{F0F3B0BB-064E-458A-9521-BA3B45BBDBE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417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Gründungen 2007</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6" descr="Logo Bundesagentur für Arbeit">
            <a:extLst>
              <a:ext uri="{FF2B5EF4-FFF2-40B4-BE49-F238E27FC236}">
                <a16:creationId xmlns:a16="http://schemas.microsoft.com/office/drawing/2014/main" id="{7CFAE9E9-4D0E-4D8C-916C-7265D4C30A6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94394" y="1354289"/>
            <a:ext cx="1277838" cy="54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C84D0A09-DFB5-412C-BFFA-ED59C3AC0E3C}"/>
              </a:ext>
            </a:extLst>
          </p:cNvPr>
          <p:cNvSpPr txBox="1">
            <a:spLocks noChangeArrowheads="1"/>
          </p:cNvSpPr>
          <p:nvPr/>
        </p:nvSpPr>
        <p:spPr bwMode="auto">
          <a:xfrm>
            <a:off x="455305" y="1889428"/>
            <a:ext cx="821675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Im Jahr 2007 haben 121.954 Menschen eine selbstständige Tätigkeit</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aufgenommen, die mit einem Gründungszuschuss gefördert wurde</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(2006: 33.569). </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Im Geschäftsjahr 2007 beliefen sich die Ausgaben für den</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Gründungzuschuss auf 1,22 Milliarden EUR (2006: 0,08 Milliarden EUR).</a:t>
            </a:r>
          </a:p>
          <a:p>
            <a:pPr marL="0" marR="0" lvl="0" indent="0" algn="l" defTabSz="914400" rtl="0" eaLnBrk="1" fontAlgn="base" latinLnBrk="0" hangingPunct="1">
              <a:lnSpc>
                <a:spcPct val="100000"/>
              </a:lnSpc>
              <a:spcBef>
                <a:spcPts val="4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Daneben bezogen 2007 durchschnittlich 122.058 Personen einen Existenzgründungszuschuss (die Gewährung dieses Zuschusses ist nur möglich, wenn die Gründung vor dem 01.07.2006 erfolgte = „Ich-AG“). </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Im Geschäftsjahr 2007 wurden für Existenzgründungzuschüsse </a:t>
            </a:r>
          </a:p>
          <a:p>
            <a:pPr marL="0" marR="0" lvl="0" indent="0" algn="l" defTabSz="914400" rtl="0" eaLnBrk="1" fontAlgn="base" latinLnBrk="0" hangingPunct="1">
              <a:lnSpc>
                <a:spcPct val="100000"/>
              </a:lnSpc>
              <a:spcBef>
                <a:spcPts val="4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0,5 Milliarden EUR (2006: 1,03 Milliarden EUR) ausgegeben.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Quelle: Bundesagentur für Arbeit, Geschäftsbericht 2007</a:t>
            </a:r>
          </a:p>
        </p:txBody>
      </p:sp>
      <p:pic>
        <p:nvPicPr>
          <p:cNvPr id="11" name="Picture 10" descr="BD09292_">
            <a:extLst>
              <a:ext uri="{FF2B5EF4-FFF2-40B4-BE49-F238E27FC236}">
                <a16:creationId xmlns:a16="http://schemas.microsoft.com/office/drawing/2014/main" id="{C0C8E29E-9E6E-410A-92E3-C3B1E2FBAC0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Gründungen 2008</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9" name="Text Box 3">
            <a:extLst>
              <a:ext uri="{FF2B5EF4-FFF2-40B4-BE49-F238E27FC236}">
                <a16:creationId xmlns:a16="http://schemas.microsoft.com/office/drawing/2014/main" id="{C7BB3EF9-A573-4CC2-B262-B290B7D01339}"/>
              </a:ext>
            </a:extLst>
          </p:cNvPr>
          <p:cNvSpPr txBox="1">
            <a:spLocks noChangeArrowheads="1"/>
          </p:cNvSpPr>
          <p:nvPr/>
        </p:nvSpPr>
        <p:spPr bwMode="auto">
          <a:xfrm>
            <a:off x="436111" y="1892923"/>
            <a:ext cx="823595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Im Jahresdurchschnitt waren 40,22 Millionen erwerbstätig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(plus 1,5 % bzw. 582.000)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Anzahl Arbeitnehmer stieg auf 35,9 Millionen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(plus 1,6 %)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Anzahl Selbständiger einschließlich mithelfender Familienangehöriger stieg auf 4,5 Millionen (plus 0,3 %)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Zahl des Jahres: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Seit der Wiedervereinigung 1991 stieg der Beschäftigungsfaktor im Wirtschaftssektor „Dienstleistungen“ von 59,5 % auf 72,5 %.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Quelle: Statistisches Bundesamt</a:t>
            </a:r>
          </a:p>
        </p:txBody>
      </p:sp>
      <p:pic>
        <p:nvPicPr>
          <p:cNvPr id="10" name="Picture 10" descr="BD09292_">
            <a:extLst>
              <a:ext uri="{FF2B5EF4-FFF2-40B4-BE49-F238E27FC236}">
                <a16:creationId xmlns:a16="http://schemas.microsoft.com/office/drawing/2014/main" id="{54D5A00B-DE17-4FA9-A1B9-77817360F31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1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2009 -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ext Box 3">
            <a:extLst>
              <a:ext uri="{FF2B5EF4-FFF2-40B4-BE49-F238E27FC236}">
                <a16:creationId xmlns:a16="http://schemas.microsoft.com/office/drawing/2014/main" id="{1DB6F0F8-FBF8-4EE3-9515-87ECA74495F0}"/>
              </a:ext>
            </a:extLst>
          </p:cNvPr>
          <p:cNvSpPr txBox="1">
            <a:spLocks noChangeArrowheads="1"/>
          </p:cNvSpPr>
          <p:nvPr/>
        </p:nvSpPr>
        <p:spPr bwMode="auto">
          <a:xfrm>
            <a:off x="436111" y="1891361"/>
            <a:ext cx="82359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Es wurden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154.000 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gegründet, deren Rechtsform und Beschäftigtenzahl auf eine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größere wirtschaftliche Bedeutung</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schließen lassen. Das waren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3,0% mehr</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als im Vorjahr. Im Jahr 2008 waren diese Betriebsgründungen um 2,9% gegenüber 2007 zurückgegangen. </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Außerdem wurden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293.000 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gegründet. Damit haben die Gründungen von Kleinunternehmen - nach einem Rückgang um 7% im Jahr 2008 - um</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 2,7% </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gegenüber dem Vorjahr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zugenommen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Die Zahl der Gründungen von Betrieben, die im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Nebenerwerb</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ausgeübt werden,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stieg um 6,3%</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und lag bei knapp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269.000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Gesamtzahl der Gewerbeanmeldungen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die nicht nur bei Gründung eines Gewerbebetriebes erfolgen müssen, sondern auch bei Verlagerung, Umwandlung oder Übernahme,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erhöhte sich um 3,7%</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und betrug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864.000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b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b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Quelle: Statistisches Bundesamt</a:t>
            </a:r>
          </a:p>
        </p:txBody>
      </p:sp>
      <p:pic>
        <p:nvPicPr>
          <p:cNvPr id="7" name="Picture 10" descr="BD09292_">
            <a:extLst>
              <a:ext uri="{FF2B5EF4-FFF2-40B4-BE49-F238E27FC236}">
                <a16:creationId xmlns:a16="http://schemas.microsoft.com/office/drawing/2014/main" id="{AEE35709-3605-42B4-B526-4EB7AA08D99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610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2009 -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Text Box 3">
            <a:extLst>
              <a:ext uri="{FF2B5EF4-FFF2-40B4-BE49-F238E27FC236}">
                <a16:creationId xmlns:a16="http://schemas.microsoft.com/office/drawing/2014/main" id="{D02C3DA3-3564-4832-9325-E129EC99ADC0}"/>
              </a:ext>
            </a:extLst>
          </p:cNvPr>
          <p:cNvSpPr txBox="1">
            <a:spLocks noChangeArrowheads="1"/>
          </p:cNvSpPr>
          <p:nvPr/>
        </p:nvSpPr>
        <p:spPr bwMode="auto">
          <a:xfrm>
            <a:off x="436111" y="1898760"/>
            <a:ext cx="823595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Demgegenüber wurden nahezu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129.000 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mit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größerer wirtschaftlicher Bedeutung aufgegeben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Das waren 2,1% mehr als im Vorjahr.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Die Zahl der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geschlossen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wurden, lag mit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305.000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um 5,4% niedriger als im Vorjahr. Mit etwa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145.000 Betriebsschließungen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wurden im Berichtsjahr 5,3% mehr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Nebenerwerbsbetriebe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aufgegeben als im Jahr 2008.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Insgesamt</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wurden bei den Gewerbeämtern im Jahr mit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728.000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0,5% weniger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mn-cs"/>
              </a:rPr>
              <a:t>Gewerbeabmeldungen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angezeigt als im Jahr 2008. Dabei handelt es sich nicht nur um Schließungen, sondern auch um Betriebsübergaben, Umwandlungen und Fortzüge. </a:t>
            </a:r>
            <a:endParaRPr kumimoji="0" lang="de-DE" altLang="de-DE" sz="16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Quelle: Statistisches Bundesamt</a:t>
            </a:r>
          </a:p>
        </p:txBody>
      </p:sp>
      <p:pic>
        <p:nvPicPr>
          <p:cNvPr id="6" name="Picture 10" descr="BD09292_">
            <a:extLst>
              <a:ext uri="{FF2B5EF4-FFF2-40B4-BE49-F238E27FC236}">
                <a16:creationId xmlns:a16="http://schemas.microsoft.com/office/drawing/2014/main" id="{3D2CE492-C824-47BF-A862-1FF929E6687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02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2010 -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extfeld 5">
            <a:extLst>
              <a:ext uri="{FF2B5EF4-FFF2-40B4-BE49-F238E27FC236}">
                <a16:creationId xmlns:a16="http://schemas.microsoft.com/office/drawing/2014/main" id="{A6F86A92-4B66-4F92-8676-4942B168ECBF}"/>
              </a:ext>
            </a:extLst>
          </p:cNvPr>
          <p:cNvSpPr txBox="1"/>
          <p:nvPr/>
        </p:nvSpPr>
        <p:spPr>
          <a:xfrm>
            <a:off x="436111" y="1884139"/>
            <a:ext cx="8235949" cy="427809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Es wurden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149.000 Betriebe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in Deutschland gegründet, deren Rechtsform und Beschäftigtenzahl auf eine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größere wirtschaftliche Bedeutung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schließen lassen. Wie das Statistische Bundesamt (Destatis) mitteilt, waren das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2,8% weniger als im Vorjahr</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Im Jahr 2009 war die Zahl der Betriebsgründungen erstmals seit 2004 wieder angestiegen (+ 3,0% gegenüber 2008).</a:t>
            </a:r>
            <a:b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br>
            <a:b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b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Außerdem wurden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305.000 Kleinunternehmen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gegründet. Das entspricht einem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Zuwachs von 4,2% gegenüber dem Vorjahr</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 Zahl der Gründungen von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Nebenerwerbsbetrieben ging um 1,5% auf knapp 265.000 zurück</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Gesamtzahl der Gewerbeanmeldungen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diese müssen nicht nur bei Gründung eines Gewerbebetriebes erfolgen, sondern auch bei Verlagerung, Umwandlung oder Übernahme –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verringerte sich um 0,2% und betrug rund 863.000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7" name="Picture 10" descr="BD09292_">
            <a:extLst>
              <a:ext uri="{FF2B5EF4-FFF2-40B4-BE49-F238E27FC236}">
                <a16:creationId xmlns:a16="http://schemas.microsoft.com/office/drawing/2014/main" id="{05C26745-5E5A-4C76-A9DC-2F7AF5341D9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50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2010 -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extfeld 5">
            <a:extLst>
              <a:ext uri="{FF2B5EF4-FFF2-40B4-BE49-F238E27FC236}">
                <a16:creationId xmlns:a16="http://schemas.microsoft.com/office/drawing/2014/main" id="{B6205D61-9B46-43B5-9D02-7D91AC468FEF}"/>
              </a:ext>
            </a:extLst>
          </p:cNvPr>
          <p:cNvSpPr txBox="1"/>
          <p:nvPr/>
        </p:nvSpPr>
        <p:spPr>
          <a:xfrm>
            <a:off x="436111" y="1884139"/>
            <a:ext cx="8235950" cy="430887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Es haben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125.000 Betriebe mit größerer wirtschaftlicher Bedeutung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ihr Gewerbe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aufgegeben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Das waren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3,0% weniger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als im entsprechenden Vorjahreszeitraum.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Zahl der</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 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 geschlossen wurden, lag bei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knapp 299.000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und damit um 2,2% niedriger als im Jahr 2009. Darüber hinaus gaben etwa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145.000 Nebenerwerbsbetriebe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ihr Gewerbe auf (+ 0,1%).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Insgesamt</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sank die Zahl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der Gewerbeabmeldungen bei den Gewerbeämtern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um 2,0% gegenüber dem Vorjahr</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auf knapp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714.000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Dabei handelt es sich nicht nur um Schließungen, sondern auch um Betriebsübergaben, Umwandlungen und </a:t>
            </a:r>
            <a:r>
              <a:rPr kumimoji="0" lang="de-DE" altLang="de-DE" sz="1600" b="0" i="0" u="none" strike="noStrike" kern="1200" cap="none" spc="0" normalizeH="0" baseline="0" noProof="0" dirty="0" err="1">
                <a:ln>
                  <a:noFill/>
                </a:ln>
                <a:solidFill>
                  <a:prstClr val="black"/>
                </a:solidFill>
                <a:effectLst/>
                <a:uLnTx/>
                <a:uFillTx/>
                <a:latin typeface="Arial" pitchFamily="34" charset="0"/>
                <a:cs typeface="Arial" pitchFamily="34" charset="0"/>
              </a:rPr>
              <a:t>Fortzüge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sz="1600" b="0" i="0" u="none" strike="noStrike" kern="1200" cap="none" spc="0" normalizeH="0" baseline="0" noProof="0" dirty="0">
              <a:ln>
                <a:noFill/>
              </a:ln>
              <a:solidFill>
                <a:prstClr val="black"/>
              </a:solidFill>
              <a:effectLst/>
              <a:uLnTx/>
              <a:uFillTx/>
              <a:latin typeface="Arial" charset="0"/>
              <a:cs typeface="+mn-cs"/>
            </a:endParaRPr>
          </a:p>
        </p:txBody>
      </p:sp>
      <p:pic>
        <p:nvPicPr>
          <p:cNvPr id="7" name="Picture 10" descr="BD09292_">
            <a:extLst>
              <a:ext uri="{FF2B5EF4-FFF2-40B4-BE49-F238E27FC236}">
                <a16:creationId xmlns:a16="http://schemas.microsoft.com/office/drawing/2014/main" id="{C4FCECF4-43E8-4FFF-8419-49CA378A4B1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676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2011 -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A4465F56-BE9C-4E75-85C9-6B792040D3D5}"/>
              </a:ext>
            </a:extLst>
          </p:cNvPr>
          <p:cNvSpPr txBox="1">
            <a:spLocks/>
          </p:cNvSpPr>
          <p:nvPr/>
        </p:nvSpPr>
        <p:spPr bwMode="auto">
          <a:xfrm>
            <a:off x="433266" y="1898367"/>
            <a:ext cx="8232562" cy="433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Es wurden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144.000 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in Deutschland gegründet, deren Rechtsform und Beschäftigtenzahl auf eine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größere wirtschaftliche Bedeutung</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schließen lassen. Wie das Statistische Bundesamt (Destatis) mitteilt, waren das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3,4 % weniger</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als im Jahr 2010.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Zahl gegründeter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ging ebenfalls zurück: Im Jahr 2011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fiel</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sie gegenüber dem Jahr 2010 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4,1 %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auf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293.000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 Zahl der Gründungen von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Nebenerwerbsbetrieben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sank</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8,7 %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und lag bei knapp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242.000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Gesamtzahl der Gewerbeanmeldungen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 diese müssen nicht nur bei Gründung eines Gewerbebetriebes erfolgen, sondern auch bei Betriebsübernahme, Umwandlung oder Zuzug –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verringerte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sich 2011 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4,8 %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auf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821.000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p>
        </p:txBody>
      </p:sp>
      <p:pic>
        <p:nvPicPr>
          <p:cNvPr id="6" name="Picture 10" descr="BD09292_">
            <a:extLst>
              <a:ext uri="{FF2B5EF4-FFF2-40B4-BE49-F238E27FC236}">
                <a16:creationId xmlns:a16="http://schemas.microsoft.com/office/drawing/2014/main" id="{A6DCDA78-BD99-49B2-B7A6-F1158803E2F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95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2011 -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94D70C92-5BFD-43D2-8022-F24CD52DDB50}"/>
              </a:ext>
            </a:extLst>
          </p:cNvPr>
          <p:cNvSpPr txBox="1">
            <a:spLocks/>
          </p:cNvSpPr>
          <p:nvPr/>
        </p:nvSpPr>
        <p:spPr bwMode="auto">
          <a:xfrm>
            <a:off x="439285" y="1889145"/>
            <a:ext cx="8232775" cy="434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Bei den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Betrieben mit größerer wirtschaftlicher Bedeutung</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sank auch die Zahl der Gewerbeaufgaben: Im Jahr 2011 wurden über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119.000 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geschlossen,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4,6 % weniger</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als im Vorjahr.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Zahl der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 im Jahr 2011 aufgegeben wurden, lag hingegen mit knapp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302.000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1,1 % höher als im Vorjahr</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Darüber hinaus gaben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152.000 Nebenerwerbsbetriebe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ihr Gewerbe auf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(+ 4,6 %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Insgesamt</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stieg die Zahl der Gewerbeabmeldungen bei den Gewerbeämtern im Jahr 2011 um 0,2 % auf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rund 715.000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Dabei handelt es sich nicht nur um Schließungen, sondern auch um Betriebsübergaben, Umwandlungen oder </a:t>
            </a:r>
            <a:r>
              <a:rPr kumimoji="0" lang="de-DE" altLang="de-DE" sz="1600" b="0" i="0" u="none" strike="noStrike" kern="1200" cap="none" spc="0" normalizeH="0" baseline="0" noProof="0" dirty="0" err="1">
                <a:ln>
                  <a:noFill/>
                </a:ln>
                <a:solidFill>
                  <a:prstClr val="black"/>
                </a:solidFill>
                <a:effectLst/>
                <a:uLnTx/>
                <a:uFillTx/>
                <a:latin typeface="Arial" pitchFamily="34" charset="0"/>
                <a:cs typeface="Arial" pitchFamily="34" charset="0"/>
              </a:rPr>
              <a:t>Fortzüge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2000" b="0" i="0" u="none" strike="noStrike" kern="1200" cap="none" spc="0" normalizeH="0" baseline="0" noProof="0" dirty="0">
              <a:ln>
                <a:noFill/>
              </a:ln>
              <a:solidFill>
                <a:prstClr val="black"/>
              </a:solidFill>
              <a:effectLst/>
              <a:uLnTx/>
              <a:uFillTx/>
              <a:latin typeface="Arial"/>
              <a:cs typeface="Arial"/>
            </a:endParaRPr>
          </a:p>
        </p:txBody>
      </p:sp>
      <p:pic>
        <p:nvPicPr>
          <p:cNvPr id="6" name="Picture 10" descr="BD09292_">
            <a:extLst>
              <a:ext uri="{FF2B5EF4-FFF2-40B4-BE49-F238E27FC236}">
                <a16:creationId xmlns:a16="http://schemas.microsoft.com/office/drawing/2014/main" id="{8193A84A-4E22-44E1-B9BD-C05E46E751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4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2012 -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B22DB4B3-9B08-47B6-BAE7-997A71A53BB4}"/>
              </a:ext>
            </a:extLst>
          </p:cNvPr>
          <p:cNvSpPr txBox="1">
            <a:spLocks/>
          </p:cNvSpPr>
          <p:nvPr/>
        </p:nvSpPr>
        <p:spPr bwMode="auto">
          <a:xfrm>
            <a:off x="438797" y="1884788"/>
            <a:ext cx="8233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Es wurden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134.000 Betriebe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in Deutschland gegründet, deren Rechtsform und Beschäftigtenzahl auf eine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größere wirtschaftliche Bedeutung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schließen lassen. Das waren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7 % weniger als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im Jahr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2011</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Zah</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l gegründeter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ging ebenfalls zurück: Im Jahr 2012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fiel</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sie gegenüber dem Jahr 2011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um 17 %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auf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243.000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 Zahl der Gründungen von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Nebenerwerbsbetrieben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lag fast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unverändert</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bei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241.000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 0,2 %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Gesamtzahl der Gewerbeanmeldungen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diese müssen nicht nur bei Gründung eines Gewerbebetriebes erfolgen, sondern auch bei Betriebsübernahme, Umwandlung oder Zuzug –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verringerte sich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im Jahr 2012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um 7,8 %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auf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757.000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p>
        </p:txBody>
      </p:sp>
      <p:pic>
        <p:nvPicPr>
          <p:cNvPr id="6" name="Picture 10" descr="BD09292_">
            <a:extLst>
              <a:ext uri="{FF2B5EF4-FFF2-40B4-BE49-F238E27FC236}">
                <a16:creationId xmlns:a16="http://schemas.microsoft.com/office/drawing/2014/main" id="{63A16A6E-3B49-4154-81EE-59F57A3E091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42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6752F1E-B139-4A58-A13C-35A8A0DB1833}"/>
              </a:ext>
            </a:extLst>
          </p:cNvPr>
          <p:cNvSpPr>
            <a:spLocks noGrp="1"/>
          </p:cNvSpPr>
          <p:nvPr>
            <p:ph type="body" idx="1"/>
          </p:nvPr>
        </p:nvSpPr>
        <p:spPr/>
        <p:txBody>
          <a:bodyPr/>
          <a:lstStyle/>
          <a:p>
            <a:r>
              <a:rPr lang="de-DE" dirty="0"/>
              <a:t>Ablaufplan (angedacht)</a:t>
            </a:r>
          </a:p>
        </p:txBody>
      </p:sp>
      <p:sp>
        <p:nvSpPr>
          <p:cNvPr id="5" name="Text Box 2">
            <a:extLst>
              <a:ext uri="{FF2B5EF4-FFF2-40B4-BE49-F238E27FC236}">
                <a16:creationId xmlns:a16="http://schemas.microsoft.com/office/drawing/2014/main" id="{9214C73F-EA7A-4564-BC87-A7FAB9B26B21}"/>
              </a:ext>
            </a:extLst>
          </p:cNvPr>
          <p:cNvSpPr txBox="1">
            <a:spLocks noChangeArrowheads="1"/>
          </p:cNvSpPr>
          <p:nvPr/>
        </p:nvSpPr>
        <p:spPr bwMode="auto">
          <a:xfrm>
            <a:off x="444499" y="1930116"/>
            <a:ext cx="823594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400" b="1" i="0" u="none" strike="noStrike" kern="1200" cap="none" spc="0" normalizeH="0" baseline="0" noProof="0" dirty="0">
                <a:ln>
                  <a:noFill/>
                </a:ln>
                <a:solidFill>
                  <a:srgbClr val="92D050"/>
                </a:solidFill>
                <a:effectLst/>
                <a:uLnTx/>
                <a:uFillTx/>
                <a:cs typeface="+mn-cs"/>
              </a:rPr>
              <a:t>Existenzgründung, Marketing</a:t>
            </a:r>
            <a:r>
              <a:rPr kumimoji="0" lang="de-DE" altLang="de-DE" sz="1400" b="1" i="0" u="none" strike="noStrike" kern="1200" cap="none" spc="0" normalizeH="0" noProof="0" dirty="0">
                <a:ln>
                  <a:noFill/>
                </a:ln>
                <a:solidFill>
                  <a:srgbClr val="92D050"/>
                </a:solidFill>
                <a:effectLst/>
                <a:uLnTx/>
                <a:uFillTx/>
                <a:cs typeface="+mn-cs"/>
              </a:rPr>
              <a:t> und</a:t>
            </a:r>
            <a:r>
              <a:rPr kumimoji="0" lang="de-DE" altLang="de-DE" sz="1400" b="1" i="0" u="none" strike="noStrike" kern="1200" cap="none" spc="0" normalizeH="0" baseline="0" noProof="0" dirty="0">
                <a:ln>
                  <a:noFill/>
                </a:ln>
                <a:solidFill>
                  <a:srgbClr val="92D050"/>
                </a:solidFill>
                <a:effectLst/>
                <a:uLnTx/>
                <a:uFillTx/>
                <a:cs typeface="+mn-cs"/>
              </a:rPr>
              <a:t> Recht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cs typeface="+mn-cs"/>
              </a:rPr>
              <a:t>- Der Weg zur richtigen Selbsteinschätzung				 </a:t>
            </a:r>
            <a:r>
              <a:rPr kumimoji="0" lang="de-DE" altLang="de-DE" sz="1400" b="0" i="0" u="none" strike="noStrike" kern="1200" cap="none" spc="0" normalizeH="0" baseline="0" noProof="0" dirty="0">
                <a:ln>
                  <a:noFill/>
                </a:ln>
                <a:solidFill>
                  <a:srgbClr val="92D050"/>
                </a:solidFill>
                <a:effectLst/>
                <a:uLnTx/>
                <a:uFillTx/>
                <a:cs typeface="+mn-cs"/>
              </a:rPr>
              <a:t>ab Seite     4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cs typeface="+mn-cs"/>
              </a:rPr>
              <a:t>- Hauptgründungsfehler 					 </a:t>
            </a:r>
            <a:r>
              <a:rPr kumimoji="0" lang="de-DE" altLang="de-DE" sz="1400" b="0" i="0" u="none" strike="noStrike" kern="1200" cap="none" spc="0" normalizeH="0" baseline="0" noProof="0" dirty="0">
                <a:ln>
                  <a:noFill/>
                </a:ln>
                <a:solidFill>
                  <a:srgbClr val="92D050"/>
                </a:solidFill>
                <a:effectLst/>
                <a:uLnTx/>
                <a:uFillTx/>
                <a:cs typeface="+mn-cs"/>
              </a:rPr>
              <a:t>ab Seite   23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cs typeface="+mn-cs"/>
              </a:rPr>
              <a:t>- Unternehmensgründung „step-by-step“				 </a:t>
            </a:r>
            <a:r>
              <a:rPr kumimoji="0" lang="de-DE" altLang="de-DE" sz="1400" b="0" i="0" u="none" strike="noStrike" kern="1200" cap="none" spc="0" normalizeH="0" baseline="0" noProof="0" dirty="0">
                <a:ln>
                  <a:noFill/>
                </a:ln>
                <a:solidFill>
                  <a:srgbClr val="92D050"/>
                </a:solidFill>
                <a:effectLst/>
                <a:uLnTx/>
                <a:uFillTx/>
                <a:cs typeface="+mn-cs"/>
              </a:rPr>
              <a:t>ab Seite   28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cs typeface="+mn-cs"/>
              </a:rPr>
              <a:t>- Rechtsformwahl, Steuern, soziale Absicherung			 </a:t>
            </a:r>
            <a:r>
              <a:rPr kumimoji="0" lang="de-DE" altLang="de-DE" sz="1400" b="0" i="0" u="none" strike="noStrike" kern="1200" cap="none" spc="0" normalizeH="0" baseline="0" noProof="0" dirty="0">
                <a:ln>
                  <a:noFill/>
                </a:ln>
                <a:solidFill>
                  <a:srgbClr val="92D050"/>
                </a:solidFill>
                <a:effectLst/>
                <a:uLnTx/>
                <a:uFillTx/>
                <a:cs typeface="+mn-cs"/>
              </a:rPr>
              <a:t>ab Seite   41</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400" b="0" i="0" u="none" strike="noStrike" kern="1200" cap="none" spc="0" normalizeH="0" baseline="0" noProof="0" dirty="0">
                <a:ln>
                  <a:noFill/>
                </a:ln>
                <a:solidFill>
                  <a:prstClr val="black"/>
                </a:solidFill>
                <a:effectLst/>
                <a:uLnTx/>
                <a:uFillTx/>
                <a:cs typeface="+mn-cs"/>
              </a:rPr>
              <a:t> Der Businessplan</a:t>
            </a:r>
            <a:r>
              <a:rPr kumimoji="0" lang="de-DE" altLang="de-DE" sz="1400" b="0" i="0" u="none" strike="noStrike" kern="1200" cap="none" spc="0" normalizeH="0" noProof="0" dirty="0">
                <a:ln>
                  <a:noFill/>
                </a:ln>
                <a:solidFill>
                  <a:prstClr val="black"/>
                </a:solidFill>
                <a:effectLst/>
                <a:uLnTx/>
                <a:uFillTx/>
                <a:cs typeface="+mn-cs"/>
              </a:rPr>
              <a:t> (Überblick)		</a:t>
            </a:r>
            <a:r>
              <a:rPr kumimoji="0" lang="de-DE" altLang="de-DE" sz="1400" b="0" i="0" u="none" strike="noStrike" kern="1200" cap="none" spc="0" normalizeH="0" baseline="0" noProof="0" dirty="0">
                <a:ln>
                  <a:noFill/>
                </a:ln>
                <a:solidFill>
                  <a:prstClr val="black"/>
                </a:solidFill>
                <a:effectLst/>
                <a:uLnTx/>
                <a:uFillTx/>
                <a:cs typeface="+mn-cs"/>
              </a:rPr>
              <a:t>			 </a:t>
            </a:r>
            <a:r>
              <a:rPr kumimoji="0" lang="de-DE" altLang="de-DE" sz="1400" b="0" i="0" u="none" strike="noStrike" kern="1200" cap="none" spc="0" normalizeH="0" baseline="0" noProof="0" dirty="0">
                <a:ln>
                  <a:noFill/>
                </a:ln>
                <a:solidFill>
                  <a:srgbClr val="92D050"/>
                </a:solidFill>
                <a:effectLst/>
                <a:uLnTx/>
                <a:uFillTx/>
                <a:cs typeface="+mn-cs"/>
              </a:rPr>
              <a:t>ab Seite   64</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cs typeface="+mn-cs"/>
              </a:rPr>
              <a:t>- Einführung in die Gründungsfinanzplanung				 </a:t>
            </a:r>
            <a:r>
              <a:rPr kumimoji="0" lang="de-DE" altLang="de-DE" sz="1400" b="0" i="0" u="none" strike="noStrike" kern="1200" cap="none" spc="0" normalizeH="0" baseline="0" noProof="0" dirty="0">
                <a:ln>
                  <a:noFill/>
                </a:ln>
                <a:solidFill>
                  <a:srgbClr val="92D050"/>
                </a:solidFill>
                <a:effectLst/>
                <a:uLnTx/>
                <a:uFillTx/>
                <a:cs typeface="+mn-cs"/>
              </a:rPr>
              <a:t>ab Seite   66</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400" b="0" i="0" u="none" strike="noStrike" kern="1200" cap="none" spc="0" normalizeH="0" baseline="0" noProof="0" dirty="0">
                <a:ln>
                  <a:noFill/>
                </a:ln>
                <a:solidFill>
                  <a:prstClr val="black"/>
                </a:solidFill>
                <a:effectLst/>
                <a:uLnTx/>
                <a:uFillTx/>
                <a:cs typeface="+mn-cs"/>
              </a:rPr>
              <a:t> Wie führe ich das erste Bankgespräch				 </a:t>
            </a:r>
            <a:r>
              <a:rPr kumimoji="0" lang="de-DE" altLang="de-DE" sz="1400" b="0" i="0" u="none" strike="noStrike" kern="1200" cap="none" spc="0" normalizeH="0" baseline="0" noProof="0" dirty="0">
                <a:ln>
                  <a:noFill/>
                </a:ln>
                <a:solidFill>
                  <a:srgbClr val="92D050"/>
                </a:solidFill>
                <a:effectLst/>
                <a:uLnTx/>
                <a:uFillTx/>
                <a:cs typeface="+mn-cs"/>
              </a:rPr>
              <a:t>ab Seite 105</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de-DE" altLang="de-DE" sz="1400" b="0" i="0" u="none" strike="noStrike" kern="1200" cap="none" spc="0" normalizeH="0" baseline="0" noProof="0" dirty="0">
                <a:ln>
                  <a:noFill/>
                </a:ln>
                <a:solidFill>
                  <a:prstClr val="black"/>
                </a:solidFill>
                <a:effectLst/>
                <a:uLnTx/>
                <a:uFillTx/>
                <a:cs typeface="+mn-cs"/>
              </a:rPr>
              <a:t> Sonderformen der Existenzgründung				</a:t>
            </a:r>
            <a:r>
              <a:rPr kumimoji="0" lang="de-DE" altLang="de-DE" sz="1400" b="0" i="0" u="none" strike="noStrike" kern="1200" cap="none" spc="0" normalizeH="0" noProof="0" dirty="0">
                <a:ln>
                  <a:noFill/>
                </a:ln>
                <a:solidFill>
                  <a:prstClr val="black"/>
                </a:solidFill>
                <a:effectLst/>
                <a:uLnTx/>
                <a:uFillTx/>
                <a:cs typeface="+mn-cs"/>
              </a:rPr>
              <a:t> </a:t>
            </a:r>
            <a:r>
              <a:rPr kumimoji="0" lang="de-DE" altLang="de-DE" sz="1400" b="0" i="0" u="none" strike="noStrike" kern="1200" cap="none" spc="0" normalizeH="0" baseline="0" noProof="0" dirty="0">
                <a:ln>
                  <a:noFill/>
                </a:ln>
                <a:solidFill>
                  <a:srgbClr val="92D050"/>
                </a:solidFill>
                <a:effectLst/>
                <a:uLnTx/>
                <a:uFillTx/>
                <a:cs typeface="+mn-cs"/>
              </a:rPr>
              <a:t>ab Seite 108</a:t>
            </a:r>
            <a:br>
              <a:rPr kumimoji="0" lang="de-DE" altLang="de-DE" sz="1400" b="0" i="0" u="none" strike="noStrike" kern="1200" cap="none" spc="0" normalizeH="0" baseline="0" noProof="0" dirty="0">
                <a:ln>
                  <a:noFill/>
                </a:ln>
                <a:solidFill>
                  <a:srgbClr val="FF0000"/>
                </a:solidFill>
                <a:effectLst/>
                <a:uLnTx/>
                <a:uFillTx/>
                <a:cs typeface="+mn-cs"/>
              </a:rPr>
            </a:br>
            <a:r>
              <a:rPr kumimoji="0" lang="de-DE" altLang="de-DE" sz="1400" b="0" i="0" u="none" strike="noStrike" kern="1200" cap="none" spc="0" normalizeH="0" baseline="0" noProof="0" dirty="0">
                <a:ln>
                  <a:noFill/>
                </a:ln>
                <a:solidFill>
                  <a:prstClr val="black"/>
                </a:solidFill>
                <a:effectLst/>
                <a:uLnTx/>
                <a:uFillTx/>
                <a:cs typeface="+mn-cs"/>
              </a:rPr>
              <a:t>  (wie Unternehmensnachfolge, Franchise, Multi-Level-Marketing)</a:t>
            </a:r>
          </a:p>
          <a:p>
            <a:pPr lvl="0">
              <a:spcBef>
                <a:spcPct val="50000"/>
              </a:spcBef>
              <a:buFontTx/>
              <a:buChar char="-"/>
              <a:defRPr/>
            </a:pPr>
            <a:r>
              <a:rPr lang="de-DE" altLang="de-DE" sz="1400" noProof="0" dirty="0">
                <a:solidFill>
                  <a:prstClr val="black"/>
                </a:solidFill>
                <a:cs typeface="+mn-cs"/>
              </a:rPr>
              <a:t> Der Businessplan (Einführung)					</a:t>
            </a:r>
            <a:r>
              <a:rPr lang="de-DE" altLang="de-DE" sz="1400" dirty="0">
                <a:solidFill>
                  <a:srgbClr val="92D050"/>
                </a:solidFill>
              </a:rPr>
              <a:t> ab Seite 133</a:t>
            </a:r>
            <a:endParaRPr lang="de-DE" altLang="de-DE" sz="1400" noProof="0" dirty="0">
              <a:solidFill>
                <a:prstClr val="black"/>
              </a:solidFill>
              <a:cs typeface="+mn-cs"/>
            </a:endParaRPr>
          </a:p>
          <a:p>
            <a:pPr lvl="0">
              <a:spcBef>
                <a:spcPct val="50000"/>
              </a:spcBef>
              <a:buFontTx/>
              <a:buChar char="-"/>
              <a:defRPr/>
            </a:pPr>
            <a:r>
              <a:rPr kumimoji="0" lang="de-DE" altLang="de-DE" sz="1400" b="0" i="0" u="none" strike="noStrike" kern="1200" cap="none" spc="0" normalizeH="0" dirty="0">
                <a:ln>
                  <a:noFill/>
                </a:ln>
                <a:solidFill>
                  <a:prstClr val="black"/>
                </a:solidFill>
                <a:effectLst/>
                <a:uLnTx/>
                <a:uFillTx/>
                <a:cs typeface="+mn-cs"/>
              </a:rPr>
              <a:t> Elevator Pitch						</a:t>
            </a:r>
            <a:r>
              <a:rPr lang="de-DE" altLang="de-DE" sz="1400" dirty="0">
                <a:solidFill>
                  <a:srgbClr val="92D050"/>
                </a:solidFill>
              </a:rPr>
              <a:t> ab Seite 134</a:t>
            </a:r>
            <a:endParaRPr kumimoji="0" lang="de-DE" altLang="de-DE" sz="1400" b="0" i="0" u="none" strike="noStrike" kern="1200" cap="none" spc="0" normalizeH="0" dirty="0">
              <a:ln>
                <a:noFill/>
              </a:ln>
              <a:solidFill>
                <a:prstClr val="black"/>
              </a:solidFill>
              <a:effectLst/>
              <a:uLnTx/>
              <a:uFillTx/>
              <a:cs typeface="+mn-cs"/>
            </a:endParaRPr>
          </a:p>
          <a:p>
            <a:pPr lvl="0">
              <a:spcBef>
                <a:spcPct val="50000"/>
              </a:spcBef>
              <a:buFontTx/>
              <a:buChar char="-"/>
              <a:defRPr/>
            </a:pPr>
            <a:r>
              <a:rPr lang="de-DE" altLang="de-DE" sz="1400" noProof="0" dirty="0">
                <a:solidFill>
                  <a:prstClr val="black"/>
                </a:solidFill>
                <a:cs typeface="+mn-cs"/>
              </a:rPr>
              <a:t> Schriftlicher Teil						</a:t>
            </a:r>
            <a:r>
              <a:rPr lang="de-DE" altLang="de-DE" sz="1400" dirty="0">
                <a:solidFill>
                  <a:srgbClr val="92D050"/>
                </a:solidFill>
              </a:rPr>
              <a:t> ab Seite 144</a:t>
            </a:r>
            <a:endParaRPr lang="de-DE" altLang="de-DE" sz="1400" noProof="0" dirty="0">
              <a:solidFill>
                <a:prstClr val="black"/>
              </a:solidFill>
              <a:cs typeface="+mn-cs"/>
            </a:endParaRPr>
          </a:p>
          <a:p>
            <a:pPr lvl="0">
              <a:spcBef>
                <a:spcPct val="50000"/>
              </a:spcBef>
              <a:buFontTx/>
              <a:buChar char="-"/>
              <a:defRPr/>
            </a:pPr>
            <a:r>
              <a:rPr kumimoji="0" lang="de-DE" altLang="de-DE" sz="1400" b="0" i="0" u="none" strike="noStrike" kern="1200" cap="none" spc="0" normalizeH="0" dirty="0">
                <a:ln>
                  <a:noFill/>
                </a:ln>
                <a:solidFill>
                  <a:prstClr val="black"/>
                </a:solidFill>
                <a:effectLst/>
                <a:uLnTx/>
                <a:uFillTx/>
                <a:cs typeface="+mn-cs"/>
              </a:rPr>
              <a:t> Finanzwirtschaftlicher Teil					</a:t>
            </a:r>
            <a:r>
              <a:rPr lang="de-DE" altLang="de-DE" sz="1400" dirty="0">
                <a:solidFill>
                  <a:srgbClr val="92D050"/>
                </a:solidFill>
              </a:rPr>
              <a:t> ab Seite 162</a:t>
            </a:r>
          </a:p>
          <a:p>
            <a:pPr>
              <a:spcBef>
                <a:spcPct val="50000"/>
              </a:spcBef>
              <a:defRPr/>
            </a:pPr>
            <a:r>
              <a:rPr lang="de-DE" altLang="de-DE" sz="1400" dirty="0"/>
              <a:t>- Anhang (Internetadressen, Rechengrößen und BMG)</a:t>
            </a:r>
            <a:r>
              <a:rPr lang="de-DE" altLang="de-DE" sz="1400" dirty="0">
                <a:solidFill>
                  <a:srgbClr val="92D050"/>
                </a:solidFill>
              </a:rPr>
              <a:t>			 ab Seite 181</a:t>
            </a:r>
            <a:endParaRPr lang="de-DE" altLang="de-DE" sz="1400" dirty="0">
              <a:solidFill>
                <a:prstClr val="black"/>
              </a:solidFill>
            </a:endParaRPr>
          </a:p>
          <a:p>
            <a:pPr lvl="0">
              <a:spcBef>
                <a:spcPct val="50000"/>
              </a:spcBef>
              <a:defRPr/>
            </a:pPr>
            <a:endParaRPr kumimoji="0" lang="de-DE" altLang="de-DE" sz="1400" b="0" i="0" u="none" strike="noStrike" kern="1200" cap="none" spc="0" normalizeH="0" baseline="0" noProof="0" dirty="0">
              <a:ln>
                <a:noFill/>
              </a:ln>
              <a:solidFill>
                <a:prstClr val="black"/>
              </a:solidFill>
              <a:effectLst/>
              <a:uLnTx/>
              <a:uFillTx/>
              <a:cs typeface="+mn-cs"/>
            </a:endParaRPr>
          </a:p>
        </p:txBody>
      </p:sp>
      <p:sp>
        <p:nvSpPr>
          <p:cNvPr id="4" name="Foliennummernplatzhalter 4">
            <a:extLst>
              <a:ext uri="{FF2B5EF4-FFF2-40B4-BE49-F238E27FC236}">
                <a16:creationId xmlns:a16="http://schemas.microsoft.com/office/drawing/2014/main" id="{D2777DE2-10C4-4359-BC04-9F98217CA9A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a:t>
            </a:r>
          </a:p>
        </p:txBody>
      </p:sp>
    </p:spTree>
    <p:extLst>
      <p:ext uri="{BB962C8B-B14F-4D97-AF65-F5344CB8AC3E}">
        <p14:creationId xmlns:p14="http://schemas.microsoft.com/office/powerpoint/2010/main" val="906962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2012 -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529A53EB-C7C3-4998-AF27-BF626C41C272}"/>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Im Jahr 2012 haben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122.000 Betriebe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mit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größerer wirtschaftlicher Bedeutung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ihr Gewerbe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aufgegeben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Das sind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2,4 % mehr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als im Jahr 2011.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Zahl der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 im Jahr 2012 aufgegeben wurden, lag hingegen mit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292.000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3,3 % niedriger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als im Vorjahr. Darüber hinaus gaben fast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158.000 Nebenerwerbsbetriebe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ihr Gewerbe auf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+ 3,5 %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Insgesamt</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lag die Zahl der Gewerbeabmeldungen bei den Gewerbeämtern im Jahr 2012 mit knapp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711.000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um 0,6 % unter dem Niveau des Vorjahres. Dabei handelt es sich nicht nur um Schließungen, sondern auch um Betriebsübergaben, Umwandlungen oder </a:t>
            </a:r>
            <a:r>
              <a:rPr kumimoji="0" lang="de-DE" altLang="de-DE" sz="1600" b="0" i="0" u="none" strike="noStrike" kern="1200" cap="none" spc="0" normalizeH="0" baseline="0" noProof="0" dirty="0" err="1">
                <a:ln>
                  <a:noFill/>
                </a:ln>
                <a:solidFill>
                  <a:prstClr val="black"/>
                </a:solidFill>
                <a:effectLst/>
                <a:uLnTx/>
                <a:uFillTx/>
                <a:latin typeface="Arial" pitchFamily="34" charset="0"/>
                <a:cs typeface="Arial" pitchFamily="34" charset="0"/>
              </a:rPr>
              <a:t>Fortzüge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2000" b="0" i="0" u="none" strike="noStrike" kern="1200" cap="none" spc="0" normalizeH="0" baseline="0" noProof="0" dirty="0">
              <a:ln>
                <a:noFill/>
              </a:ln>
              <a:solidFill>
                <a:prstClr val="black"/>
              </a:solidFill>
              <a:effectLst/>
              <a:uLnTx/>
              <a:uFillTx/>
              <a:latin typeface="Arial"/>
              <a:cs typeface="Arial"/>
            </a:endParaRPr>
          </a:p>
        </p:txBody>
      </p:sp>
      <p:pic>
        <p:nvPicPr>
          <p:cNvPr id="6" name="Picture 10" descr="BD09292_">
            <a:extLst>
              <a:ext uri="{FF2B5EF4-FFF2-40B4-BE49-F238E27FC236}">
                <a16:creationId xmlns:a16="http://schemas.microsoft.com/office/drawing/2014/main" id="{85775B28-B6B5-491F-8BEF-94C8A509639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95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2013 -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0412C707-DC14-4A02-9FA6-9C1CB2A42DC1}"/>
              </a:ext>
            </a:extLst>
          </p:cNvPr>
          <p:cNvSpPr txBox="1">
            <a:spLocks/>
          </p:cNvSpPr>
          <p:nvPr/>
        </p:nvSpPr>
        <p:spPr bwMode="auto">
          <a:xfrm>
            <a:off x="436111" y="1884139"/>
            <a:ext cx="823594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Es wurden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129.000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Betriebe neu gegründet, deren Rechtsform und Beschäftigtenzahl auf eine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größere wirtschaftliche Bedeutung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schließen lassen.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Dies waren dies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4,1 % weniger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als im Jahr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2012</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Zahl</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neu gegründeter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Kleinunternehmen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ging im Jahr 2013 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2,2 %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zurück</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auf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238.000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Hingegen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stieg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Zahl der Gründungen von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Nebenerwerbsbetrieben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3,2 %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auf fast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249 000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Gesamtzahl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der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Gewerbeanmeldungen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lag mit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755.000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leicht unter dem Niveau des Vorjahres (– 0,3 %).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p>
        </p:txBody>
      </p:sp>
      <p:pic>
        <p:nvPicPr>
          <p:cNvPr id="6" name="Picture 10" descr="BD09292_">
            <a:extLst>
              <a:ext uri="{FF2B5EF4-FFF2-40B4-BE49-F238E27FC236}">
                <a16:creationId xmlns:a16="http://schemas.microsoft.com/office/drawing/2014/main" id="{1F984D74-D7A8-407C-9A5C-48C43B99570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19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2013 -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6026747C-AACF-4641-AE39-196263F8440B}"/>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Es gaben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116.000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Betriebe mit größerer wirtschaftlicher Bedeutung ihr Gewerbe auf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 5,1 % gegenüber 2012</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Die Zahl der K</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leinunternehmen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die abgemeldet wurden, lag mit rund um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5,5 % niedriger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als im Jahr 2012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276.000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Fast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166.000 Nebenerwerbsbetriebe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meldeten ihr Gewerbe ab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 5,3 %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Insgesamt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sank die Zahl der Gewerbeabmeldungen bei den Gewerbeämtern um 2,1 % auf rund </a:t>
            </a:r>
            <a:r>
              <a:rPr kumimoji="0" lang="de-DE" altLang="de-DE" sz="1600" b="1" i="0" u="none" strike="noStrike" kern="1200" cap="none" spc="0" normalizeH="0" baseline="0" noProof="0" dirty="0">
                <a:ln>
                  <a:noFill/>
                </a:ln>
                <a:solidFill>
                  <a:prstClr val="black"/>
                </a:solidFill>
                <a:effectLst/>
                <a:uLnTx/>
                <a:uFillTx/>
                <a:latin typeface="Arial" pitchFamily="34" charset="0"/>
                <a:cs typeface="Arial" pitchFamily="34" charset="0"/>
              </a:rPr>
              <a:t>696.000</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Dabei handelt es sich nicht nur um Schließungen, sondern auch um Betriebsübergaben, Umwandlungen oder </a:t>
            </a:r>
            <a:r>
              <a:rPr kumimoji="0" lang="de-DE" altLang="de-DE" sz="1600" b="0" i="0" u="none" strike="noStrike" kern="1200" cap="none" spc="0" normalizeH="0" baseline="0" noProof="0" dirty="0" err="1">
                <a:ln>
                  <a:noFill/>
                </a:ln>
                <a:solidFill>
                  <a:prstClr val="black"/>
                </a:solidFill>
                <a:effectLst/>
                <a:uLnTx/>
                <a:uFillTx/>
                <a:latin typeface="Arial" pitchFamily="34" charset="0"/>
                <a:cs typeface="Arial" pitchFamily="34" charset="0"/>
              </a:rPr>
              <a:t>Fortzüge</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2000" b="0" i="0" u="none" strike="noStrike" kern="1200" cap="none" spc="0" normalizeH="0" baseline="0" noProof="0" dirty="0">
              <a:ln>
                <a:noFill/>
              </a:ln>
              <a:solidFill>
                <a:prstClr val="black"/>
              </a:solidFill>
              <a:effectLst/>
              <a:uLnTx/>
              <a:uFillTx/>
              <a:latin typeface="Arial"/>
              <a:cs typeface="Arial"/>
            </a:endParaRPr>
          </a:p>
        </p:txBody>
      </p:sp>
      <p:pic>
        <p:nvPicPr>
          <p:cNvPr id="7" name="Picture 10" descr="BD09292_">
            <a:extLst>
              <a:ext uri="{FF2B5EF4-FFF2-40B4-BE49-F238E27FC236}">
                <a16:creationId xmlns:a16="http://schemas.microsoft.com/office/drawing/2014/main" id="{EDB84CC9-1433-4C5B-B8A9-F1593AB92FC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19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2014 -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153977B0-A493-43B6-9A4C-59F06EEAE1EB}"/>
              </a:ext>
            </a:extLst>
          </p:cNvPr>
          <p:cNvSpPr txBox="1">
            <a:spLocks/>
          </p:cNvSpPr>
          <p:nvPr/>
        </p:nvSpPr>
        <p:spPr bwMode="auto">
          <a:xfrm>
            <a:off x="441785" y="1884138"/>
            <a:ext cx="8230275" cy="428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Im Jahr 2014 wurden rund </a:t>
            </a:r>
            <a:r>
              <a:rPr kumimoji="0" lang="de-DE" sz="1600" b="1" i="0" u="none" strike="noStrike" kern="1200" cap="none" spc="0" normalizeH="0" baseline="0" noProof="0" dirty="0">
                <a:ln>
                  <a:noFill/>
                </a:ln>
                <a:solidFill>
                  <a:prstClr val="black"/>
                </a:solidFill>
                <a:effectLst/>
                <a:uLnTx/>
                <a:uFillTx/>
                <a:latin typeface="Arial"/>
                <a:cs typeface="Arial"/>
              </a:rPr>
              <a:t>124.000 </a:t>
            </a:r>
            <a:r>
              <a:rPr kumimoji="0" lang="de-DE" sz="1600" b="0" i="0" u="none" strike="noStrike" kern="1200" cap="none" spc="0" normalizeH="0" baseline="0" noProof="0" dirty="0">
                <a:ln>
                  <a:noFill/>
                </a:ln>
                <a:solidFill>
                  <a:prstClr val="black"/>
                </a:solidFill>
                <a:effectLst/>
                <a:uLnTx/>
                <a:uFillTx/>
                <a:latin typeface="Arial"/>
                <a:cs typeface="Arial"/>
              </a:rPr>
              <a:t>Betriebe neu gegründet, deren Rechtsform und Beschäftigtenzahl auf eine </a:t>
            </a:r>
            <a:r>
              <a:rPr kumimoji="0" lang="de-DE" sz="1600" b="1" i="0" u="none" strike="noStrike" kern="1200" cap="none" spc="0" normalizeH="0" baseline="0" noProof="0" dirty="0">
                <a:ln>
                  <a:noFill/>
                </a:ln>
                <a:solidFill>
                  <a:prstClr val="black"/>
                </a:solidFill>
                <a:effectLst/>
                <a:uLnTx/>
                <a:uFillTx/>
                <a:latin typeface="Arial"/>
                <a:cs typeface="Arial"/>
              </a:rPr>
              <a:t>größere wirtschaftliche Bedeutung </a:t>
            </a:r>
            <a:r>
              <a:rPr kumimoji="0" lang="de-DE" sz="1600" b="0" i="0" u="none" strike="noStrike" kern="1200" cap="none" spc="0" normalizeH="0" baseline="0" noProof="0" dirty="0">
                <a:ln>
                  <a:noFill/>
                </a:ln>
                <a:solidFill>
                  <a:prstClr val="black"/>
                </a:solidFill>
                <a:effectLst/>
                <a:uLnTx/>
                <a:uFillTx/>
                <a:latin typeface="Arial"/>
                <a:cs typeface="Arial"/>
              </a:rPr>
              <a:t>schließen lassen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a:t>
            </a:r>
            <a:r>
              <a:rPr kumimoji="0" lang="de-DE" sz="1600" b="1" i="0" u="none" strike="noStrike" kern="1200" cap="none" spc="0" normalizeH="0" baseline="0" noProof="0" dirty="0">
                <a:ln>
                  <a:noFill/>
                </a:ln>
                <a:solidFill>
                  <a:prstClr val="black"/>
                </a:solidFill>
                <a:effectLst/>
                <a:uLnTx/>
                <a:uFillTx/>
                <a:latin typeface="Arial"/>
                <a:cs typeface="Arial"/>
              </a:rPr>
              <a:t>3,7 % weniger als </a:t>
            </a:r>
            <a:r>
              <a:rPr kumimoji="0" lang="de-DE" sz="1600" b="0" i="0" u="none" strike="noStrike" kern="1200" cap="none" spc="0" normalizeH="0" baseline="0" noProof="0" dirty="0">
                <a:ln>
                  <a:noFill/>
                </a:ln>
                <a:solidFill>
                  <a:prstClr val="black"/>
                </a:solidFill>
                <a:effectLst/>
                <a:uLnTx/>
                <a:uFillTx/>
                <a:latin typeface="Arial"/>
                <a:cs typeface="Arial"/>
              </a:rPr>
              <a:t>im Jahr </a:t>
            </a:r>
            <a:r>
              <a:rPr kumimoji="0" lang="de-DE" sz="1600" b="1" i="0" u="none" strike="noStrike" kern="1200" cap="none" spc="0" normalizeH="0" baseline="0" noProof="0" dirty="0">
                <a:ln>
                  <a:noFill/>
                </a:ln>
                <a:solidFill>
                  <a:prstClr val="black"/>
                </a:solidFill>
                <a:effectLst/>
                <a:uLnTx/>
                <a:uFillTx/>
                <a:latin typeface="Arial"/>
                <a:cs typeface="Arial"/>
              </a:rPr>
              <a:t>2013</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Zahl</a:t>
            </a:r>
            <a:r>
              <a:rPr kumimoji="0" lang="de-DE" sz="1600" b="0" i="0" u="none" strike="noStrike" kern="1200" cap="none" spc="0" normalizeH="0" baseline="0" noProof="0" dirty="0">
                <a:ln>
                  <a:noFill/>
                </a:ln>
                <a:solidFill>
                  <a:prstClr val="black"/>
                </a:solidFill>
                <a:effectLst/>
                <a:uLnTx/>
                <a:uFillTx/>
                <a:latin typeface="Arial"/>
                <a:cs typeface="Arial"/>
              </a:rPr>
              <a:t> neu gegründeter </a:t>
            </a:r>
            <a:r>
              <a:rPr kumimoji="0" lang="de-DE" sz="1600" b="1" i="0" u="none" strike="noStrike" kern="1200" cap="none" spc="0" normalizeH="0" baseline="0" noProof="0" dirty="0">
                <a:ln>
                  <a:noFill/>
                </a:ln>
                <a:solidFill>
                  <a:prstClr val="black"/>
                </a:solidFill>
                <a:effectLst/>
                <a:uLnTx/>
                <a:uFillTx/>
                <a:latin typeface="Arial"/>
                <a:cs typeface="Arial"/>
              </a:rPr>
              <a:t>Kleinunternehmen</a:t>
            </a:r>
            <a:r>
              <a:rPr kumimoji="0" lang="de-DE" sz="1600" b="0" i="0" u="none" strike="noStrike" kern="1200" cap="none" spc="0" normalizeH="0" baseline="0" noProof="0" dirty="0">
                <a:ln>
                  <a:noFill/>
                </a:ln>
                <a:solidFill>
                  <a:prstClr val="black"/>
                </a:solidFill>
                <a:effectLst/>
                <a:uLnTx/>
                <a:uFillTx/>
                <a:latin typeface="Arial"/>
                <a:cs typeface="Arial"/>
              </a:rPr>
              <a:t> </a:t>
            </a:r>
            <a:r>
              <a:rPr kumimoji="0" lang="de-DE" sz="1600" b="1" i="0" u="none" strike="noStrike" kern="1200" cap="none" spc="0" normalizeH="0" baseline="0" noProof="0" dirty="0">
                <a:ln>
                  <a:noFill/>
                </a:ln>
                <a:solidFill>
                  <a:prstClr val="black"/>
                </a:solidFill>
                <a:effectLst/>
                <a:uLnTx/>
                <a:uFillTx/>
                <a:latin typeface="Arial"/>
                <a:cs typeface="Arial"/>
              </a:rPr>
              <a:t>ging</a:t>
            </a:r>
            <a:r>
              <a:rPr kumimoji="0" lang="de-DE" sz="1600" b="0" i="0" u="none" strike="noStrike" kern="1200" cap="none" spc="0" normalizeH="0" baseline="0" noProof="0" dirty="0">
                <a:ln>
                  <a:noFill/>
                </a:ln>
                <a:solidFill>
                  <a:prstClr val="black"/>
                </a:solidFill>
                <a:effectLst/>
                <a:uLnTx/>
                <a:uFillTx/>
                <a:latin typeface="Arial"/>
                <a:cs typeface="Arial"/>
              </a:rPr>
              <a:t> 2014 im Vergleich zum Vorjahr </a:t>
            </a:r>
            <a:r>
              <a:rPr kumimoji="0" lang="de-DE" sz="1600" b="1" i="0" u="none" strike="noStrike" kern="1200" cap="none" spc="0" normalizeH="0" baseline="0" noProof="0" dirty="0">
                <a:ln>
                  <a:noFill/>
                </a:ln>
                <a:solidFill>
                  <a:prstClr val="black"/>
                </a:solidFill>
                <a:effectLst/>
                <a:uLnTx/>
                <a:uFillTx/>
                <a:latin typeface="Arial"/>
                <a:cs typeface="Arial"/>
              </a:rPr>
              <a:t>um 11,5 % </a:t>
            </a:r>
            <a:r>
              <a:rPr kumimoji="0" lang="de-DE" sz="1600" b="0" i="0" u="none" strike="noStrike" kern="1200" cap="none" spc="0" normalizeH="0" baseline="0" noProof="0" dirty="0">
                <a:ln>
                  <a:noFill/>
                </a:ln>
                <a:solidFill>
                  <a:prstClr val="black"/>
                </a:solidFill>
                <a:effectLst/>
                <a:uLnTx/>
                <a:uFillTx/>
                <a:latin typeface="Arial"/>
                <a:cs typeface="Arial"/>
              </a:rPr>
              <a:t>auf knapp </a:t>
            </a:r>
            <a:r>
              <a:rPr kumimoji="0" lang="de-DE" sz="1600" b="1" i="0" u="none" strike="noStrike" kern="1200" cap="none" spc="0" normalizeH="0" baseline="0" noProof="0" dirty="0">
                <a:ln>
                  <a:noFill/>
                </a:ln>
                <a:solidFill>
                  <a:prstClr val="black"/>
                </a:solidFill>
                <a:effectLst/>
                <a:uLnTx/>
                <a:uFillTx/>
                <a:latin typeface="Arial"/>
                <a:cs typeface="Arial"/>
              </a:rPr>
              <a:t>211.000 zurück</a:t>
            </a:r>
            <a:r>
              <a:rPr kumimoji="0" lang="de-DE" sz="1600" b="0" i="0" u="none" strike="noStrike" kern="1200" cap="none" spc="0" normalizeH="0" baseline="0" noProof="0" dirty="0">
                <a:ln>
                  <a:noFill/>
                </a:ln>
                <a:solidFill>
                  <a:prstClr val="black"/>
                </a:solidFill>
                <a:effectLst/>
                <a:uLnTx/>
                <a:uFillTx/>
                <a:latin typeface="Arial"/>
                <a:cs typeface="Arial"/>
              </a:rPr>
              <a:t>. Diese Entwicklung wurde unter anderem dadurch verursacht, dass die Zahl der Gründer von Kleinunternehmen mit bulgarischer oder rumänischer Staatsangehörigkeit um 40 % auf 28.000 sank. Der Grund für diesen Rückgang dürfte die seit 01.01.2014 geltende uneingeschränkte Arbeitnehmerfreizügigkeit für Staatsangehörige aus Bulgarien und Rumänien gewesen sein. Seitdem können Bürger dieser beiden EU-Mitgliedstaaten ohne Beschränkungen eine abhängige Beschäftigung in Deutschland aufnehmen.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Zahl</a:t>
            </a:r>
            <a:r>
              <a:rPr kumimoji="0" lang="de-DE" sz="1600" b="0" i="0" u="none" strike="noStrike" kern="1200" cap="none" spc="0" normalizeH="0" baseline="0" noProof="0" dirty="0">
                <a:ln>
                  <a:noFill/>
                </a:ln>
                <a:solidFill>
                  <a:prstClr val="black"/>
                </a:solidFill>
                <a:effectLst/>
                <a:uLnTx/>
                <a:uFillTx/>
                <a:latin typeface="Arial"/>
                <a:cs typeface="Arial"/>
              </a:rPr>
              <a:t> der Gründungen </a:t>
            </a:r>
            <a:r>
              <a:rPr kumimoji="0" lang="de-DE" sz="1600" b="1" i="0" u="none" strike="noStrike" kern="1200" cap="none" spc="0" normalizeH="0" baseline="0" noProof="0" dirty="0">
                <a:ln>
                  <a:noFill/>
                </a:ln>
                <a:solidFill>
                  <a:prstClr val="black"/>
                </a:solidFill>
                <a:effectLst/>
                <a:uLnTx/>
                <a:uFillTx/>
                <a:latin typeface="Arial"/>
                <a:cs typeface="Arial"/>
              </a:rPr>
              <a:t>von Nebenerwerbsbetrieben </a:t>
            </a:r>
            <a:r>
              <a:rPr kumimoji="0" lang="de-DE" sz="1600" b="0" i="0" u="none" strike="noStrike" kern="1200" cap="none" spc="0" normalizeH="0" baseline="0" noProof="0" dirty="0">
                <a:ln>
                  <a:noFill/>
                </a:ln>
                <a:solidFill>
                  <a:prstClr val="black"/>
                </a:solidFill>
                <a:effectLst/>
                <a:uLnTx/>
                <a:uFillTx/>
                <a:latin typeface="Arial"/>
                <a:cs typeface="Arial"/>
              </a:rPr>
              <a:t>lag mit rund </a:t>
            </a:r>
            <a:r>
              <a:rPr kumimoji="0" lang="de-DE" sz="1600" b="1" i="0" u="none" strike="noStrike" kern="1200" cap="none" spc="0" normalizeH="0" baseline="0" noProof="0" dirty="0">
                <a:ln>
                  <a:noFill/>
                </a:ln>
                <a:solidFill>
                  <a:prstClr val="black"/>
                </a:solidFill>
                <a:effectLst/>
                <a:uLnTx/>
                <a:uFillTx/>
                <a:latin typeface="Arial"/>
                <a:cs typeface="Arial"/>
              </a:rPr>
              <a:t>251.000 </a:t>
            </a:r>
            <a:r>
              <a:rPr kumimoji="0" lang="de-DE" sz="1600" b="0" i="0" u="none" strike="noStrike" kern="1200" cap="none" spc="0" normalizeH="0" baseline="0" noProof="0" dirty="0">
                <a:ln>
                  <a:noFill/>
                </a:ln>
                <a:solidFill>
                  <a:prstClr val="black"/>
                </a:solidFill>
                <a:effectLst/>
                <a:uLnTx/>
                <a:uFillTx/>
                <a:latin typeface="Arial"/>
                <a:cs typeface="Arial"/>
              </a:rPr>
              <a:t>etwas über dem Niveau des Vorjahres (</a:t>
            </a:r>
            <a:r>
              <a:rPr kumimoji="0" lang="de-DE" sz="1600" b="1" i="0" u="none" strike="noStrike" kern="1200" cap="none" spc="0" normalizeH="0" baseline="0" noProof="0" dirty="0">
                <a:ln>
                  <a:noFill/>
                </a:ln>
                <a:solidFill>
                  <a:prstClr val="black"/>
                </a:solidFill>
                <a:effectLst/>
                <a:uLnTx/>
                <a:uFillTx/>
                <a:latin typeface="Arial"/>
                <a:cs typeface="Arial"/>
              </a:rPr>
              <a:t>+ 0,9 %</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Gesamtzahl der Gewerbeanmeldungen </a:t>
            </a:r>
            <a:r>
              <a:rPr kumimoji="0" lang="de-DE" sz="1600" b="0" i="0" u="none" strike="noStrike" kern="1200" cap="none" spc="0" normalizeH="0" baseline="0" noProof="0" dirty="0">
                <a:ln>
                  <a:noFill/>
                </a:ln>
                <a:solidFill>
                  <a:prstClr val="black"/>
                </a:solidFill>
                <a:effectLst/>
                <a:uLnTx/>
                <a:uFillTx/>
                <a:latin typeface="Arial"/>
                <a:cs typeface="Arial"/>
              </a:rPr>
              <a:t>sank auf rund </a:t>
            </a:r>
            <a:r>
              <a:rPr kumimoji="0" lang="de-DE" sz="1600" b="1" i="0" u="none" strike="noStrike" kern="1200" cap="none" spc="0" normalizeH="0" baseline="0" noProof="0" dirty="0">
                <a:ln>
                  <a:noFill/>
                </a:ln>
                <a:solidFill>
                  <a:prstClr val="black"/>
                </a:solidFill>
                <a:effectLst/>
                <a:uLnTx/>
                <a:uFillTx/>
                <a:latin typeface="Arial"/>
                <a:cs typeface="Arial"/>
              </a:rPr>
              <a:t>722.000</a:t>
            </a:r>
            <a:r>
              <a:rPr kumimoji="0" lang="de-DE" sz="1600" b="0" i="0" u="none" strike="noStrike" kern="1200" cap="none" spc="0" normalizeH="0" baseline="0" noProof="0" dirty="0">
                <a:ln>
                  <a:noFill/>
                </a:ln>
                <a:solidFill>
                  <a:prstClr val="black"/>
                </a:solidFill>
                <a:effectLst/>
                <a:uLnTx/>
                <a:uFillTx/>
                <a:latin typeface="Arial"/>
                <a:cs typeface="Arial"/>
              </a:rPr>
              <a:t>, das waren 4,3 % weniger als im Jahr 2013.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6" name="Picture 10" descr="BD09292_">
            <a:extLst>
              <a:ext uri="{FF2B5EF4-FFF2-40B4-BE49-F238E27FC236}">
                <a16:creationId xmlns:a16="http://schemas.microsoft.com/office/drawing/2014/main" id="{4C323A27-76A7-4AF3-BE0B-2D3FF19F749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00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2014 -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E95C9AFB-77BC-499F-8E76-D1C3913A505E}"/>
              </a:ext>
            </a:extLst>
          </p:cNvPr>
          <p:cNvSpPr txBox="1">
            <a:spLocks/>
          </p:cNvSpPr>
          <p:nvPr/>
        </p:nvSpPr>
        <p:spPr bwMode="auto">
          <a:xfrm>
            <a:off x="436110" y="1901566"/>
            <a:ext cx="823594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Es gaben rund </a:t>
            </a:r>
            <a:r>
              <a:rPr kumimoji="0" lang="de-DE" sz="1600" b="1" i="0" u="none" strike="noStrike" kern="1200" cap="none" spc="0" normalizeH="0" baseline="0" noProof="0" dirty="0">
                <a:ln>
                  <a:noFill/>
                </a:ln>
                <a:solidFill>
                  <a:prstClr val="black"/>
                </a:solidFill>
                <a:effectLst/>
                <a:uLnTx/>
                <a:uFillTx/>
                <a:latin typeface="Arial"/>
                <a:cs typeface="Arial"/>
              </a:rPr>
              <a:t>111.000</a:t>
            </a:r>
            <a:r>
              <a:rPr kumimoji="0" lang="de-DE" sz="1600" b="0" i="0" u="none" strike="noStrike" kern="1200" cap="none" spc="0" normalizeH="0" baseline="0" noProof="0" dirty="0">
                <a:ln>
                  <a:noFill/>
                </a:ln>
                <a:solidFill>
                  <a:prstClr val="black"/>
                </a:solidFill>
                <a:effectLst/>
                <a:uLnTx/>
                <a:uFillTx/>
                <a:latin typeface="Arial"/>
                <a:cs typeface="Arial"/>
              </a:rPr>
              <a:t> Betriebe mit größerer wirtschaftlicher Bedeutung ihr Gewerbe auf </a:t>
            </a:r>
            <a:r>
              <a:rPr kumimoji="0" lang="de-DE" sz="1600" b="1" i="0" u="none" strike="noStrike" kern="1200" cap="none" spc="0" normalizeH="0" baseline="0" noProof="0" dirty="0">
                <a:ln>
                  <a:noFill/>
                </a:ln>
                <a:solidFill>
                  <a:prstClr val="black"/>
                </a:solidFill>
                <a:effectLst/>
                <a:uLnTx/>
                <a:uFillTx/>
                <a:latin typeface="Arial"/>
                <a:cs typeface="Arial"/>
              </a:rPr>
              <a:t>(- 4,1 % gegenüber 2013</a:t>
            </a:r>
            <a:r>
              <a:rPr kumimoji="0" lang="de-DE" sz="1600" b="0" i="0" u="none" strike="noStrike" kern="1200" cap="none" spc="0" normalizeH="0" baseline="0" noProof="0" dirty="0">
                <a:ln>
                  <a:noFill/>
                </a:ln>
                <a:solidFill>
                  <a:prstClr val="black"/>
                </a:solidFill>
                <a:effectLst/>
                <a:uLnTx/>
                <a:uFillTx/>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Zahl der </a:t>
            </a:r>
            <a:r>
              <a:rPr kumimoji="0" lang="de-DE" sz="1600" b="1" i="0" u="none" strike="noStrike" kern="1200" cap="none" spc="0" normalizeH="0" baseline="0" noProof="0" dirty="0">
                <a:ln>
                  <a:noFill/>
                </a:ln>
                <a:solidFill>
                  <a:prstClr val="black"/>
                </a:solidFill>
                <a:effectLst/>
                <a:uLnTx/>
                <a:uFillTx/>
                <a:latin typeface="Arial"/>
                <a:cs typeface="Arial"/>
              </a:rPr>
              <a:t>Kleinunternehmen</a:t>
            </a:r>
            <a:r>
              <a:rPr kumimoji="0" lang="de-DE" sz="1600" b="0" i="0" u="none" strike="noStrike" kern="1200" cap="none" spc="0" normalizeH="0" baseline="0" noProof="0" dirty="0">
                <a:ln>
                  <a:noFill/>
                </a:ln>
                <a:solidFill>
                  <a:prstClr val="black"/>
                </a:solidFill>
                <a:effectLst/>
                <a:uLnTx/>
                <a:uFillTx/>
                <a:latin typeface="Arial"/>
                <a:cs typeface="Arial"/>
              </a:rPr>
              <a:t>, die abgemeldet wurden, lag mit rund 272.000 um </a:t>
            </a:r>
            <a:r>
              <a:rPr kumimoji="0" lang="de-DE" sz="1600" b="1" i="0" u="none" strike="noStrike" kern="1200" cap="none" spc="0" normalizeH="0" baseline="0" noProof="0" dirty="0">
                <a:ln>
                  <a:noFill/>
                </a:ln>
                <a:solidFill>
                  <a:prstClr val="black"/>
                </a:solidFill>
                <a:effectLst/>
                <a:uLnTx/>
                <a:uFillTx/>
                <a:latin typeface="Arial"/>
                <a:cs typeface="Arial"/>
              </a:rPr>
              <a:t>1,4 % niedriger </a:t>
            </a:r>
            <a:r>
              <a:rPr kumimoji="0" lang="de-DE" sz="1600" b="0" i="0" u="none" strike="noStrike" kern="1200" cap="none" spc="0" normalizeH="0" baseline="0" noProof="0" dirty="0">
                <a:ln>
                  <a:noFill/>
                </a:ln>
                <a:solidFill>
                  <a:prstClr val="black"/>
                </a:solidFill>
                <a:effectLst/>
                <a:uLnTx/>
                <a:uFillTx/>
                <a:latin typeface="Arial"/>
                <a:cs typeface="Arial"/>
              </a:rPr>
              <a:t>als im Jahr 2013. Rund </a:t>
            </a:r>
            <a:r>
              <a:rPr kumimoji="0" lang="de-DE" sz="1600" b="1" i="0" u="none" strike="noStrike" kern="1200" cap="none" spc="0" normalizeH="0" baseline="0" noProof="0" dirty="0">
                <a:ln>
                  <a:noFill/>
                </a:ln>
                <a:solidFill>
                  <a:prstClr val="black"/>
                </a:solidFill>
                <a:effectLst/>
                <a:uLnTx/>
                <a:uFillTx/>
                <a:latin typeface="Arial"/>
                <a:cs typeface="Arial"/>
              </a:rPr>
              <a:t>173.000 Nebenerwerbsbetriebe </a:t>
            </a:r>
            <a:r>
              <a:rPr kumimoji="0" lang="de-DE" sz="1600" b="0" i="0" u="none" strike="noStrike" kern="1200" cap="none" spc="0" normalizeH="0" baseline="0" noProof="0" dirty="0">
                <a:ln>
                  <a:noFill/>
                </a:ln>
                <a:solidFill>
                  <a:prstClr val="black"/>
                </a:solidFill>
                <a:effectLst/>
                <a:uLnTx/>
                <a:uFillTx/>
                <a:latin typeface="Arial"/>
                <a:cs typeface="Arial"/>
              </a:rPr>
              <a:t>meldeten ihr Gewerbe ab (</a:t>
            </a:r>
            <a:r>
              <a:rPr kumimoji="0" lang="de-DE" sz="1600" b="1" i="0" u="none" strike="noStrike" kern="1200" cap="none" spc="0" normalizeH="0" baseline="0" noProof="0" dirty="0">
                <a:ln>
                  <a:noFill/>
                </a:ln>
                <a:solidFill>
                  <a:prstClr val="black"/>
                </a:solidFill>
                <a:effectLst/>
                <a:uLnTx/>
                <a:uFillTx/>
                <a:latin typeface="Arial"/>
                <a:cs typeface="Arial"/>
              </a:rPr>
              <a:t>+ 4,4 %</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1" i="0" u="none" strike="noStrike" kern="1200" cap="none" spc="0" normalizeH="0" baseline="0" noProof="0" dirty="0">
                <a:ln>
                  <a:noFill/>
                </a:ln>
                <a:solidFill>
                  <a:prstClr val="black"/>
                </a:solidFill>
                <a:effectLst/>
                <a:uLnTx/>
                <a:uFillTx/>
                <a:latin typeface="Arial"/>
                <a:cs typeface="Arial"/>
              </a:rPr>
              <a:t>Insgesamt</a:t>
            </a:r>
            <a:r>
              <a:rPr kumimoji="0" lang="de-DE" sz="1600" b="0" i="0" u="none" strike="noStrike" kern="1200" cap="none" spc="0" normalizeH="0" baseline="0" noProof="0" dirty="0">
                <a:ln>
                  <a:noFill/>
                </a:ln>
                <a:solidFill>
                  <a:prstClr val="black"/>
                </a:solidFill>
                <a:effectLst/>
                <a:uLnTx/>
                <a:uFillTx/>
                <a:latin typeface="Arial"/>
                <a:cs typeface="Arial"/>
              </a:rPr>
              <a:t> sank die Zahl der Gewerbeabmeldungen bei den Gewerbeämtern um 0,4 % auf rund </a:t>
            </a:r>
            <a:r>
              <a:rPr kumimoji="0" lang="de-DE" sz="1600" b="1" i="0" u="none" strike="noStrike" kern="1200" cap="none" spc="0" normalizeH="0" baseline="0" noProof="0" dirty="0">
                <a:ln>
                  <a:noFill/>
                </a:ln>
                <a:solidFill>
                  <a:prstClr val="black"/>
                </a:solidFill>
                <a:effectLst/>
                <a:uLnTx/>
                <a:uFillTx/>
                <a:latin typeface="Arial"/>
                <a:cs typeface="Arial"/>
              </a:rPr>
              <a:t>693.000</a:t>
            </a:r>
            <a:r>
              <a:rPr kumimoji="0" lang="de-DE" sz="1600" b="0" i="0" u="none" strike="noStrike" kern="1200" cap="none" spc="0" normalizeH="0" baseline="0" noProof="0" dirty="0">
                <a:ln>
                  <a:noFill/>
                </a:ln>
                <a:solidFill>
                  <a:prstClr val="black"/>
                </a:solidFill>
                <a:effectLst/>
                <a:uLnTx/>
                <a:uFillTx/>
                <a:latin typeface="Arial"/>
                <a:cs typeface="Arial"/>
              </a:rPr>
              <a:t>. Dabei handelte es sich nicht nur um Schließungen, sondern auch um Betriebsübergaben, Umwandlungen oder </a:t>
            </a:r>
            <a:r>
              <a:rPr kumimoji="0" lang="de-DE" sz="1600" b="0" i="0" u="none" strike="noStrike" kern="1200" cap="none" spc="0" normalizeH="0" baseline="0" noProof="0" dirty="0" err="1">
                <a:ln>
                  <a:noFill/>
                </a:ln>
                <a:solidFill>
                  <a:prstClr val="black"/>
                </a:solidFill>
                <a:effectLst/>
                <a:uLnTx/>
                <a:uFillTx/>
                <a:latin typeface="Arial"/>
                <a:cs typeface="Arial"/>
              </a:rPr>
              <a:t>Fortzüge</a:t>
            </a:r>
            <a:r>
              <a:rPr kumimoji="0" lang="de-DE" sz="1600" b="0" i="0" u="none" strike="noStrike" kern="1200" cap="none" spc="0" normalizeH="0" baseline="0" noProof="0" dirty="0">
                <a:ln>
                  <a:noFill/>
                </a:ln>
                <a:solidFill>
                  <a:prstClr val="black"/>
                </a:solidFill>
                <a:effectLst/>
                <a:uLnTx/>
                <a:uFillTx/>
                <a:latin typeface="Arial"/>
                <a:cs typeface="Arial"/>
              </a:rPr>
              <a:t>.  </a:t>
            </a: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2000" b="0" i="0" u="none" strike="noStrike" kern="1200" cap="none" spc="0" normalizeH="0" baseline="0" noProof="0" dirty="0">
              <a:ln>
                <a:noFill/>
              </a:ln>
              <a:solidFill>
                <a:prstClr val="black"/>
              </a:solidFill>
              <a:effectLst/>
              <a:uLnTx/>
              <a:uFillTx/>
              <a:latin typeface="Arial"/>
              <a:cs typeface="Arial"/>
            </a:endParaRPr>
          </a:p>
        </p:txBody>
      </p:sp>
      <p:pic>
        <p:nvPicPr>
          <p:cNvPr id="6" name="Picture 10" descr="BD09292_">
            <a:extLst>
              <a:ext uri="{FF2B5EF4-FFF2-40B4-BE49-F238E27FC236}">
                <a16:creationId xmlns:a16="http://schemas.microsoft.com/office/drawing/2014/main" id="{24D02D55-6D85-4253-BFB2-495D0AC9AB9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995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2015 -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75A17341-AA0C-4521-8329-99523BAE05A5}"/>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Im Jahr 2015 wurden knapp </a:t>
            </a:r>
            <a:r>
              <a:rPr kumimoji="0" lang="de-DE" sz="1600" b="1" i="0" u="none" strike="noStrike" kern="1200" cap="none" spc="0" normalizeH="0" baseline="0" noProof="0" dirty="0">
                <a:ln>
                  <a:noFill/>
                </a:ln>
                <a:solidFill>
                  <a:prstClr val="black"/>
                </a:solidFill>
                <a:effectLst/>
                <a:uLnTx/>
                <a:uFillTx/>
                <a:latin typeface="Arial"/>
                <a:cs typeface="Arial"/>
              </a:rPr>
              <a:t>125.000 </a:t>
            </a:r>
            <a:r>
              <a:rPr kumimoji="0" lang="de-DE" sz="1600" b="0" i="0" u="none" strike="noStrike" kern="1200" cap="none" spc="0" normalizeH="0" baseline="0" noProof="0" dirty="0">
                <a:ln>
                  <a:noFill/>
                </a:ln>
                <a:solidFill>
                  <a:prstClr val="black"/>
                </a:solidFill>
                <a:effectLst/>
                <a:uLnTx/>
                <a:uFillTx/>
                <a:latin typeface="Arial"/>
                <a:cs typeface="Arial"/>
              </a:rPr>
              <a:t>Betriebe neu gegründet, deren Rechtsform und Beschäftigtenzahl auf eine </a:t>
            </a:r>
            <a:r>
              <a:rPr kumimoji="0" lang="de-DE" sz="1600" b="1" i="0" u="none" strike="noStrike" kern="1200" cap="none" spc="0" normalizeH="0" baseline="0" noProof="0" dirty="0">
                <a:ln>
                  <a:noFill/>
                </a:ln>
                <a:solidFill>
                  <a:prstClr val="black"/>
                </a:solidFill>
                <a:effectLst/>
                <a:uLnTx/>
                <a:uFillTx/>
                <a:latin typeface="Arial"/>
                <a:cs typeface="Arial"/>
              </a:rPr>
              <a:t>größere wirtschaftliche Bedeutung </a:t>
            </a:r>
            <a:r>
              <a:rPr kumimoji="0" lang="de-DE" sz="1600" b="0" i="0" u="none" strike="noStrike" kern="1200" cap="none" spc="0" normalizeH="0" baseline="0" noProof="0" dirty="0">
                <a:ln>
                  <a:noFill/>
                </a:ln>
                <a:solidFill>
                  <a:prstClr val="black"/>
                </a:solidFill>
                <a:effectLst/>
                <a:uLnTx/>
                <a:uFillTx/>
                <a:latin typeface="Arial"/>
                <a:cs typeface="Arial"/>
              </a:rPr>
              <a:t>schließen lassen (</a:t>
            </a:r>
            <a:r>
              <a:rPr kumimoji="0" lang="de-DE" sz="1600" b="1" i="0" u="none" strike="noStrike" kern="1200" cap="none" spc="0" normalizeH="0" baseline="0" noProof="0" dirty="0">
                <a:ln>
                  <a:noFill/>
                </a:ln>
                <a:solidFill>
                  <a:prstClr val="black"/>
                </a:solidFill>
                <a:effectLst/>
                <a:uLnTx/>
                <a:uFillTx/>
                <a:latin typeface="Arial"/>
                <a:cs typeface="Arial"/>
              </a:rPr>
              <a:t>0,6 % mehr als</a:t>
            </a:r>
            <a:r>
              <a:rPr kumimoji="0" lang="de-DE" sz="1600" b="0" i="0" u="none" strike="noStrike" kern="1200" cap="none" spc="0" normalizeH="0" baseline="0" noProof="0" dirty="0">
                <a:ln>
                  <a:noFill/>
                </a:ln>
                <a:solidFill>
                  <a:prstClr val="black"/>
                </a:solidFill>
                <a:effectLst/>
                <a:uLnTx/>
                <a:uFillTx/>
                <a:latin typeface="Arial"/>
                <a:cs typeface="Arial"/>
              </a:rPr>
              <a:t> im Jahr </a:t>
            </a:r>
            <a:r>
              <a:rPr kumimoji="0" lang="de-DE" sz="1600" b="1" i="0" u="none" strike="noStrike" kern="1200" cap="none" spc="0" normalizeH="0" baseline="0" noProof="0" dirty="0">
                <a:ln>
                  <a:noFill/>
                </a:ln>
                <a:solidFill>
                  <a:prstClr val="black"/>
                </a:solidFill>
                <a:effectLst/>
                <a:uLnTx/>
                <a:uFillTx/>
                <a:latin typeface="Arial"/>
                <a:cs typeface="Arial"/>
              </a:rPr>
              <a:t>2014</a:t>
            </a:r>
            <a:r>
              <a:rPr kumimoji="0" lang="de-DE" sz="1600" b="0" i="0" u="none" strike="noStrike" kern="1200" cap="none" spc="0" normalizeH="0" baseline="0" noProof="0" dirty="0">
                <a:ln>
                  <a:noFill/>
                </a:ln>
                <a:solidFill>
                  <a:prstClr val="black"/>
                </a:solidFill>
                <a:effectLst/>
                <a:uLnTx/>
                <a:uFillTx/>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Im Gegensatz zum Anstieg der Gründungen größerer Betriebe ist bei anderen Gewerbeanmeldungen die Entwicklung rückläufig. Die </a:t>
            </a:r>
            <a:r>
              <a:rPr kumimoji="0" lang="de-DE" sz="1600" b="1" i="0" u="none" strike="noStrike" kern="1200" cap="none" spc="0" normalizeH="0" baseline="0" noProof="0" dirty="0">
                <a:ln>
                  <a:noFill/>
                </a:ln>
                <a:solidFill>
                  <a:prstClr val="black"/>
                </a:solidFill>
                <a:effectLst/>
                <a:uLnTx/>
                <a:uFillTx/>
                <a:latin typeface="Arial"/>
                <a:cs typeface="Arial"/>
              </a:rPr>
              <a:t>Zahl</a:t>
            </a:r>
            <a:r>
              <a:rPr kumimoji="0" lang="de-DE" sz="1600" b="0" i="0" u="none" strike="noStrike" kern="1200" cap="none" spc="0" normalizeH="0" baseline="0" noProof="0" dirty="0">
                <a:ln>
                  <a:noFill/>
                </a:ln>
                <a:solidFill>
                  <a:prstClr val="black"/>
                </a:solidFill>
                <a:effectLst/>
                <a:uLnTx/>
                <a:uFillTx/>
                <a:latin typeface="Arial"/>
                <a:cs typeface="Arial"/>
              </a:rPr>
              <a:t> neu gegründeter </a:t>
            </a:r>
            <a:r>
              <a:rPr kumimoji="0" lang="de-DE" sz="1600" b="1" i="0" u="none" strike="noStrike" kern="1200" cap="none" spc="0" normalizeH="0" baseline="0" noProof="0" dirty="0">
                <a:ln>
                  <a:noFill/>
                </a:ln>
                <a:solidFill>
                  <a:prstClr val="black"/>
                </a:solidFill>
                <a:effectLst/>
                <a:uLnTx/>
                <a:uFillTx/>
                <a:latin typeface="Arial"/>
                <a:cs typeface="Arial"/>
              </a:rPr>
              <a:t>Kleinunternehmen ging um 5,8 % auf</a:t>
            </a:r>
            <a:r>
              <a:rPr kumimoji="0" lang="de-DE" sz="1600" b="0" i="0" u="none" strike="noStrike" kern="1200" cap="none" spc="0" normalizeH="0" baseline="0" noProof="0" dirty="0">
                <a:ln>
                  <a:noFill/>
                </a:ln>
                <a:solidFill>
                  <a:prstClr val="black"/>
                </a:solidFill>
                <a:effectLst/>
                <a:uLnTx/>
                <a:uFillTx/>
                <a:latin typeface="Arial"/>
                <a:cs typeface="Arial"/>
              </a:rPr>
              <a:t> rund </a:t>
            </a:r>
            <a:r>
              <a:rPr kumimoji="0" lang="de-DE" sz="1600" b="1" i="0" u="none" strike="noStrike" kern="1200" cap="none" spc="0" normalizeH="0" baseline="0" noProof="0" dirty="0">
                <a:ln>
                  <a:noFill/>
                </a:ln>
                <a:solidFill>
                  <a:prstClr val="black"/>
                </a:solidFill>
                <a:effectLst/>
                <a:uLnTx/>
                <a:uFillTx/>
                <a:latin typeface="Arial"/>
                <a:cs typeface="Arial"/>
              </a:rPr>
              <a:t>198.000 zurück</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Zahl</a:t>
            </a:r>
            <a:r>
              <a:rPr kumimoji="0" lang="de-DE" sz="1600" b="0" i="0" u="none" strike="noStrike" kern="1200" cap="none" spc="0" normalizeH="0" baseline="0" noProof="0" dirty="0">
                <a:ln>
                  <a:noFill/>
                </a:ln>
                <a:solidFill>
                  <a:prstClr val="black"/>
                </a:solidFill>
                <a:effectLst/>
                <a:uLnTx/>
                <a:uFillTx/>
                <a:latin typeface="Arial"/>
                <a:cs typeface="Arial"/>
              </a:rPr>
              <a:t> der Gründungen </a:t>
            </a:r>
            <a:r>
              <a:rPr kumimoji="0" lang="de-DE" sz="1600" b="1" i="0" u="none" strike="noStrike" kern="1200" cap="none" spc="0" normalizeH="0" baseline="0" noProof="0" dirty="0">
                <a:ln>
                  <a:noFill/>
                </a:ln>
                <a:solidFill>
                  <a:prstClr val="black"/>
                </a:solidFill>
                <a:effectLst/>
                <a:uLnTx/>
                <a:uFillTx/>
                <a:latin typeface="Arial"/>
                <a:cs typeface="Arial"/>
              </a:rPr>
              <a:t>von Nebenerwerbsbetrieben </a:t>
            </a:r>
            <a:r>
              <a:rPr kumimoji="0" lang="de-DE" sz="1600" b="0" i="0" u="none" strike="noStrike" kern="1200" cap="none" spc="0" normalizeH="0" baseline="0" noProof="0" dirty="0">
                <a:ln>
                  <a:noFill/>
                </a:ln>
                <a:solidFill>
                  <a:prstClr val="black"/>
                </a:solidFill>
                <a:effectLst/>
                <a:uLnTx/>
                <a:uFillTx/>
                <a:latin typeface="Arial"/>
                <a:cs typeface="Arial"/>
              </a:rPr>
              <a:t>lag mit fast </a:t>
            </a:r>
            <a:r>
              <a:rPr kumimoji="0" lang="de-DE" sz="1600" b="1" i="0" u="none" strike="noStrike" kern="1200" cap="none" spc="0" normalizeH="0" baseline="0" noProof="0" dirty="0">
                <a:ln>
                  <a:noFill/>
                </a:ln>
                <a:solidFill>
                  <a:prstClr val="black"/>
                </a:solidFill>
                <a:effectLst/>
                <a:uLnTx/>
                <a:uFillTx/>
                <a:latin typeface="Arial"/>
                <a:cs typeface="Arial"/>
              </a:rPr>
              <a:t>249.000 </a:t>
            </a:r>
            <a:r>
              <a:rPr kumimoji="0" lang="de-DE" sz="1600" b="0" i="0" u="none" strike="noStrike" kern="1200" cap="none" spc="0" normalizeH="0" baseline="0" noProof="0" dirty="0">
                <a:ln>
                  <a:noFill/>
                </a:ln>
                <a:solidFill>
                  <a:prstClr val="black"/>
                </a:solidFill>
                <a:effectLst/>
                <a:uLnTx/>
                <a:uFillTx/>
                <a:latin typeface="Arial"/>
                <a:cs typeface="Arial"/>
              </a:rPr>
              <a:t>um </a:t>
            </a:r>
            <a:r>
              <a:rPr kumimoji="0" lang="de-DE" sz="1600" b="1" i="0" u="none" strike="noStrike" kern="1200" cap="none" spc="0" normalizeH="0" baseline="0" noProof="0" dirty="0">
                <a:ln>
                  <a:noFill/>
                </a:ln>
                <a:solidFill>
                  <a:prstClr val="black"/>
                </a:solidFill>
                <a:effectLst/>
                <a:uLnTx/>
                <a:uFillTx/>
                <a:latin typeface="Arial"/>
                <a:cs typeface="Arial"/>
              </a:rPr>
              <a:t>1,0 % unter dem Vorjahreswert</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Gesamtzahl der Gewerbeanmeldungen </a:t>
            </a:r>
            <a:r>
              <a:rPr kumimoji="0" lang="de-DE" sz="1600" b="0" i="0" u="none" strike="noStrike" kern="1200" cap="none" spc="0" normalizeH="0" baseline="0" noProof="0" dirty="0">
                <a:ln>
                  <a:noFill/>
                </a:ln>
                <a:solidFill>
                  <a:prstClr val="black"/>
                </a:solidFill>
                <a:effectLst/>
                <a:uLnTx/>
                <a:uFillTx/>
                <a:latin typeface="Arial"/>
                <a:cs typeface="Arial"/>
              </a:rPr>
              <a:t>sank auf knapp </a:t>
            </a:r>
            <a:r>
              <a:rPr kumimoji="0" lang="de-DE" sz="1600" b="1" i="0" u="none" strike="noStrike" kern="1200" cap="none" spc="0" normalizeH="0" baseline="0" noProof="0" dirty="0">
                <a:ln>
                  <a:noFill/>
                </a:ln>
                <a:solidFill>
                  <a:prstClr val="black"/>
                </a:solidFill>
                <a:effectLst/>
                <a:uLnTx/>
                <a:uFillTx/>
                <a:latin typeface="Arial"/>
                <a:cs typeface="Arial"/>
              </a:rPr>
              <a:t>707.000</a:t>
            </a:r>
            <a:r>
              <a:rPr kumimoji="0" lang="de-DE" sz="1600" b="0" i="0" u="none" strike="noStrike" kern="1200" cap="none" spc="0" normalizeH="0" baseline="0" noProof="0" dirty="0">
                <a:ln>
                  <a:noFill/>
                </a:ln>
                <a:solidFill>
                  <a:prstClr val="black"/>
                </a:solidFill>
                <a:effectLst/>
                <a:uLnTx/>
                <a:uFillTx/>
                <a:latin typeface="Arial"/>
                <a:cs typeface="Arial"/>
              </a:rPr>
              <a:t>, das waren 2,1 % weniger als im Jahr 2014.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6" name="Picture 10" descr="BD09292_">
            <a:extLst>
              <a:ext uri="{FF2B5EF4-FFF2-40B4-BE49-F238E27FC236}">
                <a16:creationId xmlns:a16="http://schemas.microsoft.com/office/drawing/2014/main" id="{987D995C-BB97-4C0E-803D-F7D374B00CD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97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2015 -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BDC64D83-B014-4FF3-9AFA-0BCE6629C5C2}"/>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Gewerbeabmeldungen gingen mit Ausnahme der Abmeldungen von Nebenerwerbsbetrieben im Jahr 2015 zurück. Fast </a:t>
            </a:r>
            <a:r>
              <a:rPr kumimoji="0" lang="de-DE" sz="1600" b="1" i="0" u="none" strike="noStrike" kern="1200" cap="none" spc="0" normalizeH="0" baseline="0" noProof="0" dirty="0">
                <a:ln>
                  <a:noFill/>
                </a:ln>
                <a:solidFill>
                  <a:prstClr val="black"/>
                </a:solidFill>
                <a:effectLst/>
                <a:uLnTx/>
                <a:uFillTx/>
                <a:latin typeface="Arial"/>
                <a:cs typeface="Arial"/>
              </a:rPr>
              <a:t>110.000 </a:t>
            </a:r>
            <a:r>
              <a:rPr kumimoji="0" lang="de-DE" sz="1600" b="0" i="0" u="none" strike="noStrike" kern="1200" cap="none" spc="0" normalizeH="0" baseline="0" noProof="0" dirty="0">
                <a:ln>
                  <a:noFill/>
                </a:ln>
                <a:solidFill>
                  <a:prstClr val="black"/>
                </a:solidFill>
                <a:effectLst/>
                <a:uLnTx/>
                <a:uFillTx/>
                <a:latin typeface="Arial"/>
                <a:cs typeface="Arial"/>
              </a:rPr>
              <a:t>Betriebe </a:t>
            </a:r>
            <a:r>
              <a:rPr kumimoji="0" lang="de-DE" sz="1600" b="1" i="0" u="none" strike="noStrike" kern="1200" cap="none" spc="0" normalizeH="0" baseline="0" noProof="0" dirty="0">
                <a:ln>
                  <a:noFill/>
                </a:ln>
                <a:solidFill>
                  <a:prstClr val="black"/>
                </a:solidFill>
                <a:effectLst/>
                <a:uLnTx/>
                <a:uFillTx/>
                <a:latin typeface="Arial"/>
                <a:cs typeface="Arial"/>
              </a:rPr>
              <a:t>mit größerer wirtschaftlicher Bedeutung gaben im Jahr 2015 ihr Gewerbe auf</a:t>
            </a:r>
            <a:r>
              <a:rPr kumimoji="0" lang="de-DE" sz="1600" b="0" i="0" u="none" strike="noStrike" kern="1200" cap="none" spc="0" normalizeH="0" baseline="0" noProof="0" dirty="0">
                <a:ln>
                  <a:noFill/>
                </a:ln>
                <a:solidFill>
                  <a:prstClr val="black"/>
                </a:solidFill>
                <a:effectLst/>
                <a:uLnTx/>
                <a:uFillTx/>
                <a:latin typeface="Arial"/>
                <a:cs typeface="Arial"/>
              </a:rPr>
              <a:t> </a:t>
            </a:r>
            <a:r>
              <a:rPr kumimoji="0" lang="de-DE" sz="1600" b="1" i="0" u="none" strike="noStrike" kern="1200" cap="none" spc="0" normalizeH="0" baseline="0" noProof="0" dirty="0">
                <a:ln>
                  <a:noFill/>
                </a:ln>
                <a:solidFill>
                  <a:prstClr val="black"/>
                </a:solidFill>
                <a:effectLst/>
                <a:uLnTx/>
                <a:uFillTx/>
                <a:latin typeface="Arial"/>
                <a:cs typeface="Arial"/>
              </a:rPr>
              <a:t>(- 1,5 % gegenüber 2014).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Zahl der abgemeldeten </a:t>
            </a:r>
            <a:r>
              <a:rPr kumimoji="0" lang="de-DE" sz="1600" b="1" i="0" u="none" strike="noStrike" kern="1200" cap="none" spc="0" normalizeH="0" baseline="0" noProof="0" dirty="0">
                <a:ln>
                  <a:noFill/>
                </a:ln>
                <a:solidFill>
                  <a:prstClr val="black"/>
                </a:solidFill>
                <a:effectLst/>
                <a:uLnTx/>
                <a:uFillTx/>
                <a:latin typeface="Arial"/>
                <a:cs typeface="Arial"/>
              </a:rPr>
              <a:t>Kleinunternehmen</a:t>
            </a:r>
            <a:r>
              <a:rPr kumimoji="0" lang="de-DE" sz="1600" b="0" i="0" u="none" strike="noStrike" kern="1200" cap="none" spc="0" normalizeH="0" baseline="0" noProof="0" dirty="0">
                <a:ln>
                  <a:noFill/>
                </a:ln>
                <a:solidFill>
                  <a:prstClr val="black"/>
                </a:solidFill>
                <a:effectLst/>
                <a:uLnTx/>
                <a:uFillTx/>
                <a:latin typeface="Arial"/>
                <a:cs typeface="Arial"/>
              </a:rPr>
              <a:t> lag mit knapp </a:t>
            </a:r>
            <a:r>
              <a:rPr kumimoji="0" lang="de-DE" sz="1600" b="1" i="0" u="none" strike="noStrike" kern="1200" cap="none" spc="0" normalizeH="0" baseline="0" noProof="0" dirty="0">
                <a:ln>
                  <a:noFill/>
                </a:ln>
                <a:solidFill>
                  <a:prstClr val="black"/>
                </a:solidFill>
                <a:effectLst/>
                <a:uLnTx/>
                <a:uFillTx/>
                <a:latin typeface="Arial"/>
                <a:cs typeface="Arial"/>
              </a:rPr>
              <a:t>252.000 </a:t>
            </a:r>
            <a:r>
              <a:rPr kumimoji="0" lang="de-DE" sz="1600" b="0" i="0" u="none" strike="noStrike" kern="1200" cap="none" spc="0" normalizeH="0" baseline="0" noProof="0" dirty="0">
                <a:ln>
                  <a:noFill/>
                </a:ln>
                <a:solidFill>
                  <a:prstClr val="black"/>
                </a:solidFill>
                <a:effectLst/>
                <a:uLnTx/>
                <a:uFillTx/>
                <a:latin typeface="Arial"/>
                <a:cs typeface="Arial"/>
              </a:rPr>
              <a:t>um </a:t>
            </a:r>
            <a:r>
              <a:rPr kumimoji="0" lang="de-DE" sz="1600" b="1" i="0" u="none" strike="noStrike" kern="1200" cap="none" spc="0" normalizeH="0" baseline="0" noProof="0" dirty="0">
                <a:ln>
                  <a:noFill/>
                </a:ln>
                <a:solidFill>
                  <a:prstClr val="black"/>
                </a:solidFill>
                <a:effectLst/>
                <a:uLnTx/>
                <a:uFillTx/>
                <a:latin typeface="Arial"/>
                <a:cs typeface="Arial"/>
              </a:rPr>
              <a:t>7,5 % niedriger </a:t>
            </a:r>
            <a:r>
              <a:rPr kumimoji="0" lang="de-DE" sz="1600" b="0" i="0" u="none" strike="noStrike" kern="1200" cap="none" spc="0" normalizeH="0" baseline="0" noProof="0" dirty="0">
                <a:ln>
                  <a:noFill/>
                </a:ln>
                <a:solidFill>
                  <a:prstClr val="black"/>
                </a:solidFill>
                <a:effectLst/>
                <a:uLnTx/>
                <a:uFillTx/>
                <a:latin typeface="Arial"/>
                <a:cs typeface="Arial"/>
              </a:rPr>
              <a:t>als im Jahr 2014. Rund </a:t>
            </a:r>
            <a:r>
              <a:rPr kumimoji="0" lang="de-DE" sz="1600" b="1" i="0" u="none" strike="noStrike" kern="1200" cap="none" spc="0" normalizeH="0" baseline="0" noProof="0" dirty="0">
                <a:ln>
                  <a:noFill/>
                </a:ln>
                <a:solidFill>
                  <a:prstClr val="black"/>
                </a:solidFill>
                <a:effectLst/>
                <a:uLnTx/>
                <a:uFillTx/>
                <a:latin typeface="Arial"/>
                <a:cs typeface="Arial"/>
              </a:rPr>
              <a:t>180.000 Nebenerwerbsbetriebe </a:t>
            </a:r>
            <a:r>
              <a:rPr kumimoji="0" lang="de-DE" sz="1600" b="0" i="0" u="none" strike="noStrike" kern="1200" cap="none" spc="0" normalizeH="0" baseline="0" noProof="0" dirty="0">
                <a:ln>
                  <a:noFill/>
                </a:ln>
                <a:solidFill>
                  <a:prstClr val="black"/>
                </a:solidFill>
                <a:effectLst/>
                <a:uLnTx/>
                <a:uFillTx/>
                <a:latin typeface="Arial"/>
                <a:cs typeface="Arial"/>
              </a:rPr>
              <a:t>meldeten ihr Gewerbe ab </a:t>
            </a:r>
            <a:r>
              <a:rPr kumimoji="0" lang="de-DE" sz="1600" b="1" i="0" u="none" strike="noStrike" kern="1200" cap="none" spc="0" normalizeH="0" baseline="0" noProof="0" dirty="0">
                <a:ln>
                  <a:noFill/>
                </a:ln>
                <a:solidFill>
                  <a:prstClr val="black"/>
                </a:solidFill>
                <a:effectLst/>
                <a:uLnTx/>
                <a:uFillTx/>
                <a:latin typeface="Arial"/>
                <a:cs typeface="Arial"/>
              </a:rPr>
              <a:t>(+ 3,6 %</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1" i="0" u="none" strike="noStrike" kern="1200" cap="none" spc="0" normalizeH="0" baseline="0" noProof="0" dirty="0">
                <a:ln>
                  <a:noFill/>
                </a:ln>
                <a:solidFill>
                  <a:prstClr val="black"/>
                </a:solidFill>
                <a:effectLst/>
                <a:uLnTx/>
                <a:uFillTx/>
                <a:latin typeface="Arial"/>
                <a:cs typeface="Arial"/>
              </a:rPr>
              <a:t>Insgesamt </a:t>
            </a:r>
            <a:r>
              <a:rPr kumimoji="0" lang="de-DE" sz="1600" b="0" i="0" u="none" strike="noStrike" kern="1200" cap="none" spc="0" normalizeH="0" baseline="0" noProof="0" dirty="0">
                <a:ln>
                  <a:noFill/>
                </a:ln>
                <a:solidFill>
                  <a:prstClr val="black"/>
                </a:solidFill>
                <a:effectLst/>
                <a:uLnTx/>
                <a:uFillTx/>
                <a:latin typeface="Arial"/>
                <a:cs typeface="Arial"/>
              </a:rPr>
              <a:t>sank die Gesamtzahl der Gewerbeabmeldungen bei den Gewerbeämtern um 2,6 % auf rund </a:t>
            </a:r>
            <a:r>
              <a:rPr kumimoji="0" lang="de-DE" sz="1600" b="1" i="0" u="none" strike="noStrike" kern="1200" cap="none" spc="0" normalizeH="0" baseline="0" noProof="0" dirty="0">
                <a:ln>
                  <a:noFill/>
                </a:ln>
                <a:solidFill>
                  <a:prstClr val="black"/>
                </a:solidFill>
                <a:effectLst/>
                <a:uLnTx/>
                <a:uFillTx/>
                <a:latin typeface="Arial"/>
                <a:cs typeface="Arial"/>
              </a:rPr>
              <a:t>676 000</a:t>
            </a:r>
            <a:r>
              <a:rPr kumimoji="0" lang="de-DE" sz="1600" b="0" i="0" u="none" strike="noStrike" kern="1200" cap="none" spc="0" normalizeH="0" baseline="0" noProof="0" dirty="0">
                <a:ln>
                  <a:noFill/>
                </a:ln>
                <a:solidFill>
                  <a:prstClr val="black"/>
                </a:solidFill>
                <a:effectLst/>
                <a:uLnTx/>
                <a:uFillTx/>
                <a:latin typeface="Arial"/>
                <a:cs typeface="Arial"/>
              </a:rPr>
              <a:t>. Dabei handelt es sich nicht nur um Schließungen, sondern auch um Betriebsübergaben, Umwandlungen oder </a:t>
            </a:r>
            <a:r>
              <a:rPr kumimoji="0" lang="de-DE" sz="1600" b="0" i="0" u="none" strike="noStrike" kern="1200" cap="none" spc="0" normalizeH="0" baseline="0" noProof="0" dirty="0" err="1">
                <a:ln>
                  <a:noFill/>
                </a:ln>
                <a:solidFill>
                  <a:prstClr val="black"/>
                </a:solidFill>
                <a:effectLst/>
                <a:uLnTx/>
                <a:uFillTx/>
                <a:latin typeface="Arial"/>
                <a:cs typeface="Arial"/>
              </a:rPr>
              <a:t>Fortzüge</a:t>
            </a:r>
            <a:r>
              <a:rPr kumimoji="0" lang="de-DE" sz="1600" b="0" i="0" u="none" strike="noStrike" kern="1200" cap="none" spc="0" normalizeH="0" baseline="0" noProof="0" dirty="0">
                <a:ln>
                  <a:noFill/>
                </a:ln>
                <a:solidFill>
                  <a:prstClr val="black"/>
                </a:solidFill>
                <a:effectLst/>
                <a:uLnTx/>
                <a:uFillTx/>
                <a:latin typeface="Arial"/>
                <a:cs typeface="Arial"/>
              </a:rPr>
              <a:t>.</a:t>
            </a: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2000" b="0" i="0" u="none" strike="noStrike" kern="1200" cap="none" spc="0" normalizeH="0" baseline="0" noProof="0" dirty="0">
              <a:ln>
                <a:noFill/>
              </a:ln>
              <a:solidFill>
                <a:prstClr val="black"/>
              </a:solidFill>
              <a:effectLst/>
              <a:uLnTx/>
              <a:uFillTx/>
              <a:latin typeface="Arial"/>
              <a:cs typeface="Arial"/>
            </a:endParaRPr>
          </a:p>
        </p:txBody>
      </p:sp>
      <p:pic>
        <p:nvPicPr>
          <p:cNvPr id="6" name="Picture 10" descr="BD09292_">
            <a:extLst>
              <a:ext uri="{FF2B5EF4-FFF2-40B4-BE49-F238E27FC236}">
                <a16:creationId xmlns:a16="http://schemas.microsoft.com/office/drawing/2014/main" id="{A8DB7C5E-95FD-4B47-8CDD-6336DCD9942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94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2016 -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Im Jahr 2016 wurden rund </a:t>
            </a:r>
            <a:r>
              <a:rPr kumimoji="0" lang="de-DE" sz="1600" b="1" i="0" u="none" strike="noStrike" kern="1200" cap="none" spc="0" normalizeH="0" baseline="0" noProof="0" dirty="0">
                <a:ln>
                  <a:noFill/>
                </a:ln>
                <a:solidFill>
                  <a:prstClr val="black"/>
                </a:solidFill>
                <a:effectLst/>
                <a:uLnTx/>
                <a:uFillTx/>
                <a:latin typeface="Arial"/>
                <a:cs typeface="Arial"/>
              </a:rPr>
              <a:t>126.000</a:t>
            </a:r>
            <a:r>
              <a:rPr kumimoji="0" lang="de-DE" sz="1600" b="0" i="0" u="none" strike="noStrike" kern="1200" cap="none" spc="0" normalizeH="0" baseline="0" noProof="0" dirty="0">
                <a:ln>
                  <a:noFill/>
                </a:ln>
                <a:solidFill>
                  <a:prstClr val="black"/>
                </a:solidFill>
                <a:effectLst/>
                <a:uLnTx/>
                <a:uFillTx/>
                <a:latin typeface="Arial"/>
                <a:cs typeface="Arial"/>
              </a:rPr>
              <a:t> Betriebe gegründet, deren Rechtsform und Beschäftigtenzahl auf eine </a:t>
            </a:r>
            <a:r>
              <a:rPr kumimoji="0" lang="de-DE" sz="1600" b="1" i="0" u="none" strike="noStrike" kern="1200" cap="none" spc="0" normalizeH="0" baseline="0" noProof="0" dirty="0">
                <a:ln>
                  <a:noFill/>
                </a:ln>
                <a:solidFill>
                  <a:prstClr val="black"/>
                </a:solidFill>
                <a:effectLst/>
                <a:uLnTx/>
                <a:uFillTx/>
                <a:latin typeface="Arial"/>
                <a:cs typeface="Arial"/>
              </a:rPr>
              <a:t>größere wirtschaftliche Bedeutung </a:t>
            </a:r>
            <a:r>
              <a:rPr kumimoji="0" lang="de-DE" sz="1600" b="0" i="0" u="none" strike="noStrike" kern="1200" cap="none" spc="0" normalizeH="0" baseline="0" noProof="0" dirty="0">
                <a:ln>
                  <a:noFill/>
                </a:ln>
                <a:solidFill>
                  <a:prstClr val="black"/>
                </a:solidFill>
                <a:effectLst/>
                <a:uLnTx/>
                <a:uFillTx/>
                <a:latin typeface="Arial"/>
                <a:cs typeface="Arial"/>
              </a:rPr>
              <a:t>schließen lassen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a:t>
            </a:r>
            <a:r>
              <a:rPr kumimoji="0" lang="de-DE" sz="1600" b="1" i="0" u="none" strike="noStrike" kern="1200" cap="none" spc="0" normalizeH="0" baseline="0" noProof="0" dirty="0">
                <a:ln>
                  <a:noFill/>
                </a:ln>
                <a:solidFill>
                  <a:prstClr val="black"/>
                </a:solidFill>
                <a:effectLst/>
                <a:uLnTx/>
                <a:uFillTx/>
                <a:latin typeface="Arial"/>
                <a:cs typeface="Arial"/>
              </a:rPr>
              <a:t>1,2 % mehr als </a:t>
            </a:r>
            <a:r>
              <a:rPr kumimoji="0" lang="de-DE" sz="1600" b="0" i="0" u="none" strike="noStrike" kern="1200" cap="none" spc="0" normalizeH="0" baseline="0" noProof="0" dirty="0">
                <a:ln>
                  <a:noFill/>
                </a:ln>
                <a:solidFill>
                  <a:prstClr val="black"/>
                </a:solidFill>
                <a:effectLst/>
                <a:uLnTx/>
                <a:uFillTx/>
                <a:latin typeface="Arial"/>
                <a:cs typeface="Arial"/>
              </a:rPr>
              <a:t>im Jahr </a:t>
            </a:r>
            <a:r>
              <a:rPr kumimoji="0" lang="de-DE" sz="1600" b="1" i="0" u="none" strike="noStrike" kern="1200" cap="none" spc="0" normalizeH="0" baseline="0" noProof="0" dirty="0">
                <a:ln>
                  <a:noFill/>
                </a:ln>
                <a:solidFill>
                  <a:prstClr val="black"/>
                </a:solidFill>
                <a:effectLst/>
                <a:uLnTx/>
                <a:uFillTx/>
                <a:latin typeface="Arial"/>
                <a:cs typeface="Arial"/>
              </a:rPr>
              <a:t>2015</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Zahl neu gegründeter </a:t>
            </a:r>
            <a:r>
              <a:rPr kumimoji="0" lang="de-DE" sz="1600" b="1" i="0" u="none" strike="noStrike" kern="1200" cap="none" spc="0" normalizeH="0" baseline="0" noProof="0" dirty="0">
                <a:ln>
                  <a:noFill/>
                </a:ln>
                <a:solidFill>
                  <a:prstClr val="black"/>
                </a:solidFill>
                <a:effectLst/>
                <a:uLnTx/>
                <a:uFillTx/>
                <a:latin typeface="Arial"/>
                <a:cs typeface="Arial"/>
              </a:rPr>
              <a:t>Kleinunternehmen</a:t>
            </a:r>
            <a:r>
              <a:rPr kumimoji="0" lang="de-DE" sz="1600" b="0" i="0" u="none" strike="noStrike" kern="1200" cap="none" spc="0" normalizeH="0" baseline="0" noProof="0" dirty="0">
                <a:ln>
                  <a:noFill/>
                </a:ln>
                <a:solidFill>
                  <a:prstClr val="black"/>
                </a:solidFill>
                <a:effectLst/>
                <a:uLnTx/>
                <a:uFillTx/>
                <a:latin typeface="Arial"/>
                <a:cs typeface="Arial"/>
              </a:rPr>
              <a:t> lag im Jahr 2016 mit rund </a:t>
            </a:r>
            <a:r>
              <a:rPr kumimoji="0" lang="de-DE" sz="1600" b="1" i="0" u="none" strike="noStrike" kern="1200" cap="none" spc="0" normalizeH="0" baseline="0" noProof="0" dirty="0">
                <a:ln>
                  <a:noFill/>
                </a:ln>
                <a:solidFill>
                  <a:prstClr val="black"/>
                </a:solidFill>
                <a:effectLst/>
                <a:uLnTx/>
                <a:uFillTx/>
                <a:latin typeface="Arial"/>
                <a:cs typeface="Arial"/>
              </a:rPr>
              <a:t>178.000</a:t>
            </a:r>
            <a:r>
              <a:rPr kumimoji="0" lang="de-DE" sz="1600" b="0" i="0" u="none" strike="noStrike" kern="1200" cap="none" spc="0" normalizeH="0" baseline="0" noProof="0" dirty="0">
                <a:ln>
                  <a:noFill/>
                </a:ln>
                <a:solidFill>
                  <a:prstClr val="black"/>
                </a:solidFill>
                <a:effectLst/>
                <a:uLnTx/>
                <a:uFillTx/>
                <a:latin typeface="Arial"/>
                <a:cs typeface="Arial"/>
              </a:rPr>
              <a:t> um </a:t>
            </a:r>
            <a:r>
              <a:rPr kumimoji="0" lang="de-DE" sz="1600" b="1" i="0" u="none" strike="noStrike" kern="1200" cap="none" spc="0" normalizeH="0" baseline="0" noProof="0" dirty="0">
                <a:ln>
                  <a:noFill/>
                </a:ln>
                <a:solidFill>
                  <a:prstClr val="black"/>
                </a:solidFill>
                <a:effectLst/>
                <a:uLnTx/>
                <a:uFillTx/>
                <a:latin typeface="Arial"/>
                <a:cs typeface="Arial"/>
              </a:rPr>
              <a:t>10,1 % unter dem Vorjahreswert</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Zahl</a:t>
            </a:r>
            <a:r>
              <a:rPr kumimoji="0" lang="de-DE" sz="1600" b="0" i="0" u="none" strike="noStrike" kern="1200" cap="none" spc="0" normalizeH="0" baseline="0" noProof="0" dirty="0">
                <a:ln>
                  <a:noFill/>
                </a:ln>
                <a:solidFill>
                  <a:prstClr val="black"/>
                </a:solidFill>
                <a:effectLst/>
                <a:uLnTx/>
                <a:uFillTx/>
                <a:latin typeface="Arial"/>
                <a:cs typeface="Arial"/>
              </a:rPr>
              <a:t> der Gründungen von </a:t>
            </a:r>
            <a:r>
              <a:rPr kumimoji="0" lang="de-DE" sz="1600" b="1" i="0" u="none" strike="noStrike" kern="1200" cap="none" spc="0" normalizeH="0" baseline="0" noProof="0" dirty="0">
                <a:ln>
                  <a:noFill/>
                </a:ln>
                <a:solidFill>
                  <a:prstClr val="black"/>
                </a:solidFill>
                <a:effectLst/>
                <a:uLnTx/>
                <a:uFillTx/>
                <a:latin typeface="Arial"/>
                <a:cs typeface="Arial"/>
              </a:rPr>
              <a:t>Nebenerwerbsbetrieben</a:t>
            </a:r>
            <a:r>
              <a:rPr kumimoji="0" lang="de-DE" sz="1600" b="0" i="0" u="none" strike="noStrike" kern="1200" cap="none" spc="0" normalizeH="0" baseline="0" noProof="0" dirty="0">
                <a:ln>
                  <a:noFill/>
                </a:ln>
                <a:solidFill>
                  <a:prstClr val="black"/>
                </a:solidFill>
                <a:effectLst/>
                <a:uLnTx/>
                <a:uFillTx/>
                <a:latin typeface="Arial"/>
                <a:cs typeface="Arial"/>
              </a:rPr>
              <a:t> </a:t>
            </a:r>
            <a:r>
              <a:rPr kumimoji="0" lang="de-DE" sz="1600" b="1" i="0" u="none" strike="noStrike" kern="1200" cap="none" spc="0" normalizeH="0" baseline="0" noProof="0" dirty="0">
                <a:ln>
                  <a:noFill/>
                </a:ln>
                <a:solidFill>
                  <a:prstClr val="black"/>
                </a:solidFill>
                <a:effectLst/>
                <a:uLnTx/>
                <a:uFillTx/>
                <a:latin typeface="Arial"/>
                <a:cs typeface="Arial"/>
              </a:rPr>
              <a:t>stieg um 0,5 % </a:t>
            </a:r>
            <a:r>
              <a:rPr kumimoji="0" lang="de-DE" sz="1600" b="0" i="0" u="none" strike="noStrike" kern="1200" cap="none" spc="0" normalizeH="0" baseline="0" noProof="0" dirty="0">
                <a:ln>
                  <a:noFill/>
                </a:ln>
                <a:solidFill>
                  <a:prstClr val="black"/>
                </a:solidFill>
                <a:effectLst/>
                <a:uLnTx/>
                <a:uFillTx/>
                <a:latin typeface="Arial"/>
                <a:cs typeface="Arial"/>
              </a:rPr>
              <a:t>auf fast </a:t>
            </a:r>
            <a:r>
              <a:rPr kumimoji="0" lang="de-DE" sz="1600" b="1" i="0" u="none" strike="noStrike" kern="1200" cap="none" spc="0" normalizeH="0" baseline="0" noProof="0" dirty="0">
                <a:ln>
                  <a:noFill/>
                </a:ln>
                <a:solidFill>
                  <a:prstClr val="black"/>
                </a:solidFill>
                <a:effectLst/>
                <a:uLnTx/>
                <a:uFillTx/>
                <a:latin typeface="Arial"/>
                <a:cs typeface="Arial"/>
              </a:rPr>
              <a:t>250.000</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Gesamtzahl der Gewerbeanmeldungen </a:t>
            </a:r>
            <a:r>
              <a:rPr kumimoji="0" lang="de-DE" sz="1600" b="0" i="0" u="none" strike="noStrike" kern="1200" cap="none" spc="0" normalizeH="0" baseline="0" noProof="0" dirty="0">
                <a:ln>
                  <a:noFill/>
                </a:ln>
                <a:solidFill>
                  <a:prstClr val="black"/>
                </a:solidFill>
                <a:effectLst/>
                <a:uLnTx/>
                <a:uFillTx/>
                <a:latin typeface="Arial"/>
                <a:cs typeface="Arial"/>
              </a:rPr>
              <a:t>sank im Jahr 2016 auf rund </a:t>
            </a:r>
            <a:r>
              <a:rPr kumimoji="0" lang="de-DE" sz="1600" b="1" i="0" u="none" strike="noStrike" kern="1200" cap="none" spc="0" normalizeH="0" baseline="0" noProof="0" dirty="0">
                <a:ln>
                  <a:noFill/>
                </a:ln>
                <a:solidFill>
                  <a:prstClr val="black"/>
                </a:solidFill>
                <a:effectLst/>
                <a:uLnTx/>
                <a:uFillTx/>
                <a:latin typeface="Arial"/>
                <a:cs typeface="Arial"/>
              </a:rPr>
              <a:t>685.000</a:t>
            </a:r>
            <a:r>
              <a:rPr kumimoji="0" lang="de-DE" sz="1600" b="0" i="0" u="none" strike="noStrike" kern="1200" cap="none" spc="0" normalizeH="0" baseline="0" noProof="0" dirty="0">
                <a:ln>
                  <a:noFill/>
                </a:ln>
                <a:solidFill>
                  <a:prstClr val="black"/>
                </a:solidFill>
                <a:effectLst/>
                <a:uLnTx/>
                <a:uFillTx/>
                <a:latin typeface="Arial"/>
                <a:cs typeface="Arial"/>
              </a:rPr>
              <a:t>, das waren 3,0 % weniger als im Jahr 2015.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6" name="Picture 10" descr="BD09292_">
            <a:extLst>
              <a:ext uri="{FF2B5EF4-FFF2-40B4-BE49-F238E27FC236}">
                <a16:creationId xmlns:a16="http://schemas.microsoft.com/office/drawing/2014/main" id="{2F51C9FD-9169-4599-A1EF-3A23E30A55E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59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2016 -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Rund </a:t>
            </a:r>
            <a:r>
              <a:rPr kumimoji="0" lang="de-DE" sz="1600" b="1" i="0" u="none" strike="noStrike" kern="1200" cap="none" spc="0" normalizeH="0" baseline="0" noProof="0" dirty="0">
                <a:ln>
                  <a:noFill/>
                </a:ln>
                <a:solidFill>
                  <a:prstClr val="black"/>
                </a:solidFill>
                <a:effectLst/>
                <a:uLnTx/>
                <a:uFillTx/>
                <a:latin typeface="Arial"/>
                <a:cs typeface="Arial"/>
              </a:rPr>
              <a:t>105.000</a:t>
            </a:r>
            <a:r>
              <a:rPr kumimoji="0" lang="de-DE" sz="1600" b="0" i="0" u="none" strike="noStrike" kern="1200" cap="none" spc="0" normalizeH="0" baseline="0" noProof="0" dirty="0">
                <a:ln>
                  <a:noFill/>
                </a:ln>
                <a:solidFill>
                  <a:prstClr val="black"/>
                </a:solidFill>
                <a:effectLst/>
                <a:uLnTx/>
                <a:uFillTx/>
                <a:latin typeface="Arial"/>
                <a:cs typeface="Arial"/>
              </a:rPr>
              <a:t> Betriebe mit größerer wirtschaftlicher Bedeutung gaben im Jahr 2016 ihr Gewerbe auf. Das entsprach einem </a:t>
            </a:r>
            <a:r>
              <a:rPr kumimoji="0" lang="de-DE" sz="1600" b="1" i="0" u="none" strike="noStrike" kern="1200" cap="none" spc="0" normalizeH="0" baseline="0" noProof="0" dirty="0">
                <a:ln>
                  <a:noFill/>
                </a:ln>
                <a:solidFill>
                  <a:prstClr val="black"/>
                </a:solidFill>
                <a:effectLst/>
                <a:uLnTx/>
                <a:uFillTx/>
                <a:latin typeface="Arial"/>
                <a:cs typeface="Arial"/>
              </a:rPr>
              <a:t>Rückgang von 3,9 % gegenüber 2015.</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Zahl der im Jahr 2016 abgemeldeten </a:t>
            </a:r>
            <a:r>
              <a:rPr kumimoji="0" lang="de-DE" sz="1600" b="1" i="0" u="none" strike="noStrike" kern="1200" cap="none" spc="0" normalizeH="0" baseline="0" noProof="0" dirty="0">
                <a:ln>
                  <a:noFill/>
                </a:ln>
                <a:solidFill>
                  <a:prstClr val="black"/>
                </a:solidFill>
                <a:effectLst/>
                <a:uLnTx/>
                <a:uFillTx/>
                <a:latin typeface="Arial"/>
                <a:cs typeface="Arial"/>
              </a:rPr>
              <a:t>Kleinunternehmen</a:t>
            </a:r>
            <a:r>
              <a:rPr kumimoji="0" lang="de-DE" sz="1600" b="0" i="0" u="none" strike="noStrike" kern="1200" cap="none" spc="0" normalizeH="0" baseline="0" noProof="0" dirty="0">
                <a:ln>
                  <a:noFill/>
                </a:ln>
                <a:solidFill>
                  <a:prstClr val="black"/>
                </a:solidFill>
                <a:effectLst/>
                <a:uLnTx/>
                <a:uFillTx/>
                <a:latin typeface="Arial"/>
                <a:cs typeface="Arial"/>
              </a:rPr>
              <a:t> lag mit fast </a:t>
            </a:r>
            <a:r>
              <a:rPr kumimoji="0" lang="de-DE" sz="1600" b="1" i="0" u="none" strike="noStrike" kern="1200" cap="none" spc="0" normalizeH="0" baseline="0" noProof="0" dirty="0">
                <a:ln>
                  <a:noFill/>
                </a:ln>
                <a:solidFill>
                  <a:prstClr val="black"/>
                </a:solidFill>
                <a:effectLst/>
                <a:uLnTx/>
                <a:uFillTx/>
                <a:latin typeface="Arial"/>
                <a:cs typeface="Arial"/>
              </a:rPr>
              <a:t>235.000</a:t>
            </a:r>
            <a:r>
              <a:rPr kumimoji="0" lang="de-DE" sz="1600" b="0" i="0" u="none" strike="noStrike" kern="1200" cap="none" spc="0" normalizeH="0" baseline="0" noProof="0" dirty="0">
                <a:ln>
                  <a:noFill/>
                </a:ln>
                <a:solidFill>
                  <a:prstClr val="black"/>
                </a:solidFill>
                <a:effectLst/>
                <a:uLnTx/>
                <a:uFillTx/>
                <a:latin typeface="Arial"/>
                <a:cs typeface="Arial"/>
              </a:rPr>
              <a:t> um </a:t>
            </a:r>
            <a:r>
              <a:rPr kumimoji="0" lang="de-DE" sz="1600" b="1" i="0" u="none" strike="noStrike" kern="1200" cap="none" spc="0" normalizeH="0" baseline="0" noProof="0" dirty="0">
                <a:ln>
                  <a:noFill/>
                </a:ln>
                <a:solidFill>
                  <a:prstClr val="black"/>
                </a:solidFill>
                <a:effectLst/>
                <a:uLnTx/>
                <a:uFillTx/>
                <a:latin typeface="Arial"/>
                <a:cs typeface="Arial"/>
              </a:rPr>
              <a:t>6,9 % niedriger als </a:t>
            </a:r>
            <a:r>
              <a:rPr kumimoji="0" lang="de-DE" sz="1600" b="0" i="0" u="none" strike="noStrike" kern="1200" cap="none" spc="0" normalizeH="0" baseline="0" noProof="0" dirty="0">
                <a:ln>
                  <a:noFill/>
                </a:ln>
                <a:solidFill>
                  <a:prstClr val="black"/>
                </a:solidFill>
                <a:effectLst/>
                <a:uLnTx/>
                <a:uFillTx/>
                <a:latin typeface="Arial"/>
                <a:cs typeface="Arial"/>
              </a:rPr>
              <a:t>im Jahr </a:t>
            </a:r>
            <a:r>
              <a:rPr kumimoji="0" lang="de-DE" sz="1600" b="1" i="0" u="none" strike="noStrike" kern="1200" cap="none" spc="0" normalizeH="0" baseline="0" noProof="0" dirty="0">
                <a:ln>
                  <a:noFill/>
                </a:ln>
                <a:solidFill>
                  <a:prstClr val="black"/>
                </a:solidFill>
                <a:effectLst/>
                <a:uLnTx/>
                <a:uFillTx/>
                <a:latin typeface="Arial"/>
                <a:cs typeface="Arial"/>
              </a:rPr>
              <a:t>2015</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Rund </a:t>
            </a:r>
            <a:r>
              <a:rPr kumimoji="0" lang="de-DE" sz="1600" b="1" i="0" u="none" strike="noStrike" kern="1200" cap="none" spc="0" normalizeH="0" baseline="0" noProof="0" dirty="0">
                <a:ln>
                  <a:noFill/>
                </a:ln>
                <a:solidFill>
                  <a:prstClr val="black"/>
                </a:solidFill>
                <a:effectLst/>
                <a:uLnTx/>
                <a:uFillTx/>
                <a:latin typeface="Arial"/>
                <a:cs typeface="Arial"/>
              </a:rPr>
              <a:t>182.000 Nebenerwerbsbetriebe </a:t>
            </a:r>
            <a:r>
              <a:rPr kumimoji="0" lang="de-DE" sz="1600" b="0" i="0" u="none" strike="noStrike" kern="1200" cap="none" spc="0" normalizeH="0" baseline="0" noProof="0" dirty="0">
                <a:ln>
                  <a:noFill/>
                </a:ln>
                <a:solidFill>
                  <a:prstClr val="black"/>
                </a:solidFill>
                <a:effectLst/>
                <a:uLnTx/>
                <a:uFillTx/>
                <a:latin typeface="Arial"/>
                <a:cs typeface="Arial"/>
              </a:rPr>
              <a:t>meldeten ihr Gewerbe ab, das war ein </a:t>
            </a:r>
            <a:r>
              <a:rPr kumimoji="0" lang="de-DE" sz="1600" b="1" i="0" u="none" strike="noStrike" kern="1200" cap="none" spc="0" normalizeH="0" baseline="0" noProof="0" dirty="0">
                <a:ln>
                  <a:noFill/>
                </a:ln>
                <a:solidFill>
                  <a:prstClr val="black"/>
                </a:solidFill>
                <a:effectLst/>
                <a:uLnTx/>
                <a:uFillTx/>
                <a:latin typeface="Arial"/>
                <a:cs typeface="Arial"/>
              </a:rPr>
              <a:t>Plus von 1,4 %</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1" i="0" u="none" strike="noStrike" kern="1200" cap="none" spc="0" normalizeH="0" baseline="0" noProof="0" dirty="0">
                <a:ln>
                  <a:noFill/>
                </a:ln>
                <a:solidFill>
                  <a:prstClr val="black"/>
                </a:solidFill>
                <a:effectLst/>
                <a:uLnTx/>
                <a:uFillTx/>
                <a:latin typeface="Arial"/>
                <a:cs typeface="Arial"/>
              </a:rPr>
              <a:t>Insgesamt sank</a:t>
            </a:r>
            <a:r>
              <a:rPr kumimoji="0" lang="de-DE" sz="1600" b="0" i="0" u="none" strike="noStrike" kern="1200" cap="none" spc="0" normalizeH="0" baseline="0" noProof="0" dirty="0">
                <a:ln>
                  <a:noFill/>
                </a:ln>
                <a:solidFill>
                  <a:prstClr val="black"/>
                </a:solidFill>
                <a:effectLst/>
                <a:uLnTx/>
                <a:uFillTx/>
                <a:latin typeface="Arial"/>
                <a:cs typeface="Arial"/>
              </a:rPr>
              <a:t> die </a:t>
            </a:r>
            <a:r>
              <a:rPr kumimoji="0" lang="de-DE" sz="1600" b="1" i="0" u="none" strike="noStrike" kern="1200" cap="none" spc="0" normalizeH="0" baseline="0" noProof="0" dirty="0">
                <a:ln>
                  <a:noFill/>
                </a:ln>
                <a:solidFill>
                  <a:prstClr val="black"/>
                </a:solidFill>
                <a:effectLst/>
                <a:uLnTx/>
                <a:uFillTx/>
                <a:latin typeface="Arial"/>
                <a:cs typeface="Arial"/>
              </a:rPr>
              <a:t>Zahl</a:t>
            </a:r>
            <a:r>
              <a:rPr kumimoji="0" lang="de-DE" sz="1600" b="0" i="0" u="none" strike="noStrike" kern="1200" cap="none" spc="0" normalizeH="0" baseline="0" noProof="0" dirty="0">
                <a:ln>
                  <a:noFill/>
                </a:ln>
                <a:solidFill>
                  <a:prstClr val="black"/>
                </a:solidFill>
                <a:effectLst/>
                <a:uLnTx/>
                <a:uFillTx/>
                <a:latin typeface="Arial"/>
                <a:cs typeface="Arial"/>
              </a:rPr>
              <a:t> der </a:t>
            </a:r>
            <a:r>
              <a:rPr kumimoji="0" lang="de-DE" sz="1600" b="1" i="0" u="none" strike="noStrike" kern="1200" cap="none" spc="0" normalizeH="0" baseline="0" noProof="0" dirty="0">
                <a:ln>
                  <a:noFill/>
                </a:ln>
                <a:solidFill>
                  <a:prstClr val="black"/>
                </a:solidFill>
                <a:effectLst/>
                <a:uLnTx/>
                <a:uFillTx/>
                <a:latin typeface="Arial"/>
                <a:cs typeface="Arial"/>
              </a:rPr>
              <a:t>Gewerbeabmeldungen</a:t>
            </a:r>
            <a:r>
              <a:rPr kumimoji="0" lang="de-DE" sz="1600" b="0" i="0" u="none" strike="noStrike" kern="1200" cap="none" spc="0" normalizeH="0" baseline="0" noProof="0" dirty="0">
                <a:ln>
                  <a:noFill/>
                </a:ln>
                <a:solidFill>
                  <a:prstClr val="black"/>
                </a:solidFill>
                <a:effectLst/>
                <a:uLnTx/>
                <a:uFillTx/>
                <a:latin typeface="Arial"/>
                <a:cs typeface="Arial"/>
              </a:rPr>
              <a:t> bei den Gewerbeämtern </a:t>
            </a:r>
            <a:r>
              <a:rPr kumimoji="0" lang="de-DE" sz="1600" b="1" i="0" u="none" strike="noStrike" kern="1200" cap="none" spc="0" normalizeH="0" baseline="0" noProof="0" dirty="0">
                <a:ln>
                  <a:noFill/>
                </a:ln>
                <a:solidFill>
                  <a:prstClr val="black"/>
                </a:solidFill>
                <a:effectLst/>
                <a:uLnTx/>
                <a:uFillTx/>
                <a:latin typeface="Arial"/>
                <a:cs typeface="Arial"/>
              </a:rPr>
              <a:t>um 3,5 % auf knapp 652.000</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2000" b="0" i="0" u="none" strike="noStrike" kern="1200" cap="none" spc="0" normalizeH="0" baseline="0" noProof="0" dirty="0">
              <a:ln>
                <a:noFill/>
              </a:ln>
              <a:solidFill>
                <a:prstClr val="black"/>
              </a:solidFill>
              <a:effectLst/>
              <a:uLnTx/>
              <a:uFillTx/>
              <a:latin typeface="Arial"/>
              <a:cs typeface="Arial"/>
            </a:endParaRP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5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2017 -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Im Jahr 2017 wurden nach Auswertung der Gewerbemeldungen rund </a:t>
            </a:r>
            <a:r>
              <a:rPr kumimoji="0" lang="de-DE" sz="1600" b="1" i="0" u="none" strike="noStrike" kern="1200" cap="none" spc="0" normalizeH="0" baseline="0" noProof="0" dirty="0">
                <a:ln>
                  <a:noFill/>
                </a:ln>
                <a:solidFill>
                  <a:prstClr val="black"/>
                </a:solidFill>
                <a:effectLst/>
                <a:uLnTx/>
                <a:uFillTx/>
                <a:latin typeface="Arial"/>
                <a:cs typeface="Arial"/>
              </a:rPr>
              <a:t>125.400</a:t>
            </a:r>
            <a:r>
              <a:rPr kumimoji="0" lang="de-DE" sz="1600" b="0" i="0" u="none" strike="noStrike" kern="1200" cap="none" spc="0" normalizeH="0" baseline="0" noProof="0" dirty="0">
                <a:ln>
                  <a:noFill/>
                </a:ln>
                <a:solidFill>
                  <a:prstClr val="black"/>
                </a:solidFill>
                <a:effectLst/>
                <a:uLnTx/>
                <a:uFillTx/>
                <a:latin typeface="Arial"/>
                <a:cs typeface="Arial"/>
              </a:rPr>
              <a:t> Betriebe gegründet, deren Rechtsform und Beschäftigtenzahl auf eine </a:t>
            </a:r>
            <a:r>
              <a:rPr kumimoji="0" lang="de-DE" sz="1600" b="1" i="0" u="none" strike="noStrike" kern="1200" cap="none" spc="0" normalizeH="0" baseline="0" noProof="0" dirty="0">
                <a:ln>
                  <a:noFill/>
                </a:ln>
                <a:solidFill>
                  <a:prstClr val="black"/>
                </a:solidFill>
                <a:effectLst/>
                <a:uLnTx/>
                <a:uFillTx/>
                <a:latin typeface="Arial"/>
                <a:cs typeface="Arial"/>
              </a:rPr>
              <a:t>größere wirtschaftliche Bedeutung </a:t>
            </a:r>
            <a:r>
              <a:rPr kumimoji="0" lang="de-DE" sz="1600" b="0" i="0" u="none" strike="noStrike" kern="1200" cap="none" spc="0" normalizeH="0" baseline="0" noProof="0" dirty="0">
                <a:ln>
                  <a:noFill/>
                </a:ln>
                <a:solidFill>
                  <a:prstClr val="black"/>
                </a:solidFill>
                <a:effectLst/>
                <a:uLnTx/>
                <a:uFillTx/>
                <a:latin typeface="Arial"/>
                <a:cs typeface="Arial"/>
              </a:rPr>
              <a:t>schließen lassen. Das waren </a:t>
            </a:r>
            <a:r>
              <a:rPr kumimoji="0" lang="de-DE" sz="1600" b="1" i="0" u="none" strike="noStrike" kern="1200" cap="none" spc="0" normalizeH="0" baseline="0" noProof="0" dirty="0">
                <a:ln>
                  <a:noFill/>
                </a:ln>
                <a:solidFill>
                  <a:prstClr val="black"/>
                </a:solidFill>
                <a:effectLst/>
                <a:uLnTx/>
                <a:uFillTx/>
                <a:latin typeface="Arial"/>
                <a:cs typeface="Arial"/>
              </a:rPr>
              <a:t>0,6 % weniger als </a:t>
            </a:r>
            <a:r>
              <a:rPr kumimoji="0" lang="de-DE" sz="1600" b="0" i="0" u="none" strike="noStrike" kern="1200" cap="none" spc="0" normalizeH="0" baseline="0" noProof="0" dirty="0">
                <a:ln>
                  <a:noFill/>
                </a:ln>
                <a:solidFill>
                  <a:prstClr val="black"/>
                </a:solidFill>
                <a:effectLst/>
                <a:uLnTx/>
                <a:uFillTx/>
                <a:latin typeface="Arial"/>
                <a:cs typeface="Arial"/>
              </a:rPr>
              <a:t>im Jahr </a:t>
            </a:r>
            <a:r>
              <a:rPr kumimoji="0" lang="de-DE" sz="1600" b="1" i="0" u="none" strike="noStrike" kern="1200" cap="none" spc="0" normalizeH="0" baseline="0" noProof="0" dirty="0">
                <a:ln>
                  <a:noFill/>
                </a:ln>
                <a:solidFill>
                  <a:prstClr val="black"/>
                </a:solidFill>
                <a:effectLst/>
                <a:uLnTx/>
                <a:uFillTx/>
                <a:latin typeface="Arial"/>
                <a:cs typeface="Arial"/>
              </a:rPr>
              <a:t>2016</a:t>
            </a:r>
            <a:r>
              <a:rPr kumimoji="0" lang="de-DE" sz="1600" b="0" i="0" u="none" strike="noStrike" kern="1200" cap="none" spc="0" normalizeH="0" baseline="0" noProof="0" dirty="0">
                <a:ln>
                  <a:noFill/>
                </a:ln>
                <a:solidFill>
                  <a:prstClr val="black"/>
                </a:solidFill>
                <a:effectLst/>
                <a:uLnTx/>
                <a:uFillTx/>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Zahl neu gegründeter </a:t>
            </a:r>
            <a:r>
              <a:rPr kumimoji="0" lang="de-DE" sz="1600" b="1" i="0" u="none" strike="noStrike" kern="1200" cap="none" spc="0" normalizeH="0" baseline="0" noProof="0" dirty="0">
                <a:ln>
                  <a:noFill/>
                </a:ln>
                <a:solidFill>
                  <a:prstClr val="black"/>
                </a:solidFill>
                <a:effectLst/>
                <a:uLnTx/>
                <a:uFillTx/>
                <a:latin typeface="Arial"/>
                <a:cs typeface="Arial"/>
              </a:rPr>
              <a:t>Kleinunternehmen</a:t>
            </a:r>
            <a:r>
              <a:rPr kumimoji="0" lang="de-DE" sz="1600" b="0" i="0" u="none" strike="noStrike" kern="1200" cap="none" spc="0" normalizeH="0" baseline="0" noProof="0" dirty="0">
                <a:ln>
                  <a:noFill/>
                </a:ln>
                <a:solidFill>
                  <a:prstClr val="black"/>
                </a:solidFill>
                <a:effectLst/>
                <a:uLnTx/>
                <a:uFillTx/>
                <a:latin typeface="Arial"/>
                <a:cs typeface="Arial"/>
              </a:rPr>
              <a:t> lag im Jahr 2017 mit knapp </a:t>
            </a:r>
            <a:r>
              <a:rPr kumimoji="0" lang="de-DE" sz="1600" b="1" i="0" u="none" strike="noStrike" kern="1200" cap="none" spc="0" normalizeH="0" baseline="0" noProof="0" dirty="0">
                <a:ln>
                  <a:noFill/>
                </a:ln>
                <a:solidFill>
                  <a:prstClr val="black"/>
                </a:solidFill>
                <a:effectLst/>
                <a:uLnTx/>
                <a:uFillTx/>
                <a:latin typeface="Arial"/>
                <a:cs typeface="Arial"/>
              </a:rPr>
              <a:t>175.000 </a:t>
            </a:r>
            <a:r>
              <a:rPr kumimoji="0" lang="de-DE" sz="1600" b="0" i="0" u="none" strike="noStrike" kern="1200" cap="none" spc="0" normalizeH="0" baseline="0" noProof="0" dirty="0">
                <a:ln>
                  <a:noFill/>
                </a:ln>
                <a:solidFill>
                  <a:prstClr val="black"/>
                </a:solidFill>
                <a:effectLst/>
                <a:uLnTx/>
                <a:uFillTx/>
                <a:latin typeface="Arial"/>
                <a:cs typeface="Arial"/>
              </a:rPr>
              <a:t>(</a:t>
            </a:r>
            <a:r>
              <a:rPr kumimoji="0" lang="de-DE" sz="1600" b="1" i="0" u="none" strike="noStrike" kern="1200" cap="none" spc="0" normalizeH="0" baseline="0" noProof="0" dirty="0">
                <a:ln>
                  <a:noFill/>
                </a:ln>
                <a:solidFill>
                  <a:prstClr val="black"/>
                </a:solidFill>
                <a:effectLst/>
                <a:uLnTx/>
                <a:uFillTx/>
                <a:latin typeface="Arial"/>
                <a:cs typeface="Arial"/>
              </a:rPr>
              <a:t>- 1,9 %</a:t>
            </a:r>
            <a:r>
              <a:rPr kumimoji="0" lang="de-DE" sz="1600" b="0" i="0" u="none" strike="noStrike" kern="1200" cap="none" spc="0" normalizeH="0" baseline="0" noProof="0" dirty="0">
                <a:ln>
                  <a:noFill/>
                </a:ln>
                <a:solidFill>
                  <a:prstClr val="black"/>
                </a:solidFill>
                <a:effectLst/>
                <a:uLnTx/>
                <a:uFillTx/>
                <a:latin typeface="Arial"/>
                <a:cs typeface="Arial"/>
              </a:rPr>
              <a:t> </a:t>
            </a:r>
            <a:r>
              <a:rPr kumimoji="0" lang="de-DE" sz="1600" b="1" i="0" u="none" strike="noStrike" kern="1200" cap="none" spc="0" normalizeH="0" baseline="0" noProof="0" dirty="0">
                <a:ln>
                  <a:noFill/>
                </a:ln>
                <a:solidFill>
                  <a:prstClr val="black"/>
                </a:solidFill>
                <a:effectLst/>
                <a:uLnTx/>
                <a:uFillTx/>
                <a:latin typeface="Arial"/>
                <a:cs typeface="Arial"/>
              </a:rPr>
              <a:t>im Vergleich zum Vorjahr</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Zahl der Gründungen von </a:t>
            </a:r>
            <a:r>
              <a:rPr kumimoji="0" lang="de-DE" sz="1600" b="1" i="0" u="none" strike="noStrike" kern="1200" cap="none" spc="0" normalizeH="0" baseline="0" noProof="0" dirty="0">
                <a:ln>
                  <a:noFill/>
                </a:ln>
                <a:solidFill>
                  <a:prstClr val="black"/>
                </a:solidFill>
                <a:effectLst/>
                <a:uLnTx/>
                <a:uFillTx/>
                <a:latin typeface="Arial"/>
                <a:cs typeface="Arial"/>
              </a:rPr>
              <a:t>Nebenerwerbsbetrieben sank um 0,2 % </a:t>
            </a:r>
            <a:r>
              <a:rPr kumimoji="0" lang="de-DE" sz="1600" b="0" i="0" u="none" strike="noStrike" kern="1200" cap="none" spc="0" normalizeH="0" baseline="0" noProof="0" dirty="0">
                <a:ln>
                  <a:noFill/>
                </a:ln>
                <a:solidFill>
                  <a:prstClr val="black"/>
                </a:solidFill>
                <a:effectLst/>
                <a:uLnTx/>
                <a:uFillTx/>
                <a:latin typeface="Arial"/>
                <a:cs typeface="Arial"/>
              </a:rPr>
              <a:t>auf rund </a:t>
            </a:r>
            <a:r>
              <a:rPr kumimoji="0" lang="de-DE" sz="1600" b="1" i="0" u="none" strike="noStrike" kern="1200" cap="none" spc="0" normalizeH="0" baseline="0" noProof="0" dirty="0">
                <a:ln>
                  <a:noFill/>
                </a:ln>
                <a:solidFill>
                  <a:prstClr val="black"/>
                </a:solidFill>
                <a:effectLst/>
                <a:uLnTx/>
                <a:uFillTx/>
                <a:latin typeface="Arial"/>
                <a:cs typeface="Arial"/>
              </a:rPr>
              <a:t>249.300</a:t>
            </a:r>
            <a:r>
              <a:rPr kumimoji="0" lang="de-DE" sz="1600" b="0" i="0" u="none" strike="noStrike" kern="1200" cap="none" spc="0" normalizeH="0" baseline="0" noProof="0" dirty="0">
                <a:ln>
                  <a:noFill/>
                </a:ln>
                <a:solidFill>
                  <a:prstClr val="black"/>
                </a:solidFill>
                <a:effectLst/>
                <a:uLnTx/>
                <a:uFillTx/>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Insgesamt verringerte sich die </a:t>
            </a:r>
            <a:r>
              <a:rPr kumimoji="0" lang="de-DE" sz="1600" b="1" i="0" u="none" strike="noStrike" kern="1200" cap="none" spc="0" normalizeH="0" baseline="0" noProof="0" dirty="0">
                <a:ln>
                  <a:noFill/>
                </a:ln>
                <a:solidFill>
                  <a:prstClr val="black"/>
                </a:solidFill>
                <a:effectLst/>
                <a:uLnTx/>
                <a:uFillTx/>
                <a:latin typeface="Arial"/>
                <a:cs typeface="Arial"/>
              </a:rPr>
              <a:t>Gesamtzahl der Gewerbeanmeldungen </a:t>
            </a:r>
            <a:r>
              <a:rPr kumimoji="0" lang="de-DE" sz="1600" b="0" i="0" u="none" strike="noStrike" kern="1200" cap="none" spc="0" normalizeH="0" baseline="0" noProof="0" dirty="0">
                <a:ln>
                  <a:noFill/>
                </a:ln>
                <a:solidFill>
                  <a:prstClr val="black"/>
                </a:solidFill>
                <a:effectLst/>
                <a:uLnTx/>
                <a:uFillTx/>
                <a:latin typeface="Arial"/>
                <a:cs typeface="Arial"/>
              </a:rPr>
              <a:t>im Jahr 2017 auf knapp </a:t>
            </a:r>
            <a:r>
              <a:rPr kumimoji="0" lang="de-DE" sz="1600" b="1" i="0" u="none" strike="noStrike" kern="1200" cap="none" spc="0" normalizeH="0" baseline="0" noProof="0" dirty="0">
                <a:ln>
                  <a:noFill/>
                </a:ln>
                <a:solidFill>
                  <a:prstClr val="black"/>
                </a:solidFill>
                <a:effectLst/>
                <a:uLnTx/>
                <a:uFillTx/>
                <a:latin typeface="Arial"/>
                <a:cs typeface="Arial"/>
              </a:rPr>
              <a:t>677.000</a:t>
            </a:r>
            <a:r>
              <a:rPr kumimoji="0" lang="de-DE" sz="1600" b="0" i="0" u="none" strike="noStrike" kern="1200" cap="none" spc="0" normalizeH="0" baseline="0" noProof="0" dirty="0">
                <a:ln>
                  <a:noFill/>
                </a:ln>
                <a:solidFill>
                  <a:prstClr val="black"/>
                </a:solidFill>
                <a:effectLst/>
                <a:uLnTx/>
                <a:uFillTx/>
                <a:latin typeface="Arial"/>
                <a:cs typeface="Arial"/>
              </a:rPr>
              <a:t> (- 1,2 % weniger als im Vorjahr).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6" name="Picture 10" descr="BD09292_">
            <a:extLst>
              <a:ext uri="{FF2B5EF4-FFF2-40B4-BE49-F238E27FC236}">
                <a16:creationId xmlns:a16="http://schemas.microsoft.com/office/drawing/2014/main" id="{2F51C9FD-9169-4599-A1EF-3A23E30A55E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93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Gründertest - Persönlichkeit</a:t>
            </a:r>
          </a:p>
        </p:txBody>
      </p:sp>
      <p:sp>
        <p:nvSpPr>
          <p:cNvPr id="5" name="Text Box 2">
            <a:extLst>
              <a:ext uri="{FF2B5EF4-FFF2-40B4-BE49-F238E27FC236}">
                <a16:creationId xmlns:a16="http://schemas.microsoft.com/office/drawing/2014/main" id="{6C56C7F4-06CF-42D3-8D90-B4F623B91AFA}"/>
              </a:ext>
            </a:extLst>
          </p:cNvPr>
          <p:cNvSpPr txBox="1">
            <a:spLocks noChangeArrowheads="1"/>
          </p:cNvSpPr>
          <p:nvPr/>
        </p:nvSpPr>
        <p:spPr bwMode="auto">
          <a:xfrm>
            <a:off x="457200" y="1878013"/>
            <a:ext cx="82232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Sie können hier zweierlei überprüfen: </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ob Sie die richtige persönliche Einstellung zum Unternehmerdasein haben und </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ob Ihre Voraussetzungen für eine erfolgreiche Existenzgründung stimmen. Wählen Sie zu jeder Frage eine der möglichen Antworten aus.</a:t>
            </a:r>
          </a:p>
          <a:p>
            <a:pPr marL="457200" marR="0" lvl="0" indent="-45720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4" name="Foliennummernplatzhalter 4">
            <a:extLst>
              <a:ext uri="{FF2B5EF4-FFF2-40B4-BE49-F238E27FC236}">
                <a16:creationId xmlns:a16="http://schemas.microsoft.com/office/drawing/2014/main" id="{475C6A94-6199-49F2-8808-4123AAC1FAB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a:t>
            </a:r>
          </a:p>
        </p:txBody>
      </p:sp>
    </p:spTree>
    <p:extLst>
      <p:ext uri="{BB962C8B-B14F-4D97-AF65-F5344CB8AC3E}">
        <p14:creationId xmlns:p14="http://schemas.microsoft.com/office/powerpoint/2010/main" val="281315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2017 -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Inhaltsplatzhalter 1">
            <a:extLst>
              <a:ext uri="{FF2B5EF4-FFF2-40B4-BE49-F238E27FC236}">
                <a16:creationId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Rund </a:t>
            </a:r>
            <a:r>
              <a:rPr kumimoji="0" lang="de-DE" sz="1600" b="1" i="0" u="none" strike="noStrike" kern="1200" cap="none" spc="0" normalizeH="0" baseline="0" noProof="0" dirty="0">
                <a:ln>
                  <a:noFill/>
                </a:ln>
                <a:solidFill>
                  <a:prstClr val="black"/>
                </a:solidFill>
                <a:effectLst/>
                <a:uLnTx/>
                <a:uFillTx/>
                <a:latin typeface="Arial"/>
                <a:cs typeface="Arial"/>
              </a:rPr>
              <a:t>104.400</a:t>
            </a:r>
            <a:r>
              <a:rPr kumimoji="0" lang="de-DE" sz="1600" b="0" i="0" u="none" strike="noStrike" kern="1200" cap="none" spc="0" normalizeH="0" baseline="0" noProof="0" dirty="0">
                <a:ln>
                  <a:noFill/>
                </a:ln>
                <a:solidFill>
                  <a:prstClr val="black"/>
                </a:solidFill>
                <a:effectLst/>
                <a:uLnTx/>
                <a:uFillTx/>
                <a:latin typeface="Arial"/>
                <a:cs typeface="Arial"/>
              </a:rPr>
              <a:t> Betriebe mit größerer wirtschaftlicher Bedeutung gaben im Jahr 2017 ihr Gewerbe auf. Das entsprach einem </a:t>
            </a:r>
            <a:r>
              <a:rPr kumimoji="0" lang="de-DE" sz="1600" b="1" i="0" u="none" strike="noStrike" kern="1200" cap="none" spc="0" normalizeH="0" baseline="0" noProof="0" dirty="0">
                <a:ln>
                  <a:noFill/>
                </a:ln>
                <a:solidFill>
                  <a:prstClr val="black"/>
                </a:solidFill>
                <a:effectLst/>
                <a:uLnTx/>
                <a:uFillTx/>
                <a:latin typeface="Arial"/>
                <a:cs typeface="Arial"/>
              </a:rPr>
              <a:t>Rückgang von 0,7 % gegenüber 2016</a:t>
            </a:r>
            <a:r>
              <a:rPr kumimoji="0" lang="de-DE" sz="1600" b="0" i="0" u="none" strike="noStrike" kern="1200" cap="none" spc="0" normalizeH="0" baseline="0" noProof="0" dirty="0">
                <a:ln>
                  <a:noFill/>
                </a:ln>
                <a:solidFill>
                  <a:prstClr val="black"/>
                </a:solidFill>
                <a:effectLst/>
                <a:uLnTx/>
                <a:uFillTx/>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Die Zahl der im Jahr 2017 abgemeldeten </a:t>
            </a:r>
            <a:r>
              <a:rPr kumimoji="0" lang="de-DE" sz="1600" b="1" i="0" u="none" strike="noStrike" kern="1200" cap="none" spc="0" normalizeH="0" baseline="0" noProof="0" dirty="0">
                <a:ln>
                  <a:noFill/>
                </a:ln>
                <a:solidFill>
                  <a:prstClr val="black"/>
                </a:solidFill>
                <a:effectLst/>
                <a:uLnTx/>
                <a:uFillTx/>
                <a:latin typeface="Arial"/>
                <a:cs typeface="Arial"/>
              </a:rPr>
              <a:t>Kleinunternehmen</a:t>
            </a:r>
            <a:r>
              <a:rPr kumimoji="0" lang="de-DE" sz="1600" b="0" i="0" u="none" strike="noStrike" kern="1200" cap="none" spc="0" normalizeH="0" baseline="0" noProof="0" dirty="0">
                <a:ln>
                  <a:noFill/>
                </a:ln>
                <a:solidFill>
                  <a:prstClr val="black"/>
                </a:solidFill>
                <a:effectLst/>
                <a:uLnTx/>
                <a:uFillTx/>
                <a:latin typeface="Arial"/>
                <a:cs typeface="Arial"/>
              </a:rPr>
              <a:t> lag mit knapp </a:t>
            </a:r>
            <a:r>
              <a:rPr kumimoji="0" lang="de-DE" sz="1600" b="1" i="0" u="none" strike="noStrike" kern="1200" cap="none" spc="0" normalizeH="0" baseline="0" noProof="0" dirty="0">
                <a:ln>
                  <a:noFill/>
                </a:ln>
                <a:solidFill>
                  <a:prstClr val="black"/>
                </a:solidFill>
                <a:effectLst/>
                <a:uLnTx/>
                <a:uFillTx/>
                <a:latin typeface="Arial"/>
                <a:cs typeface="Arial"/>
              </a:rPr>
              <a:t>223.200</a:t>
            </a:r>
            <a:r>
              <a:rPr kumimoji="0" lang="de-DE" sz="1600" b="0" i="0" u="none" strike="noStrike" kern="1200" cap="none" spc="0" normalizeH="0" baseline="0" noProof="0" dirty="0">
                <a:ln>
                  <a:noFill/>
                </a:ln>
                <a:solidFill>
                  <a:prstClr val="black"/>
                </a:solidFill>
                <a:effectLst/>
                <a:uLnTx/>
                <a:uFillTx/>
                <a:latin typeface="Arial"/>
                <a:cs typeface="Arial"/>
              </a:rPr>
              <a:t> um </a:t>
            </a:r>
            <a:r>
              <a:rPr kumimoji="0" lang="de-DE" sz="1600" b="1" i="0" u="none" strike="noStrike" kern="1200" cap="none" spc="0" normalizeH="0" baseline="0" noProof="0" dirty="0">
                <a:ln>
                  <a:noFill/>
                </a:ln>
                <a:solidFill>
                  <a:prstClr val="black"/>
                </a:solidFill>
                <a:effectLst/>
                <a:uLnTx/>
                <a:uFillTx/>
                <a:latin typeface="Arial"/>
                <a:cs typeface="Arial"/>
              </a:rPr>
              <a:t>4,9 % niedriger als 2016</a:t>
            </a:r>
            <a:r>
              <a:rPr kumimoji="0" lang="de-DE" sz="1600" b="0" i="0" u="none" strike="noStrike" kern="1200" cap="none" spc="0" normalizeH="0" baseline="0" noProof="0" dirty="0">
                <a:ln>
                  <a:noFill/>
                </a:ln>
                <a:solidFill>
                  <a:prstClr val="black"/>
                </a:solidFill>
                <a:effectLst/>
                <a:uLnTx/>
                <a:uFillTx/>
                <a:latin typeface="Arial"/>
                <a:cs typeface="Arial"/>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0" i="0" u="none" strike="noStrike" kern="1200" cap="none" spc="0" normalizeH="0" baseline="0" noProof="0" dirty="0">
                <a:ln>
                  <a:noFill/>
                </a:ln>
                <a:solidFill>
                  <a:prstClr val="black"/>
                </a:solidFill>
                <a:effectLst/>
                <a:uLnTx/>
                <a:uFillTx/>
                <a:latin typeface="Arial"/>
                <a:cs typeface="Arial"/>
              </a:rPr>
              <a:t>Rund </a:t>
            </a:r>
            <a:r>
              <a:rPr kumimoji="0" lang="de-DE" sz="1600" b="1" i="0" u="none" strike="noStrike" kern="1200" cap="none" spc="0" normalizeH="0" baseline="0" noProof="0" dirty="0">
                <a:ln>
                  <a:noFill/>
                </a:ln>
                <a:solidFill>
                  <a:prstClr val="black"/>
                </a:solidFill>
                <a:effectLst/>
                <a:uLnTx/>
                <a:uFillTx/>
                <a:latin typeface="Arial"/>
                <a:cs typeface="Arial"/>
              </a:rPr>
              <a:t>185.100 Nebenerwerbsbetriebe meldeten ihr Gewerbe ab (+ 1,7 %)</a:t>
            </a:r>
            <a:r>
              <a:rPr kumimoji="0" lang="de-DE" sz="1600" b="0" i="0" u="none" strike="noStrike" kern="1200" cap="none" spc="0" normalizeH="0" baseline="0" noProof="0" dirty="0">
                <a:ln>
                  <a:noFill/>
                </a:ln>
                <a:solidFill>
                  <a:prstClr val="black"/>
                </a:solidFill>
                <a:effectLst/>
                <a:uLnTx/>
                <a:uFillTx/>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sz="16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1" i="0" u="none" strike="noStrike" kern="1200" cap="none" spc="0" normalizeH="0" baseline="0" noProof="0" dirty="0">
                <a:ln>
                  <a:noFill/>
                </a:ln>
                <a:solidFill>
                  <a:prstClr val="black"/>
                </a:solidFill>
                <a:effectLst/>
                <a:uLnTx/>
                <a:uFillTx/>
                <a:latin typeface="Arial"/>
                <a:cs typeface="Arial"/>
              </a:rPr>
              <a:t>Insgesamt sank </a:t>
            </a:r>
            <a:r>
              <a:rPr kumimoji="0" lang="de-DE" sz="1600" b="0" i="0" u="none" strike="noStrike" kern="1200" cap="none" spc="0" normalizeH="0" baseline="0" noProof="0" dirty="0">
                <a:ln>
                  <a:noFill/>
                </a:ln>
                <a:solidFill>
                  <a:prstClr val="black"/>
                </a:solidFill>
                <a:effectLst/>
                <a:uLnTx/>
                <a:uFillTx/>
                <a:latin typeface="Arial"/>
                <a:cs typeface="Arial"/>
              </a:rPr>
              <a:t>die </a:t>
            </a:r>
            <a:r>
              <a:rPr kumimoji="0" lang="de-DE" sz="1600" b="1" i="0" u="none" strike="noStrike" kern="1200" cap="none" spc="0" normalizeH="0" baseline="0" noProof="0" dirty="0">
                <a:ln>
                  <a:noFill/>
                </a:ln>
                <a:solidFill>
                  <a:prstClr val="black"/>
                </a:solidFill>
                <a:effectLst/>
                <a:uLnTx/>
                <a:uFillTx/>
                <a:latin typeface="Arial"/>
                <a:cs typeface="Arial"/>
              </a:rPr>
              <a:t>Zahl </a:t>
            </a:r>
            <a:r>
              <a:rPr kumimoji="0" lang="de-DE" sz="1600" b="0" i="0" u="none" strike="noStrike" kern="1200" cap="none" spc="0" normalizeH="0" baseline="0" noProof="0" dirty="0">
                <a:ln>
                  <a:noFill/>
                </a:ln>
                <a:solidFill>
                  <a:prstClr val="black"/>
                </a:solidFill>
                <a:effectLst/>
                <a:uLnTx/>
                <a:uFillTx/>
                <a:latin typeface="Arial"/>
                <a:cs typeface="Arial"/>
              </a:rPr>
              <a:t>der </a:t>
            </a:r>
            <a:r>
              <a:rPr kumimoji="0" lang="de-DE" sz="1600" b="1" i="0" u="none" strike="noStrike" kern="1200" cap="none" spc="0" normalizeH="0" baseline="0" noProof="0" dirty="0">
                <a:ln>
                  <a:noFill/>
                </a:ln>
                <a:solidFill>
                  <a:prstClr val="black"/>
                </a:solidFill>
                <a:effectLst/>
                <a:uLnTx/>
                <a:uFillTx/>
                <a:latin typeface="Arial"/>
                <a:cs typeface="Arial"/>
              </a:rPr>
              <a:t>Gewerbeabmeldungen</a:t>
            </a:r>
            <a:r>
              <a:rPr kumimoji="0" lang="de-DE" sz="1600" b="0" i="0" u="none" strike="noStrike" kern="1200" cap="none" spc="0" normalizeH="0" baseline="0" noProof="0" dirty="0">
                <a:ln>
                  <a:noFill/>
                </a:ln>
                <a:solidFill>
                  <a:prstClr val="black"/>
                </a:solidFill>
                <a:effectLst/>
                <a:uLnTx/>
                <a:uFillTx/>
                <a:latin typeface="Arial"/>
                <a:cs typeface="Arial"/>
              </a:rPr>
              <a:t> bei den Gewerbeämtern </a:t>
            </a:r>
            <a:r>
              <a:rPr kumimoji="0" lang="de-DE" sz="1600" b="1" i="0" u="none" strike="noStrike" kern="1200" cap="none" spc="0" normalizeH="0" baseline="0" noProof="0" dirty="0">
                <a:ln>
                  <a:noFill/>
                </a:ln>
                <a:solidFill>
                  <a:prstClr val="black"/>
                </a:solidFill>
                <a:effectLst/>
                <a:uLnTx/>
                <a:uFillTx/>
                <a:latin typeface="Arial"/>
                <a:cs typeface="Arial"/>
              </a:rPr>
              <a:t>um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de-DE" sz="1600" b="1" i="0" u="none" strike="noStrike" kern="1200" cap="none" spc="0" normalizeH="0" baseline="0" noProof="0" dirty="0">
                <a:ln>
                  <a:noFill/>
                </a:ln>
                <a:solidFill>
                  <a:prstClr val="black"/>
                </a:solidFill>
                <a:effectLst/>
                <a:uLnTx/>
                <a:uFillTx/>
                <a:latin typeface="Arial"/>
                <a:cs typeface="Arial"/>
              </a:rPr>
              <a:t>2,2 % auf rund 637.500</a:t>
            </a:r>
            <a:r>
              <a:rPr kumimoji="0" lang="de-DE" sz="1600" b="0" i="0" u="none" strike="noStrike" kern="1200" cap="none" spc="0" normalizeH="0" baseline="0" noProof="0" dirty="0">
                <a:ln>
                  <a:noFill/>
                </a:ln>
                <a:solidFill>
                  <a:prstClr val="black"/>
                </a:solidFill>
                <a:effectLst/>
                <a:uLnTx/>
                <a:uFillTx/>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de-DE" altLang="de-DE" sz="8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Arial" pitchFamily="34" charset="0"/>
              </a:rPr>
              <a:t>Quelle: Statistisches Bundesamt</a:t>
            </a:r>
            <a:endParaRPr kumimoji="0" lang="de-DE" altLang="de-DE" sz="2000" b="0" i="0" u="none" strike="noStrike" kern="1200" cap="none" spc="0" normalizeH="0" baseline="0" noProof="0" dirty="0">
              <a:ln>
                <a:noFill/>
              </a:ln>
              <a:solidFill>
                <a:prstClr val="black"/>
              </a:solidFill>
              <a:effectLst/>
              <a:uLnTx/>
              <a:uFillTx/>
              <a:latin typeface="Arial"/>
              <a:cs typeface="Arial"/>
            </a:endParaRP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20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2" name="Textplatzhalter 1"/>
          <p:cNvSpPr>
            <a:spLocks noGrp="1"/>
          </p:cNvSpPr>
          <p:nvPr>
            <p:ph type="body" idx="1"/>
          </p:nvPr>
        </p:nvSpPr>
        <p:spPr/>
        <p:txBody>
          <a:bodyPr/>
          <a:lstStyle/>
          <a:p>
            <a:pPr algn="ctr"/>
            <a:r>
              <a:rPr lang="de-DE" dirty="0"/>
              <a:t>Gründungsgeschehen 2018 (Zugang)</a:t>
            </a:r>
          </a:p>
        </p:txBody>
      </p:sp>
      <p:sp>
        <p:nvSpPr>
          <p:cNvPr id="6" name="Foliennummernplatzhalter 5"/>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51</a:t>
            </a:fld>
            <a:endParaRPr lang="de-DE"/>
          </a:p>
        </p:txBody>
      </p:sp>
      <p:sp>
        <p:nvSpPr>
          <p:cNvPr id="4" name="Datumsplatzhalter 3"/>
          <p:cNvSpPr>
            <a:spLocks noGrp="1"/>
          </p:cNvSpPr>
          <p:nvPr>
            <p:ph type="dt" sz="half" idx="4294967295"/>
          </p:nvPr>
        </p:nvSpPr>
        <p:spPr>
          <a:xfrm>
            <a:off x="0" y="6356350"/>
            <a:ext cx="2133600" cy="365125"/>
          </a:xfrm>
          <a:prstGeom prst="rect">
            <a:avLst/>
          </a:prstGeom>
        </p:spPr>
        <p:txBody>
          <a:bodyPr/>
          <a:lstStyle/>
          <a:p>
            <a:r>
              <a:rPr lang="de-DE" dirty="0"/>
              <a:t> </a:t>
            </a:r>
          </a:p>
        </p:txBody>
      </p:sp>
      <p:sp>
        <p:nvSpPr>
          <p:cNvPr id="9" name="Textplatzhalter 8"/>
          <p:cNvSpPr>
            <a:spLocks noGrp="1"/>
          </p:cNvSpPr>
          <p:nvPr>
            <p:ph type="body" sz="quarter" idx="4294967295"/>
          </p:nvPr>
        </p:nvSpPr>
        <p:spPr>
          <a:xfrm>
            <a:off x="450850" y="2039018"/>
            <a:ext cx="8223250" cy="4214813"/>
          </a:xfrm>
        </p:spPr>
        <p:txBody>
          <a:bodyPr>
            <a:normAutofit/>
          </a:bodyPr>
          <a:lstStyle/>
          <a:p>
            <a:pPr marL="0" lvl="0" indent="0" defTabSz="914400" fontAlgn="base">
              <a:lnSpc>
                <a:spcPct val="100000"/>
              </a:lnSpc>
              <a:spcAft>
                <a:spcPct val="0"/>
              </a:spcAft>
              <a:buClrTx/>
              <a:buNone/>
            </a:pPr>
            <a:r>
              <a:rPr lang="de-DE" sz="1600" dirty="0">
                <a:solidFill>
                  <a:prstClr val="black"/>
                </a:solidFill>
              </a:rPr>
              <a:t>Im Jahr 2018 wurden knapp </a:t>
            </a:r>
            <a:r>
              <a:rPr lang="de-DE" sz="1600" b="1" dirty="0">
                <a:solidFill>
                  <a:prstClr val="black"/>
                </a:solidFill>
              </a:rPr>
              <a:t>122.700 </a:t>
            </a:r>
            <a:r>
              <a:rPr lang="de-DE" sz="1600" dirty="0">
                <a:solidFill>
                  <a:prstClr val="black"/>
                </a:solidFill>
              </a:rPr>
              <a:t>Betriebe gegründet, deren Rechtsform und Beschäftigtenzahl auf eine </a:t>
            </a:r>
            <a:r>
              <a:rPr lang="de-DE" sz="1600" b="1" dirty="0">
                <a:solidFill>
                  <a:prstClr val="black"/>
                </a:solidFill>
              </a:rPr>
              <a:t>größere wirtschaftliche Bedeutung</a:t>
            </a:r>
            <a:r>
              <a:rPr lang="de-DE" sz="1600" dirty="0">
                <a:solidFill>
                  <a:prstClr val="black"/>
                </a:solidFill>
              </a:rPr>
              <a:t> schließen lassen </a:t>
            </a:r>
            <a:br>
              <a:rPr lang="de-DE" sz="1600" dirty="0">
                <a:solidFill>
                  <a:prstClr val="black"/>
                </a:solidFill>
              </a:rPr>
            </a:br>
            <a:r>
              <a:rPr lang="de-DE" sz="1600" dirty="0">
                <a:solidFill>
                  <a:prstClr val="black"/>
                </a:solidFill>
              </a:rPr>
              <a:t>(</a:t>
            </a:r>
            <a:r>
              <a:rPr lang="de-DE" sz="1600" b="1" dirty="0">
                <a:solidFill>
                  <a:prstClr val="black"/>
                </a:solidFill>
              </a:rPr>
              <a:t>2,2 % weniger als </a:t>
            </a:r>
            <a:r>
              <a:rPr lang="de-DE" sz="1600" dirty="0">
                <a:solidFill>
                  <a:prstClr val="black"/>
                </a:solidFill>
              </a:rPr>
              <a:t>im Jahr </a:t>
            </a:r>
            <a:r>
              <a:rPr lang="de-DE" sz="1600" b="1" dirty="0">
                <a:solidFill>
                  <a:prstClr val="black"/>
                </a:solidFill>
              </a:rPr>
              <a:t>2017</a:t>
            </a:r>
            <a:r>
              <a:rPr lang="de-DE" sz="1600" dirty="0">
                <a:solidFill>
                  <a:prstClr val="black"/>
                </a:solidFill>
              </a:rPr>
              <a:t>). </a:t>
            </a:r>
          </a:p>
          <a:p>
            <a:pPr marL="0" lvl="0" indent="0" defTabSz="914400" fontAlgn="base">
              <a:lnSpc>
                <a:spcPct val="100000"/>
              </a:lnSpc>
              <a:spcAft>
                <a:spcPct val="0"/>
              </a:spcAft>
              <a:buClrTx/>
              <a:buNone/>
            </a:pPr>
            <a:endParaRPr lang="de-DE" sz="1600" dirty="0">
              <a:solidFill>
                <a:prstClr val="black"/>
              </a:solidFill>
            </a:endParaRPr>
          </a:p>
          <a:p>
            <a:pPr marL="0" lvl="0" indent="0" defTabSz="914400" fontAlgn="base">
              <a:lnSpc>
                <a:spcPct val="100000"/>
              </a:lnSpc>
              <a:spcAft>
                <a:spcPct val="0"/>
              </a:spcAft>
              <a:buClrTx/>
              <a:buNone/>
            </a:pPr>
            <a:r>
              <a:rPr lang="de-DE" sz="1600" dirty="0">
                <a:solidFill>
                  <a:prstClr val="black"/>
                </a:solidFill>
              </a:rPr>
              <a:t>Die Zahl neu gegründeter </a:t>
            </a:r>
            <a:r>
              <a:rPr lang="de-DE" sz="1600" b="1" dirty="0">
                <a:solidFill>
                  <a:prstClr val="black"/>
                </a:solidFill>
              </a:rPr>
              <a:t>Kleinunternehmen</a:t>
            </a:r>
            <a:r>
              <a:rPr lang="de-DE" sz="1600" dirty="0">
                <a:solidFill>
                  <a:prstClr val="black"/>
                </a:solidFill>
              </a:rPr>
              <a:t> lag im Jahr 2018 mit fast </a:t>
            </a:r>
            <a:r>
              <a:rPr lang="de-DE" sz="1600" b="1" dirty="0">
                <a:solidFill>
                  <a:prstClr val="black"/>
                </a:solidFill>
              </a:rPr>
              <a:t>169.100</a:t>
            </a:r>
            <a:r>
              <a:rPr lang="de-DE" sz="1600" dirty="0">
                <a:solidFill>
                  <a:prstClr val="black"/>
                </a:solidFill>
              </a:rPr>
              <a:t> um </a:t>
            </a:r>
            <a:br>
              <a:rPr lang="de-DE" sz="1600" dirty="0">
                <a:solidFill>
                  <a:prstClr val="black"/>
                </a:solidFill>
              </a:rPr>
            </a:br>
            <a:r>
              <a:rPr lang="de-DE" sz="1600" b="1" dirty="0">
                <a:solidFill>
                  <a:prstClr val="black"/>
                </a:solidFill>
              </a:rPr>
              <a:t>3,4 % unter dem Vorjahreswert</a:t>
            </a:r>
            <a:r>
              <a:rPr lang="de-DE" sz="1600" dirty="0">
                <a:solidFill>
                  <a:prstClr val="black"/>
                </a:solidFill>
              </a:rPr>
              <a:t>.</a:t>
            </a:r>
          </a:p>
          <a:p>
            <a:pPr marL="0" lvl="0" indent="0" defTabSz="914400" fontAlgn="base">
              <a:lnSpc>
                <a:spcPct val="100000"/>
              </a:lnSpc>
              <a:spcAft>
                <a:spcPct val="0"/>
              </a:spcAft>
              <a:buClrTx/>
              <a:buNone/>
            </a:pPr>
            <a:endParaRPr lang="de-DE" sz="1600" dirty="0">
              <a:solidFill>
                <a:prstClr val="black"/>
              </a:solidFill>
            </a:endParaRPr>
          </a:p>
          <a:p>
            <a:pPr marL="0" lvl="0" indent="0" defTabSz="914400" fontAlgn="base">
              <a:lnSpc>
                <a:spcPct val="100000"/>
              </a:lnSpc>
              <a:spcAft>
                <a:spcPct val="0"/>
              </a:spcAft>
              <a:buClrTx/>
              <a:buNone/>
            </a:pPr>
            <a:r>
              <a:rPr lang="de-DE" sz="1600" dirty="0">
                <a:solidFill>
                  <a:prstClr val="black"/>
                </a:solidFill>
              </a:rPr>
              <a:t>Die </a:t>
            </a:r>
            <a:r>
              <a:rPr lang="de-DE" sz="1600" b="1" dirty="0">
                <a:solidFill>
                  <a:prstClr val="black"/>
                </a:solidFill>
              </a:rPr>
              <a:t>Zahl</a:t>
            </a:r>
            <a:r>
              <a:rPr lang="de-DE" sz="1600" dirty="0">
                <a:solidFill>
                  <a:prstClr val="black"/>
                </a:solidFill>
              </a:rPr>
              <a:t> der Gründungen von </a:t>
            </a:r>
            <a:r>
              <a:rPr lang="de-DE" sz="1600" b="1" dirty="0">
                <a:solidFill>
                  <a:prstClr val="black"/>
                </a:solidFill>
              </a:rPr>
              <a:t>Nebenerwerbsbetrieben</a:t>
            </a:r>
            <a:r>
              <a:rPr lang="de-DE" sz="1600" dirty="0">
                <a:solidFill>
                  <a:prstClr val="black"/>
                </a:solidFill>
              </a:rPr>
              <a:t> </a:t>
            </a:r>
            <a:r>
              <a:rPr lang="de-DE" sz="1600" b="1" dirty="0">
                <a:solidFill>
                  <a:prstClr val="black"/>
                </a:solidFill>
              </a:rPr>
              <a:t>stieg leicht um 0,6 % </a:t>
            </a:r>
            <a:r>
              <a:rPr lang="de-DE" sz="1600" dirty="0">
                <a:solidFill>
                  <a:prstClr val="black"/>
                </a:solidFill>
              </a:rPr>
              <a:t>auf rund </a:t>
            </a:r>
            <a:r>
              <a:rPr lang="de-DE" sz="1600" b="1" dirty="0">
                <a:solidFill>
                  <a:prstClr val="black"/>
                </a:solidFill>
              </a:rPr>
              <a:t>250.700</a:t>
            </a:r>
            <a:r>
              <a:rPr lang="de-DE" sz="1600" dirty="0">
                <a:solidFill>
                  <a:prstClr val="black"/>
                </a:solidFill>
              </a:rPr>
              <a:t>. </a:t>
            </a:r>
          </a:p>
          <a:p>
            <a:pPr marL="0" lvl="0" indent="0" defTabSz="914400" fontAlgn="base">
              <a:lnSpc>
                <a:spcPct val="100000"/>
              </a:lnSpc>
              <a:spcAft>
                <a:spcPct val="0"/>
              </a:spcAft>
              <a:buClrTx/>
              <a:buNone/>
            </a:pPr>
            <a:endParaRPr lang="de-DE" sz="1600" dirty="0">
              <a:solidFill>
                <a:prstClr val="black"/>
              </a:solidFill>
            </a:endParaRPr>
          </a:p>
          <a:p>
            <a:pPr marL="0" lvl="0" indent="0" defTabSz="914400" fontAlgn="base">
              <a:lnSpc>
                <a:spcPct val="100000"/>
              </a:lnSpc>
              <a:spcAft>
                <a:spcPct val="0"/>
              </a:spcAft>
              <a:buClrTx/>
              <a:buNone/>
            </a:pPr>
            <a:r>
              <a:rPr lang="de-DE" sz="1600" dirty="0">
                <a:solidFill>
                  <a:prstClr val="black"/>
                </a:solidFill>
              </a:rPr>
              <a:t>Insgesamt verringerte sich die </a:t>
            </a:r>
            <a:r>
              <a:rPr lang="de-DE" sz="1600" b="1" dirty="0">
                <a:solidFill>
                  <a:prstClr val="black"/>
                </a:solidFill>
              </a:rPr>
              <a:t>Gesamtzahl der Gewerbeanmeldungen </a:t>
            </a:r>
            <a:r>
              <a:rPr lang="de-DE" sz="1600" dirty="0">
                <a:solidFill>
                  <a:prstClr val="black"/>
                </a:solidFill>
              </a:rPr>
              <a:t>im Jahr 2018 auf rund </a:t>
            </a:r>
            <a:r>
              <a:rPr lang="de-DE" sz="1600" b="1" dirty="0">
                <a:solidFill>
                  <a:prstClr val="black"/>
                </a:solidFill>
              </a:rPr>
              <a:t>668.700</a:t>
            </a:r>
            <a:r>
              <a:rPr lang="de-DE" sz="1600" dirty="0">
                <a:solidFill>
                  <a:prstClr val="black"/>
                </a:solidFill>
              </a:rPr>
              <a:t>, das waren 1,2 % weniger als im Jahr 2017. </a:t>
            </a:r>
          </a:p>
          <a:p>
            <a:pPr marL="0" lvl="0" indent="0" defTabSz="914400" fontAlgn="base">
              <a:lnSpc>
                <a:spcPct val="100000"/>
              </a:lnSpc>
              <a:spcAft>
                <a:spcPct val="0"/>
              </a:spcAft>
              <a:buClrTx/>
              <a:buNone/>
            </a:pPr>
            <a:endParaRPr lang="de-DE" sz="1600" dirty="0">
              <a:solidFill>
                <a:prstClr val="black"/>
              </a:solidFill>
            </a:endParaRPr>
          </a:p>
          <a:p>
            <a:pPr marL="0" lvl="0" indent="0" defTabSz="914400" fontAlgn="base">
              <a:lnSpc>
                <a:spcPct val="100000"/>
              </a:lnSpc>
              <a:spcAft>
                <a:spcPct val="0"/>
              </a:spcAft>
              <a:buClrTx/>
              <a:buNone/>
            </a:pPr>
            <a:endParaRPr lang="de-DE" altLang="de-DE" sz="1600" dirty="0">
              <a:solidFill>
                <a:prstClr val="black"/>
              </a:solidFill>
              <a:latin typeface="Arial" pitchFamily="34" charset="0"/>
              <a:cs typeface="Arial" pitchFamily="34" charset="0"/>
            </a:endParaRPr>
          </a:p>
          <a:p>
            <a:pPr marL="0" lvl="0" indent="0" defTabSz="914400" fontAlgn="base">
              <a:lnSpc>
                <a:spcPct val="100000"/>
              </a:lnSpc>
              <a:spcAft>
                <a:spcPct val="0"/>
              </a:spcAft>
              <a:buClrTx/>
              <a:buNone/>
            </a:pPr>
            <a:r>
              <a:rPr lang="de-DE" altLang="de-DE" sz="1600" dirty="0">
                <a:solidFill>
                  <a:prstClr val="black"/>
                </a:solidFill>
                <a:latin typeface="Arial" pitchFamily="34" charset="0"/>
                <a:cs typeface="Arial" pitchFamily="34" charset="0"/>
              </a:rPr>
              <a:t>Quelle: Statistisches Bundesamt</a:t>
            </a:r>
          </a:p>
          <a:p>
            <a:endParaRPr lang="de-DE" dirty="0"/>
          </a:p>
        </p:txBody>
      </p:sp>
      <p:pic>
        <p:nvPicPr>
          <p:cNvPr id="8"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129574"/>
      </p:ext>
    </p:extLst>
  </p:cSld>
  <p:clrMapOvr>
    <a:masterClrMapping/>
  </p:clrMapOvr>
  <p:transition spd="slow" advTm="7500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2" name="Textplatzhalter 1"/>
          <p:cNvSpPr>
            <a:spLocks noGrp="1"/>
          </p:cNvSpPr>
          <p:nvPr>
            <p:ph type="body" idx="1"/>
          </p:nvPr>
        </p:nvSpPr>
        <p:spPr/>
        <p:txBody>
          <a:bodyPr/>
          <a:lstStyle/>
          <a:p>
            <a:pPr algn="ctr"/>
            <a:r>
              <a:rPr lang="de-DE" dirty="0"/>
              <a:t>Gründungsgeschehen 2018 (Abgang)</a:t>
            </a:r>
          </a:p>
        </p:txBody>
      </p:sp>
      <p:sp>
        <p:nvSpPr>
          <p:cNvPr id="6" name="Foliennummernplatzhalter 5"/>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52</a:t>
            </a:fld>
            <a:endParaRPr lang="de-DE"/>
          </a:p>
        </p:txBody>
      </p:sp>
      <p:sp>
        <p:nvSpPr>
          <p:cNvPr id="4" name="Datumsplatzhalter 3"/>
          <p:cNvSpPr>
            <a:spLocks noGrp="1"/>
          </p:cNvSpPr>
          <p:nvPr>
            <p:ph type="dt" sz="half" idx="4294967295"/>
          </p:nvPr>
        </p:nvSpPr>
        <p:spPr>
          <a:xfrm>
            <a:off x="0" y="6356350"/>
            <a:ext cx="2133600" cy="365125"/>
          </a:xfrm>
          <a:prstGeom prst="rect">
            <a:avLst/>
          </a:prstGeom>
        </p:spPr>
        <p:txBody>
          <a:bodyPr/>
          <a:lstStyle/>
          <a:p>
            <a:r>
              <a:rPr lang="de-DE" dirty="0"/>
              <a:t> </a:t>
            </a:r>
          </a:p>
        </p:txBody>
      </p:sp>
      <p:sp>
        <p:nvSpPr>
          <p:cNvPr id="9" name="Textplatzhalter 8"/>
          <p:cNvSpPr>
            <a:spLocks noGrp="1"/>
          </p:cNvSpPr>
          <p:nvPr>
            <p:ph type="body" sz="quarter" idx="4294967295"/>
          </p:nvPr>
        </p:nvSpPr>
        <p:spPr>
          <a:xfrm>
            <a:off x="444500" y="2061341"/>
            <a:ext cx="8079234" cy="4214813"/>
          </a:xfrm>
        </p:spPr>
        <p:txBody>
          <a:bodyPr>
            <a:normAutofit fontScale="92500" lnSpcReduction="20000"/>
          </a:bodyPr>
          <a:lstStyle/>
          <a:p>
            <a:pPr>
              <a:lnSpc>
                <a:spcPct val="110000"/>
              </a:lnSpc>
            </a:pPr>
            <a:r>
              <a:rPr lang="de-DE" sz="1700" dirty="0">
                <a:solidFill>
                  <a:prstClr val="black"/>
                </a:solidFill>
              </a:rPr>
              <a:t>Rund </a:t>
            </a:r>
            <a:r>
              <a:rPr lang="de-DE" sz="1700" b="1" dirty="0">
                <a:solidFill>
                  <a:prstClr val="black"/>
                </a:solidFill>
              </a:rPr>
              <a:t>102.600</a:t>
            </a:r>
            <a:r>
              <a:rPr lang="de-DE" sz="1700" dirty="0">
                <a:solidFill>
                  <a:prstClr val="black"/>
                </a:solidFill>
              </a:rPr>
              <a:t> Betriebe mit größerer wirtschaftlicher Bedeutung gaben im Jahr 2018 ihr Gewerbe vollständig auf. Das waren </a:t>
            </a:r>
            <a:r>
              <a:rPr lang="de-DE" sz="1700" b="1" dirty="0">
                <a:solidFill>
                  <a:prstClr val="black"/>
                </a:solidFill>
              </a:rPr>
              <a:t>1,7 % weniger als </a:t>
            </a:r>
            <a:r>
              <a:rPr lang="de-DE" sz="1700" dirty="0">
                <a:solidFill>
                  <a:prstClr val="black"/>
                </a:solidFill>
              </a:rPr>
              <a:t>im Jahr </a:t>
            </a:r>
            <a:r>
              <a:rPr lang="de-DE" sz="1700" b="1" dirty="0">
                <a:solidFill>
                  <a:prstClr val="black"/>
                </a:solidFill>
              </a:rPr>
              <a:t>2017</a:t>
            </a:r>
            <a:r>
              <a:rPr lang="de-DE" sz="1700" dirty="0">
                <a:solidFill>
                  <a:prstClr val="black"/>
                </a:solidFill>
              </a:rPr>
              <a:t>. </a:t>
            </a:r>
          </a:p>
          <a:p>
            <a:pPr>
              <a:lnSpc>
                <a:spcPct val="110000"/>
              </a:lnSpc>
            </a:pPr>
            <a:endParaRPr lang="de-DE" sz="1700" dirty="0">
              <a:solidFill>
                <a:prstClr val="black"/>
              </a:solidFill>
            </a:endParaRPr>
          </a:p>
          <a:p>
            <a:pPr>
              <a:lnSpc>
                <a:spcPct val="110000"/>
              </a:lnSpc>
            </a:pPr>
            <a:r>
              <a:rPr lang="de-DE" sz="1700" dirty="0">
                <a:solidFill>
                  <a:prstClr val="black"/>
                </a:solidFill>
              </a:rPr>
              <a:t>Die Zahl der im Jahr 2018 aufgegebenen </a:t>
            </a:r>
            <a:r>
              <a:rPr lang="de-DE" sz="1700" b="1" dirty="0">
                <a:solidFill>
                  <a:prstClr val="black"/>
                </a:solidFill>
              </a:rPr>
              <a:t>Kleinunternehmen</a:t>
            </a:r>
            <a:r>
              <a:rPr lang="de-DE" sz="1700" dirty="0">
                <a:solidFill>
                  <a:prstClr val="black"/>
                </a:solidFill>
              </a:rPr>
              <a:t> </a:t>
            </a:r>
            <a:r>
              <a:rPr lang="de-DE" sz="1700" b="1" dirty="0">
                <a:solidFill>
                  <a:prstClr val="black"/>
                </a:solidFill>
              </a:rPr>
              <a:t>sank um 2,6 % </a:t>
            </a:r>
            <a:r>
              <a:rPr lang="de-DE" sz="1700" dirty="0">
                <a:solidFill>
                  <a:prstClr val="black"/>
                </a:solidFill>
              </a:rPr>
              <a:t>auf knapp </a:t>
            </a:r>
            <a:r>
              <a:rPr lang="de-DE" sz="1700" b="1" dirty="0">
                <a:solidFill>
                  <a:prstClr val="black"/>
                </a:solidFill>
              </a:rPr>
              <a:t>217.400</a:t>
            </a:r>
            <a:r>
              <a:rPr lang="de-DE" sz="1700" dirty="0">
                <a:solidFill>
                  <a:prstClr val="black"/>
                </a:solidFill>
              </a:rPr>
              <a:t>. </a:t>
            </a:r>
          </a:p>
          <a:p>
            <a:pPr>
              <a:lnSpc>
                <a:spcPct val="110000"/>
              </a:lnSpc>
            </a:pPr>
            <a:endParaRPr lang="de-DE" sz="1700" dirty="0">
              <a:solidFill>
                <a:prstClr val="black"/>
              </a:solidFill>
            </a:endParaRPr>
          </a:p>
          <a:p>
            <a:pPr>
              <a:lnSpc>
                <a:spcPct val="110000"/>
              </a:lnSpc>
            </a:pPr>
            <a:r>
              <a:rPr lang="de-DE" sz="1700" dirty="0">
                <a:solidFill>
                  <a:prstClr val="black"/>
                </a:solidFill>
              </a:rPr>
              <a:t>Gestiegen ist dagegen die Zahl der </a:t>
            </a:r>
            <a:r>
              <a:rPr lang="de-DE" sz="1700" b="1" dirty="0">
                <a:solidFill>
                  <a:prstClr val="black"/>
                </a:solidFill>
              </a:rPr>
              <a:t>Aufgaben von Nebenerwerbsbetrieben</a:t>
            </a:r>
            <a:r>
              <a:rPr lang="de-DE" sz="1700" dirty="0">
                <a:solidFill>
                  <a:prstClr val="black"/>
                </a:solidFill>
              </a:rPr>
              <a:t>, und zwar </a:t>
            </a:r>
            <a:r>
              <a:rPr lang="de-DE" sz="1700" b="1" dirty="0">
                <a:solidFill>
                  <a:prstClr val="black"/>
                </a:solidFill>
              </a:rPr>
              <a:t>um 4,2 % auf </a:t>
            </a:r>
            <a:r>
              <a:rPr lang="de-DE" sz="1700" dirty="0">
                <a:solidFill>
                  <a:prstClr val="black"/>
                </a:solidFill>
              </a:rPr>
              <a:t>rund </a:t>
            </a:r>
            <a:r>
              <a:rPr lang="de-DE" sz="1700" b="1" dirty="0">
                <a:solidFill>
                  <a:prstClr val="black"/>
                </a:solidFill>
              </a:rPr>
              <a:t>192.800</a:t>
            </a:r>
            <a:r>
              <a:rPr lang="de-DE" sz="1700" dirty="0">
                <a:solidFill>
                  <a:prstClr val="black"/>
                </a:solidFill>
              </a:rPr>
              <a:t>. </a:t>
            </a:r>
          </a:p>
          <a:p>
            <a:pPr>
              <a:lnSpc>
                <a:spcPct val="110000"/>
              </a:lnSpc>
            </a:pPr>
            <a:endParaRPr lang="de-DE" sz="1700" dirty="0">
              <a:solidFill>
                <a:prstClr val="black"/>
              </a:solidFill>
            </a:endParaRPr>
          </a:p>
          <a:p>
            <a:pPr>
              <a:lnSpc>
                <a:spcPct val="110000"/>
              </a:lnSpc>
            </a:pPr>
            <a:r>
              <a:rPr lang="de-DE" sz="1700" b="1" dirty="0">
                <a:solidFill>
                  <a:prstClr val="black"/>
                </a:solidFill>
              </a:rPr>
              <a:t>Insgesamt</a:t>
            </a:r>
            <a:r>
              <a:rPr lang="de-DE" sz="1700" dirty="0">
                <a:solidFill>
                  <a:prstClr val="black"/>
                </a:solidFill>
              </a:rPr>
              <a:t> lag die Zahl der </a:t>
            </a:r>
            <a:r>
              <a:rPr lang="de-DE" sz="1700" b="1" dirty="0">
                <a:solidFill>
                  <a:prstClr val="black"/>
                </a:solidFill>
              </a:rPr>
              <a:t>Gewerbeabmeldungen</a:t>
            </a:r>
            <a:r>
              <a:rPr lang="de-DE" sz="1700" dirty="0">
                <a:solidFill>
                  <a:prstClr val="black"/>
                </a:solidFill>
              </a:rPr>
              <a:t> bei den Gewerbeämtern mit rund </a:t>
            </a:r>
            <a:r>
              <a:rPr lang="de-DE" sz="1700" b="1" dirty="0">
                <a:solidFill>
                  <a:prstClr val="black"/>
                </a:solidFill>
              </a:rPr>
              <a:t>636.200 </a:t>
            </a:r>
            <a:r>
              <a:rPr lang="de-DE" sz="1700" dirty="0">
                <a:solidFill>
                  <a:prstClr val="black"/>
                </a:solidFill>
              </a:rPr>
              <a:t>um </a:t>
            </a:r>
            <a:r>
              <a:rPr lang="de-DE" sz="1700" b="1" dirty="0">
                <a:solidFill>
                  <a:prstClr val="black"/>
                </a:solidFill>
              </a:rPr>
              <a:t>0,2 % unter dem Vorjahreswert</a:t>
            </a:r>
            <a:r>
              <a:rPr lang="de-DE" sz="1700" dirty="0">
                <a:solidFill>
                  <a:prstClr val="black"/>
                </a:solidFill>
              </a:rPr>
              <a:t>.</a:t>
            </a:r>
          </a:p>
          <a:p>
            <a:pPr>
              <a:lnSpc>
                <a:spcPct val="110000"/>
              </a:lnSpc>
            </a:pPr>
            <a:endParaRPr lang="de-DE" sz="1700" dirty="0">
              <a:solidFill>
                <a:prstClr val="black"/>
              </a:solidFill>
            </a:endParaRPr>
          </a:p>
          <a:p>
            <a:pPr>
              <a:lnSpc>
                <a:spcPct val="110000"/>
              </a:lnSpc>
            </a:pPr>
            <a:endParaRPr lang="de-DE" altLang="de-DE" sz="1700" dirty="0">
              <a:solidFill>
                <a:prstClr val="black"/>
              </a:solidFill>
            </a:endParaRPr>
          </a:p>
          <a:p>
            <a:pPr>
              <a:lnSpc>
                <a:spcPct val="110000"/>
              </a:lnSpc>
            </a:pPr>
            <a:endParaRPr lang="de-DE" altLang="de-DE" sz="1700" dirty="0">
              <a:solidFill>
                <a:prstClr val="black"/>
              </a:solidFill>
            </a:endParaRPr>
          </a:p>
          <a:p>
            <a:pPr>
              <a:lnSpc>
                <a:spcPct val="110000"/>
              </a:lnSpc>
            </a:pPr>
            <a:r>
              <a:rPr lang="de-DE" altLang="de-DE" sz="1700" dirty="0">
                <a:solidFill>
                  <a:prstClr val="black"/>
                </a:solidFill>
              </a:rPr>
              <a:t>Quelle: Statistisches Bundesamt</a:t>
            </a:r>
          </a:p>
          <a:p>
            <a:endParaRPr lang="de-DE" dirty="0"/>
          </a:p>
        </p:txBody>
      </p:sp>
      <p:pic>
        <p:nvPicPr>
          <p:cNvPr id="8"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640926"/>
      </p:ext>
    </p:extLst>
  </p:cSld>
  <p:clrMapOvr>
    <a:masterClrMapping/>
  </p:clrMapOvr>
  <p:transition spd="slow" advTm="7500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2019 - Zugang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53</a:t>
            </a:fld>
            <a:endParaRPr lang="de-DE" dirty="0"/>
          </a:p>
        </p:txBody>
      </p:sp>
      <p:sp>
        <p:nvSpPr>
          <p:cNvPr id="5" name="Inhaltsplatzhalter 1">
            <a:extLst>
              <a:ext uri="{FF2B5EF4-FFF2-40B4-BE49-F238E27FC236}">
                <a16:creationId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solidFill>
                  <a:prstClr val="black"/>
                </a:solidFill>
              </a:rPr>
              <a:t>Im Jahr 2019 wurden knapp </a:t>
            </a:r>
            <a:r>
              <a:rPr lang="de-DE" sz="1600" b="1" dirty="0">
                <a:solidFill>
                  <a:prstClr val="black"/>
                </a:solidFill>
              </a:rPr>
              <a:t>122.600 </a:t>
            </a:r>
            <a:r>
              <a:rPr lang="de-DE" sz="1600" dirty="0">
                <a:solidFill>
                  <a:prstClr val="black"/>
                </a:solidFill>
              </a:rPr>
              <a:t>Betriebe gegründet, deren Rechtsform und Beschäftigtenzahl auf eine </a:t>
            </a:r>
            <a:r>
              <a:rPr lang="de-DE" sz="1600" b="1" dirty="0">
                <a:solidFill>
                  <a:prstClr val="black"/>
                </a:solidFill>
              </a:rPr>
              <a:t>größere wirtschaftliche Bedeutung</a:t>
            </a:r>
            <a:r>
              <a:rPr lang="de-DE" sz="1600" dirty="0">
                <a:solidFill>
                  <a:prstClr val="black"/>
                </a:solidFill>
              </a:rPr>
              <a:t> schließen lassen </a:t>
            </a:r>
            <a:br>
              <a:rPr lang="de-DE" sz="1600" dirty="0">
                <a:solidFill>
                  <a:prstClr val="black"/>
                </a:solidFill>
              </a:rPr>
            </a:br>
            <a:r>
              <a:rPr lang="de-DE" sz="1600" dirty="0">
                <a:solidFill>
                  <a:prstClr val="black"/>
                </a:solidFill>
              </a:rPr>
              <a:t>(</a:t>
            </a:r>
            <a:r>
              <a:rPr lang="de-DE" sz="1600" b="1" dirty="0">
                <a:solidFill>
                  <a:prstClr val="black"/>
                </a:solidFill>
              </a:rPr>
              <a:t>0,1 % weniger als </a:t>
            </a:r>
            <a:r>
              <a:rPr lang="de-DE" sz="1600" dirty="0">
                <a:solidFill>
                  <a:prstClr val="black"/>
                </a:solidFill>
              </a:rPr>
              <a:t>im Jahr </a:t>
            </a:r>
            <a:r>
              <a:rPr lang="de-DE" sz="1600" b="1" dirty="0">
                <a:solidFill>
                  <a:prstClr val="black"/>
                </a:solidFill>
              </a:rPr>
              <a:t>2018</a:t>
            </a:r>
            <a:r>
              <a:rPr lang="de-DE" sz="1600" dirty="0">
                <a:solidFill>
                  <a:prstClr val="black"/>
                </a:solidFill>
              </a:rPr>
              <a:t>). </a:t>
            </a:r>
          </a:p>
          <a:p>
            <a:endParaRPr lang="de-DE" sz="1600" dirty="0">
              <a:solidFill>
                <a:prstClr val="black"/>
              </a:solidFill>
            </a:endParaRPr>
          </a:p>
          <a:p>
            <a:r>
              <a:rPr lang="de-DE" sz="1600" dirty="0">
                <a:solidFill>
                  <a:prstClr val="black"/>
                </a:solidFill>
              </a:rPr>
              <a:t>Die Zahl neu gegründeter </a:t>
            </a:r>
            <a:r>
              <a:rPr lang="de-DE" sz="1600" b="1" dirty="0">
                <a:solidFill>
                  <a:prstClr val="black"/>
                </a:solidFill>
              </a:rPr>
              <a:t>Kleinunternehmen</a:t>
            </a:r>
            <a:r>
              <a:rPr lang="de-DE" sz="1600" dirty="0">
                <a:solidFill>
                  <a:prstClr val="black"/>
                </a:solidFill>
              </a:rPr>
              <a:t> lag im Jahr 2019 mit fast </a:t>
            </a:r>
            <a:r>
              <a:rPr lang="de-DE" sz="1600" b="1" dirty="0">
                <a:solidFill>
                  <a:prstClr val="black"/>
                </a:solidFill>
              </a:rPr>
              <a:t>164.000</a:t>
            </a:r>
            <a:r>
              <a:rPr lang="de-DE" sz="1600" dirty="0">
                <a:solidFill>
                  <a:prstClr val="black"/>
                </a:solidFill>
              </a:rPr>
              <a:t> um </a:t>
            </a:r>
            <a:br>
              <a:rPr lang="de-DE" sz="1600" dirty="0">
                <a:solidFill>
                  <a:prstClr val="black"/>
                </a:solidFill>
              </a:rPr>
            </a:br>
            <a:r>
              <a:rPr lang="de-DE" sz="1600" b="1" dirty="0">
                <a:solidFill>
                  <a:prstClr val="black"/>
                </a:solidFill>
              </a:rPr>
              <a:t>3,0 % unter dem Vorjahreswert</a:t>
            </a:r>
            <a:r>
              <a:rPr lang="de-DE" sz="1600" dirty="0">
                <a:solidFill>
                  <a:prstClr val="black"/>
                </a:solidFill>
              </a:rPr>
              <a:t>.</a:t>
            </a:r>
          </a:p>
          <a:p>
            <a:endParaRPr lang="de-DE" sz="1600" dirty="0">
              <a:solidFill>
                <a:prstClr val="black"/>
              </a:solidFill>
            </a:endParaRPr>
          </a:p>
          <a:p>
            <a:r>
              <a:rPr lang="de-DE" sz="1600" dirty="0">
                <a:solidFill>
                  <a:prstClr val="black"/>
                </a:solidFill>
              </a:rPr>
              <a:t>Die </a:t>
            </a:r>
            <a:r>
              <a:rPr lang="de-DE" sz="1600" b="1" dirty="0">
                <a:solidFill>
                  <a:prstClr val="black"/>
                </a:solidFill>
              </a:rPr>
              <a:t>Zahl</a:t>
            </a:r>
            <a:r>
              <a:rPr lang="de-DE" sz="1600" dirty="0">
                <a:solidFill>
                  <a:prstClr val="black"/>
                </a:solidFill>
              </a:rPr>
              <a:t> der Gründungen von </a:t>
            </a:r>
            <a:r>
              <a:rPr lang="de-DE" sz="1600" b="1" dirty="0">
                <a:solidFill>
                  <a:prstClr val="black"/>
                </a:solidFill>
              </a:rPr>
              <a:t>Nebenerwerbsbetrieben</a:t>
            </a:r>
            <a:r>
              <a:rPr lang="de-DE" sz="1600" dirty="0">
                <a:solidFill>
                  <a:prstClr val="black"/>
                </a:solidFill>
              </a:rPr>
              <a:t> </a:t>
            </a:r>
            <a:r>
              <a:rPr lang="de-DE" sz="1600" b="1" dirty="0">
                <a:solidFill>
                  <a:prstClr val="black"/>
                </a:solidFill>
              </a:rPr>
              <a:t>stieg um 5,3 % </a:t>
            </a:r>
            <a:r>
              <a:rPr lang="de-DE" sz="1600" dirty="0">
                <a:solidFill>
                  <a:prstClr val="black"/>
                </a:solidFill>
              </a:rPr>
              <a:t>auf rund </a:t>
            </a:r>
            <a:r>
              <a:rPr lang="de-DE" sz="1600" b="1" dirty="0">
                <a:solidFill>
                  <a:prstClr val="black"/>
                </a:solidFill>
              </a:rPr>
              <a:t>264.000</a:t>
            </a:r>
            <a:r>
              <a:rPr lang="de-DE" sz="1600" dirty="0">
                <a:solidFill>
                  <a:prstClr val="black"/>
                </a:solidFill>
              </a:rPr>
              <a:t>. </a:t>
            </a:r>
          </a:p>
          <a:p>
            <a:endParaRPr lang="de-DE" sz="1600" dirty="0">
              <a:solidFill>
                <a:prstClr val="black"/>
              </a:solidFill>
            </a:endParaRPr>
          </a:p>
          <a:p>
            <a:r>
              <a:rPr lang="de-DE" sz="1600" dirty="0">
                <a:solidFill>
                  <a:prstClr val="black"/>
                </a:solidFill>
              </a:rPr>
              <a:t>Insgesamt erhöhte sich die </a:t>
            </a:r>
            <a:r>
              <a:rPr lang="de-DE" sz="1600" b="1" dirty="0">
                <a:solidFill>
                  <a:prstClr val="black"/>
                </a:solidFill>
              </a:rPr>
              <a:t>Gesamtzahl der Gewerbeanmeldungen </a:t>
            </a:r>
            <a:r>
              <a:rPr lang="de-DE" sz="1600" dirty="0">
                <a:solidFill>
                  <a:prstClr val="black"/>
                </a:solidFill>
              </a:rPr>
              <a:t>im Jahr 2019 auf rund </a:t>
            </a:r>
            <a:r>
              <a:rPr lang="de-DE" sz="1600" b="1" dirty="0">
                <a:solidFill>
                  <a:prstClr val="black"/>
                </a:solidFill>
              </a:rPr>
              <a:t>672.600</a:t>
            </a:r>
            <a:r>
              <a:rPr lang="de-DE" sz="1600" dirty="0">
                <a:solidFill>
                  <a:prstClr val="black"/>
                </a:solidFill>
              </a:rPr>
              <a:t>, das waren 0,6 % mehr als im Jahr 2018. </a:t>
            </a:r>
          </a:p>
          <a:p>
            <a:endParaRPr lang="de-DE" sz="1600" dirty="0">
              <a:solidFill>
                <a:prstClr val="black"/>
              </a:solidFill>
            </a:endParaRPr>
          </a:p>
          <a:p>
            <a:endParaRPr lang="de-DE" altLang="de-DE" sz="1600" dirty="0">
              <a:solidFill>
                <a:prstClr val="black"/>
              </a:solidFill>
              <a:latin typeface="Arial" pitchFamily="34" charset="0"/>
              <a:cs typeface="Arial" pitchFamily="34" charset="0"/>
            </a:endParaRPr>
          </a:p>
          <a:p>
            <a:r>
              <a:rPr lang="de-DE" altLang="de-DE" sz="1600" dirty="0">
                <a:solidFill>
                  <a:prstClr val="black"/>
                </a:solidFill>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pic>
        <p:nvPicPr>
          <p:cNvPr id="6" name="Picture 10" descr="BD09292_">
            <a:extLst>
              <a:ext uri="{FF2B5EF4-FFF2-40B4-BE49-F238E27FC236}">
                <a16:creationId xmlns:a16="http://schemas.microsoft.com/office/drawing/2014/main" id="{2F51C9FD-9169-4599-A1EF-3A23E30A55E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1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2019 - Abgang</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fld id="{D85D4919-9345-C143-B116-BEF1F73A0D07}" type="slidenum">
              <a:rPr lang="de-DE" smtClean="0"/>
              <a:pPr/>
              <a:t>54</a:t>
            </a:fld>
            <a:endParaRPr lang="de-DE" dirty="0"/>
          </a:p>
        </p:txBody>
      </p:sp>
      <p:sp>
        <p:nvSpPr>
          <p:cNvPr id="5" name="Inhaltsplatzhalter 1">
            <a:extLst>
              <a:ext uri="{FF2B5EF4-FFF2-40B4-BE49-F238E27FC236}">
                <a16:creationId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pPr marL="109350"/>
            <a:r>
              <a:rPr lang="de-DE" sz="1600" dirty="0">
                <a:solidFill>
                  <a:srgbClr val="080808"/>
                </a:solidFill>
              </a:rPr>
              <a:t>Rund </a:t>
            </a:r>
            <a:r>
              <a:rPr lang="de-DE" sz="1600" b="1" dirty="0">
                <a:solidFill>
                  <a:srgbClr val="080808"/>
                </a:solidFill>
              </a:rPr>
              <a:t>99.400</a:t>
            </a:r>
            <a:r>
              <a:rPr lang="de-DE" sz="1600" dirty="0">
                <a:solidFill>
                  <a:srgbClr val="080808"/>
                </a:solidFill>
              </a:rPr>
              <a:t> Betriebe mit größerer wirtschaftlicher Bedeutung gaben im Jahr 2019 ihr Gewerbe vollständig auf. Das waren </a:t>
            </a:r>
            <a:r>
              <a:rPr lang="de-DE" sz="1600" b="1" dirty="0">
                <a:solidFill>
                  <a:srgbClr val="080808"/>
                </a:solidFill>
              </a:rPr>
              <a:t>3,2 % weniger als im Jahr 2018</a:t>
            </a:r>
            <a:r>
              <a:rPr lang="de-DE" sz="1600" dirty="0">
                <a:solidFill>
                  <a:srgbClr val="080808"/>
                </a:solidFill>
              </a:rPr>
              <a:t>. </a:t>
            </a:r>
          </a:p>
          <a:p>
            <a:pPr marL="109350"/>
            <a:endParaRPr lang="de-DE" sz="1600" dirty="0">
              <a:solidFill>
                <a:srgbClr val="080808"/>
              </a:solidFill>
            </a:endParaRPr>
          </a:p>
          <a:p>
            <a:pPr marL="109350"/>
            <a:r>
              <a:rPr lang="de-DE" sz="1600" dirty="0">
                <a:solidFill>
                  <a:srgbClr val="080808"/>
                </a:solidFill>
              </a:rPr>
              <a:t>Die Zahl der im Jahr 2018 aufgegebenen </a:t>
            </a:r>
            <a:r>
              <a:rPr lang="de-DE" sz="1600" b="1" dirty="0">
                <a:solidFill>
                  <a:srgbClr val="080808"/>
                </a:solidFill>
              </a:rPr>
              <a:t>Kleinunternehmen</a:t>
            </a:r>
            <a:r>
              <a:rPr lang="de-DE" sz="1600" dirty="0">
                <a:solidFill>
                  <a:srgbClr val="080808"/>
                </a:solidFill>
              </a:rPr>
              <a:t> </a:t>
            </a:r>
            <a:r>
              <a:rPr lang="de-DE" sz="1600" b="1" dirty="0">
                <a:solidFill>
                  <a:srgbClr val="080808"/>
                </a:solidFill>
              </a:rPr>
              <a:t>sank um 6,5 % auf fast 203.300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Gesunken</a:t>
            </a:r>
            <a:r>
              <a:rPr lang="de-DE" sz="1600" dirty="0">
                <a:solidFill>
                  <a:srgbClr val="080808"/>
                </a:solidFill>
              </a:rPr>
              <a:t> ist auch die </a:t>
            </a:r>
            <a:r>
              <a:rPr lang="de-DE" sz="1600" b="1" dirty="0">
                <a:solidFill>
                  <a:srgbClr val="080808"/>
                </a:solidFill>
              </a:rPr>
              <a:t>Zahl</a:t>
            </a:r>
            <a:r>
              <a:rPr lang="de-DE" sz="1600" dirty="0">
                <a:solidFill>
                  <a:srgbClr val="080808"/>
                </a:solidFill>
              </a:rPr>
              <a:t> der Aufgaben von </a:t>
            </a:r>
            <a:r>
              <a:rPr lang="de-DE" sz="1600" b="1" dirty="0">
                <a:solidFill>
                  <a:srgbClr val="080808"/>
                </a:solidFill>
              </a:rPr>
              <a:t>Nebenerwerbsbetrieben</a:t>
            </a:r>
            <a:r>
              <a:rPr lang="de-DE" sz="1600" dirty="0">
                <a:solidFill>
                  <a:srgbClr val="080808"/>
                </a:solidFill>
              </a:rPr>
              <a:t>, und zwar um </a:t>
            </a:r>
            <a:r>
              <a:rPr lang="de-DE" sz="1600" b="1" dirty="0">
                <a:solidFill>
                  <a:srgbClr val="080808"/>
                </a:solidFill>
              </a:rPr>
              <a:t>1,3 %</a:t>
            </a:r>
            <a:r>
              <a:rPr lang="de-DE" sz="1600" dirty="0">
                <a:solidFill>
                  <a:srgbClr val="080808"/>
                </a:solidFill>
              </a:rPr>
              <a:t> auf rund </a:t>
            </a:r>
            <a:r>
              <a:rPr lang="de-DE" sz="1600" b="1" dirty="0">
                <a:solidFill>
                  <a:srgbClr val="080808"/>
                </a:solidFill>
              </a:rPr>
              <a:t>190.300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Insgesamt lag </a:t>
            </a:r>
            <a:r>
              <a:rPr lang="de-DE" sz="1600" dirty="0">
                <a:solidFill>
                  <a:srgbClr val="080808"/>
                </a:solidFill>
              </a:rPr>
              <a:t>die </a:t>
            </a:r>
            <a:r>
              <a:rPr lang="de-DE" sz="1600" b="1" dirty="0">
                <a:solidFill>
                  <a:srgbClr val="080808"/>
                </a:solidFill>
              </a:rPr>
              <a:t>Zahl</a:t>
            </a:r>
            <a:r>
              <a:rPr lang="de-DE" sz="1600" dirty="0">
                <a:solidFill>
                  <a:srgbClr val="080808"/>
                </a:solidFill>
              </a:rPr>
              <a:t> der </a:t>
            </a:r>
            <a:r>
              <a:rPr lang="de-DE" sz="1600" b="1" dirty="0">
                <a:solidFill>
                  <a:srgbClr val="080808"/>
                </a:solidFill>
              </a:rPr>
              <a:t>Gewerbeabmeldungen</a:t>
            </a:r>
            <a:r>
              <a:rPr lang="de-DE" sz="1600" dirty="0">
                <a:solidFill>
                  <a:srgbClr val="080808"/>
                </a:solidFill>
              </a:rPr>
              <a:t> bei den Gewerbeämtern mit rund </a:t>
            </a:r>
            <a:r>
              <a:rPr lang="de-DE" sz="1600" b="1" dirty="0">
                <a:solidFill>
                  <a:srgbClr val="080808"/>
                </a:solidFill>
              </a:rPr>
              <a:t>614.000</a:t>
            </a:r>
            <a:r>
              <a:rPr lang="de-DE" sz="1600" dirty="0">
                <a:solidFill>
                  <a:srgbClr val="080808"/>
                </a:solidFill>
              </a:rPr>
              <a:t> um 3,4 % unter dem Vorjahreswert.</a:t>
            </a:r>
          </a:p>
          <a:p>
            <a:pPr marL="109350"/>
            <a:endParaRPr lang="de-DE" sz="1600" dirty="0">
              <a:solidFill>
                <a:srgbClr val="080808"/>
              </a:solidFill>
            </a:endParaRPr>
          </a:p>
          <a:p>
            <a:pPr marL="109350"/>
            <a:endParaRPr lang="de-DE" altLang="de-DE" sz="1600" dirty="0">
              <a:latin typeface="Arial" pitchFamily="34" charset="0"/>
              <a:cs typeface="Arial" pitchFamily="34" charset="0"/>
            </a:endParaRPr>
          </a:p>
          <a:p>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endParaRPr lang="de-DE" altLang="de-DE" sz="1600" dirty="0"/>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332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2020 - Zugang</a:t>
            </a:r>
          </a:p>
        </p:txBody>
      </p:sp>
      <p:sp>
        <p:nvSpPr>
          <p:cNvPr id="5" name="Inhaltsplatzhalter 1">
            <a:extLst>
              <a:ext uri="{FF2B5EF4-FFF2-40B4-BE49-F238E27FC236}">
                <a16:creationId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2020 wurden in Deutschland rund </a:t>
            </a:r>
            <a:r>
              <a:rPr lang="de-DE" sz="1600" b="1" dirty="0"/>
              <a:t>116.700 </a:t>
            </a:r>
            <a:r>
              <a:rPr lang="de-DE" sz="1600" dirty="0"/>
              <a:t>Betriebe gegründet, deren Rechtsform und Beschäftigtenzahl auf eine </a:t>
            </a:r>
            <a:r>
              <a:rPr lang="de-DE" sz="1600" b="1" dirty="0"/>
              <a:t>größere wirtschaftliche Bedeutung </a:t>
            </a:r>
            <a:r>
              <a:rPr lang="de-DE" sz="1600" dirty="0"/>
              <a:t>schließen lassen. (</a:t>
            </a:r>
            <a:r>
              <a:rPr lang="de-DE" sz="1600" b="1" dirty="0"/>
              <a:t>4,5 % weniger </a:t>
            </a:r>
            <a:r>
              <a:rPr lang="de-DE" sz="1600" dirty="0"/>
              <a:t>als im Jahr </a:t>
            </a:r>
            <a:r>
              <a:rPr lang="de-DE" sz="1600" b="1" dirty="0"/>
              <a:t>2019</a:t>
            </a:r>
            <a:r>
              <a:rPr lang="de-DE" sz="1600" dirty="0"/>
              <a:t>)</a:t>
            </a:r>
            <a:br>
              <a:rPr lang="de-DE" sz="1600" dirty="0"/>
            </a:br>
            <a:endParaRPr lang="de-DE" sz="1600" dirty="0">
              <a:solidFill>
                <a:prstClr val="black"/>
              </a:solidFill>
            </a:endParaRPr>
          </a:p>
          <a:p>
            <a:r>
              <a:rPr lang="de-DE" sz="1600" dirty="0"/>
              <a:t>Die Zahl neu gegründeter Kleinunternehmen lag im Jahr 2020 mit rund </a:t>
            </a:r>
            <a:r>
              <a:rPr lang="de-DE" sz="1600" b="1" dirty="0"/>
              <a:t>135.400</a:t>
            </a:r>
            <a:r>
              <a:rPr lang="de-DE" sz="1600" dirty="0"/>
              <a:t> deutlich unter dem Vorjahreswert </a:t>
            </a:r>
            <a:r>
              <a:rPr lang="de-DE" sz="1600" b="1" dirty="0"/>
              <a:t>(-17,3 %)</a:t>
            </a:r>
            <a:r>
              <a:rPr lang="de-DE" sz="1600" dirty="0"/>
              <a:t>.</a:t>
            </a:r>
          </a:p>
          <a:p>
            <a:endParaRPr lang="de-DE" sz="1600" dirty="0">
              <a:solidFill>
                <a:prstClr val="black"/>
              </a:solidFill>
            </a:endParaRPr>
          </a:p>
          <a:p>
            <a:r>
              <a:rPr lang="de-DE" sz="1600" dirty="0">
                <a:solidFill>
                  <a:prstClr val="black"/>
                </a:solidFill>
              </a:rPr>
              <a:t>Die </a:t>
            </a:r>
            <a:r>
              <a:rPr lang="de-DE" sz="1600" b="1" dirty="0">
                <a:solidFill>
                  <a:prstClr val="black"/>
                </a:solidFill>
              </a:rPr>
              <a:t>Zahl</a:t>
            </a:r>
            <a:r>
              <a:rPr lang="de-DE" sz="1600" dirty="0">
                <a:solidFill>
                  <a:prstClr val="black"/>
                </a:solidFill>
              </a:rPr>
              <a:t> der Gründungen von </a:t>
            </a:r>
            <a:r>
              <a:rPr lang="de-DE" sz="1600" b="1" dirty="0">
                <a:solidFill>
                  <a:prstClr val="black"/>
                </a:solidFill>
              </a:rPr>
              <a:t>Nebenerwerbsbetrieben</a:t>
            </a:r>
            <a:r>
              <a:rPr lang="de-DE" sz="1600" dirty="0">
                <a:solidFill>
                  <a:prstClr val="black"/>
                </a:solidFill>
              </a:rPr>
              <a:t> </a:t>
            </a:r>
            <a:r>
              <a:rPr lang="de-DE" sz="1600" b="1" dirty="0">
                <a:solidFill>
                  <a:prstClr val="black"/>
                </a:solidFill>
              </a:rPr>
              <a:t>stieg um 10,2 % </a:t>
            </a:r>
            <a:r>
              <a:rPr lang="de-DE" sz="1600" dirty="0">
                <a:solidFill>
                  <a:prstClr val="black"/>
                </a:solidFill>
              </a:rPr>
              <a:t>auf rund </a:t>
            </a:r>
            <a:r>
              <a:rPr lang="de-DE" sz="1600" b="1" dirty="0">
                <a:solidFill>
                  <a:prstClr val="black"/>
                </a:solidFill>
              </a:rPr>
              <a:t>290.100</a:t>
            </a:r>
            <a:r>
              <a:rPr lang="de-DE" sz="1600" dirty="0">
                <a:solidFill>
                  <a:prstClr val="black"/>
                </a:solidFill>
              </a:rPr>
              <a:t>. </a:t>
            </a:r>
          </a:p>
          <a:p>
            <a:endParaRPr lang="de-DE" sz="1600" dirty="0">
              <a:solidFill>
                <a:prstClr val="black"/>
              </a:solidFill>
            </a:endParaRPr>
          </a:p>
          <a:p>
            <a:r>
              <a:rPr lang="de-DE" sz="1600" dirty="0"/>
              <a:t>Die </a:t>
            </a:r>
            <a:r>
              <a:rPr lang="de-DE" sz="1600" b="1" dirty="0"/>
              <a:t>Gesamtzahl der Gewerbeanmeldungen sank </a:t>
            </a:r>
            <a:r>
              <a:rPr lang="de-DE" sz="1600" dirty="0"/>
              <a:t>im Jahr 2020 auf rund </a:t>
            </a:r>
            <a:r>
              <a:rPr lang="de-DE" sz="1600" b="1" dirty="0"/>
              <a:t>658.800</a:t>
            </a:r>
            <a:r>
              <a:rPr lang="de-DE" sz="1600" dirty="0"/>
              <a:t>, das waren </a:t>
            </a:r>
            <a:r>
              <a:rPr lang="de-DE" sz="1600" b="1" dirty="0"/>
              <a:t>1,8 % weniger </a:t>
            </a:r>
            <a:r>
              <a:rPr lang="de-DE" sz="1600" dirty="0"/>
              <a:t>als im Vorjahr.</a:t>
            </a:r>
            <a:endParaRPr lang="de-DE" sz="1600" dirty="0">
              <a:solidFill>
                <a:prstClr val="black"/>
              </a:solidFill>
            </a:endParaRPr>
          </a:p>
          <a:p>
            <a:endParaRPr lang="de-DE" sz="1600" dirty="0">
              <a:solidFill>
                <a:prstClr val="black"/>
              </a:solidFill>
            </a:endParaRPr>
          </a:p>
          <a:p>
            <a:endParaRPr lang="de-DE" altLang="de-DE" sz="1600" dirty="0">
              <a:solidFill>
                <a:prstClr val="black"/>
              </a:solidFill>
              <a:latin typeface="Arial" pitchFamily="34" charset="0"/>
              <a:cs typeface="Arial" pitchFamily="34" charset="0"/>
            </a:endParaRPr>
          </a:p>
          <a:p>
            <a:r>
              <a:rPr lang="de-DE" altLang="de-DE" sz="1600" dirty="0">
                <a:solidFill>
                  <a:prstClr val="black"/>
                </a:solidFill>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sp>
        <p:nvSpPr>
          <p:cNvPr id="8" name="Foliennummernplatzhalter 3">
            <a:extLst>
              <a:ext uri="{FF2B5EF4-FFF2-40B4-BE49-F238E27FC236}">
                <a16:creationId xmlns:a16="http://schemas.microsoft.com/office/drawing/2014/main" id="{DE4959A8-B21C-4B6D-B454-B973ACE9501D}"/>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lang="de-DE" smtClean="0"/>
              <a:pPr/>
              <a:t>55</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Tree>
    <p:extLst>
      <p:ext uri="{BB962C8B-B14F-4D97-AF65-F5344CB8AC3E}">
        <p14:creationId xmlns:p14="http://schemas.microsoft.com/office/powerpoint/2010/main" val="159449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2020 - Abgang</a:t>
            </a:r>
          </a:p>
        </p:txBody>
      </p:sp>
      <p:sp>
        <p:nvSpPr>
          <p:cNvPr id="5" name="Inhaltsplatzhalter 1">
            <a:extLst>
              <a:ext uri="{FF2B5EF4-FFF2-40B4-BE49-F238E27FC236}">
                <a16:creationId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pPr marL="109350"/>
            <a:r>
              <a:rPr lang="de-DE" sz="1600" dirty="0"/>
              <a:t>Rund </a:t>
            </a:r>
            <a:r>
              <a:rPr lang="de-DE" sz="1600" b="1" dirty="0"/>
              <a:t>87.800</a:t>
            </a:r>
            <a:r>
              <a:rPr lang="de-DE" sz="1600" dirty="0"/>
              <a:t> Betriebe mit </a:t>
            </a:r>
            <a:r>
              <a:rPr lang="de-DE" sz="1600" b="1" dirty="0"/>
              <a:t>größerer wirtschaftlicher Bedeutung </a:t>
            </a:r>
            <a:r>
              <a:rPr lang="de-DE" sz="1600" dirty="0"/>
              <a:t>gaben im Jahr 2020 ihr Gewerbe vollständig auf. Das waren </a:t>
            </a:r>
            <a:r>
              <a:rPr lang="de-DE" sz="1600" b="1" dirty="0"/>
              <a:t>11,2 % weniger </a:t>
            </a:r>
            <a:r>
              <a:rPr lang="de-DE" sz="1600" dirty="0"/>
              <a:t>als 2019.</a:t>
            </a:r>
          </a:p>
          <a:p>
            <a:pPr marL="109350"/>
            <a:endParaRPr lang="de-DE" sz="1600" dirty="0">
              <a:solidFill>
                <a:srgbClr val="080808"/>
              </a:solidFill>
            </a:endParaRPr>
          </a:p>
          <a:p>
            <a:pPr marL="109350"/>
            <a:r>
              <a:rPr lang="de-DE" sz="1600" dirty="0"/>
              <a:t>Die Zahl der aufgegebenen </a:t>
            </a:r>
            <a:r>
              <a:rPr lang="de-DE" sz="1600" b="1" dirty="0"/>
              <a:t>Kleinunternehmen</a:t>
            </a:r>
            <a:r>
              <a:rPr lang="de-DE" sz="1600" dirty="0"/>
              <a:t> </a:t>
            </a:r>
            <a:r>
              <a:rPr lang="de-DE" sz="1600" b="1" dirty="0"/>
              <a:t>sank um 20,8 % auf 160.100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Gesunken</a:t>
            </a:r>
            <a:r>
              <a:rPr lang="de-DE" sz="1600" dirty="0">
                <a:solidFill>
                  <a:srgbClr val="080808"/>
                </a:solidFill>
              </a:rPr>
              <a:t> ist auch die </a:t>
            </a:r>
            <a:r>
              <a:rPr lang="de-DE" sz="1600" b="1" dirty="0">
                <a:solidFill>
                  <a:srgbClr val="080808"/>
                </a:solidFill>
              </a:rPr>
              <a:t>Zahl</a:t>
            </a:r>
            <a:r>
              <a:rPr lang="de-DE" sz="1600" dirty="0">
                <a:solidFill>
                  <a:srgbClr val="080808"/>
                </a:solidFill>
              </a:rPr>
              <a:t> der Aufgaben von </a:t>
            </a:r>
            <a:r>
              <a:rPr lang="de-DE" sz="1600" b="1" dirty="0">
                <a:solidFill>
                  <a:srgbClr val="080808"/>
                </a:solidFill>
              </a:rPr>
              <a:t>Nebenerwerbsbetrieben</a:t>
            </a:r>
            <a:r>
              <a:rPr lang="de-DE" sz="1600" dirty="0">
                <a:solidFill>
                  <a:srgbClr val="080808"/>
                </a:solidFill>
              </a:rPr>
              <a:t>, und zwar um </a:t>
            </a:r>
            <a:r>
              <a:rPr lang="de-DE" sz="1600" b="1" dirty="0">
                <a:solidFill>
                  <a:srgbClr val="080808"/>
                </a:solidFill>
              </a:rPr>
              <a:t>6,2 %</a:t>
            </a:r>
            <a:r>
              <a:rPr lang="de-DE" sz="1600" dirty="0">
                <a:solidFill>
                  <a:srgbClr val="080808"/>
                </a:solidFill>
              </a:rPr>
              <a:t> auf rund </a:t>
            </a:r>
            <a:r>
              <a:rPr lang="de-DE" sz="1600" b="1" dirty="0">
                <a:solidFill>
                  <a:srgbClr val="080808"/>
                </a:solidFill>
              </a:rPr>
              <a:t>177.500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Insgesamt lag </a:t>
            </a:r>
            <a:r>
              <a:rPr lang="de-DE" sz="1600" dirty="0">
                <a:solidFill>
                  <a:srgbClr val="080808"/>
                </a:solidFill>
              </a:rPr>
              <a:t>die </a:t>
            </a:r>
            <a:r>
              <a:rPr lang="de-DE" sz="1600" b="1" dirty="0">
                <a:solidFill>
                  <a:srgbClr val="080808"/>
                </a:solidFill>
              </a:rPr>
              <a:t>Zahl</a:t>
            </a:r>
            <a:r>
              <a:rPr lang="de-DE" sz="1600" dirty="0">
                <a:solidFill>
                  <a:srgbClr val="080808"/>
                </a:solidFill>
              </a:rPr>
              <a:t> der </a:t>
            </a:r>
            <a:r>
              <a:rPr lang="de-DE" sz="1600" b="1" dirty="0">
                <a:solidFill>
                  <a:srgbClr val="080808"/>
                </a:solidFill>
              </a:rPr>
              <a:t>Gewerbeabmeldungen</a:t>
            </a:r>
            <a:r>
              <a:rPr lang="de-DE" sz="1600" dirty="0">
                <a:solidFill>
                  <a:srgbClr val="080808"/>
                </a:solidFill>
              </a:rPr>
              <a:t> bei den Gewerbeämtern mit rund </a:t>
            </a:r>
            <a:r>
              <a:rPr lang="de-DE" sz="1600" b="1" dirty="0">
                <a:solidFill>
                  <a:srgbClr val="080808"/>
                </a:solidFill>
              </a:rPr>
              <a:t>538.600</a:t>
            </a:r>
            <a:r>
              <a:rPr lang="de-DE" sz="1600" dirty="0">
                <a:solidFill>
                  <a:srgbClr val="080808"/>
                </a:solidFill>
              </a:rPr>
              <a:t> um 11,8 % unter dem Vorjahreswert.</a:t>
            </a:r>
          </a:p>
          <a:p>
            <a:pPr marL="109350"/>
            <a:endParaRPr lang="de-DE" sz="1600" dirty="0">
              <a:solidFill>
                <a:srgbClr val="080808"/>
              </a:solidFill>
            </a:endParaRPr>
          </a:p>
          <a:p>
            <a:pPr marL="109350"/>
            <a:endParaRPr lang="de-DE" altLang="de-DE" sz="1600" dirty="0">
              <a:latin typeface="Arial" pitchFamily="34" charset="0"/>
              <a:cs typeface="Arial" pitchFamily="34" charset="0"/>
            </a:endParaRPr>
          </a:p>
          <a:p>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endParaRPr lang="de-DE" altLang="de-DE" sz="1600" dirty="0"/>
          </a:p>
        </p:txBody>
      </p:sp>
      <p:sp>
        <p:nvSpPr>
          <p:cNvPr id="7" name="Foliennummernplatzhalter 3">
            <a:extLst>
              <a:ext uri="{FF2B5EF4-FFF2-40B4-BE49-F238E27FC236}">
                <a16:creationId xmlns:a16="http://schemas.microsoft.com/office/drawing/2014/main" id="{F02BF5DF-72AD-4901-A2C5-154A1C414190}"/>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lang="de-DE" smtClean="0"/>
              <a:pPr/>
              <a:t>56</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Tree>
    <p:extLst>
      <p:ext uri="{BB962C8B-B14F-4D97-AF65-F5344CB8AC3E}">
        <p14:creationId xmlns:p14="http://schemas.microsoft.com/office/powerpoint/2010/main" val="1645369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Ich mache mich selbständig </a:t>
            </a:r>
            <a:endParaRPr lang="de-DE" dirty="0"/>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2021 - Zugang</a:t>
            </a:r>
          </a:p>
        </p:txBody>
      </p:sp>
      <p:sp>
        <p:nvSpPr>
          <p:cNvPr id="5" name="Inhaltsplatzhalter 1">
            <a:extLst>
              <a:ext uri="{FF2B5EF4-FFF2-40B4-BE49-F238E27FC236}">
                <a16:creationId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2021 wurden in Deutschland rund </a:t>
            </a:r>
            <a:r>
              <a:rPr lang="de-DE" sz="1600" b="1" dirty="0"/>
              <a:t>126.000 </a:t>
            </a:r>
            <a:r>
              <a:rPr lang="de-DE" sz="1600" dirty="0"/>
              <a:t>Betriebe gegründet, deren Rechtsform und Beschäftigtenzahl auf eine </a:t>
            </a:r>
            <a:r>
              <a:rPr lang="de-DE" sz="1600" b="1" dirty="0"/>
              <a:t>größere wirtschaftliche Bedeutung </a:t>
            </a:r>
            <a:r>
              <a:rPr lang="de-DE" sz="1600" dirty="0"/>
              <a:t>schließen lassen. (</a:t>
            </a:r>
            <a:r>
              <a:rPr lang="de-DE" sz="1600" b="1" dirty="0"/>
              <a:t>8,4 % mehr </a:t>
            </a:r>
            <a:r>
              <a:rPr lang="de-DE" sz="1600" dirty="0"/>
              <a:t>als im Jahr </a:t>
            </a:r>
            <a:r>
              <a:rPr lang="de-DE" sz="1600" b="1" dirty="0"/>
              <a:t>2020</a:t>
            </a:r>
            <a:r>
              <a:rPr lang="de-DE" sz="1600" dirty="0"/>
              <a:t>)</a:t>
            </a:r>
            <a:br>
              <a:rPr lang="de-DE" sz="1600" dirty="0"/>
            </a:br>
            <a:endParaRPr lang="de-DE" sz="1600" dirty="0">
              <a:solidFill>
                <a:prstClr val="black"/>
              </a:solidFill>
            </a:endParaRPr>
          </a:p>
          <a:p>
            <a:r>
              <a:rPr lang="de-DE" sz="1600" dirty="0"/>
              <a:t>Die Zahl neu gegründeter Kleinunternehmen lag im Jahr 2021 mit rund </a:t>
            </a:r>
            <a:r>
              <a:rPr lang="de-DE" sz="1600" b="1" dirty="0"/>
              <a:t>132.000</a:t>
            </a:r>
            <a:r>
              <a:rPr lang="de-DE" sz="1600" dirty="0"/>
              <a:t> deutlich unter dem Vorjahreswert </a:t>
            </a:r>
            <a:r>
              <a:rPr lang="de-DE" sz="1600" b="1" dirty="0"/>
              <a:t>(-2,8 %)</a:t>
            </a:r>
            <a:r>
              <a:rPr lang="de-DE" sz="1600" dirty="0"/>
              <a:t>.</a:t>
            </a:r>
          </a:p>
          <a:p>
            <a:endParaRPr lang="de-DE" sz="1600" dirty="0">
              <a:solidFill>
                <a:prstClr val="black"/>
              </a:solidFill>
            </a:endParaRPr>
          </a:p>
          <a:p>
            <a:r>
              <a:rPr lang="de-DE" sz="1600" dirty="0">
                <a:solidFill>
                  <a:prstClr val="black"/>
                </a:solidFill>
              </a:rPr>
              <a:t>Die </a:t>
            </a:r>
            <a:r>
              <a:rPr lang="de-DE" sz="1600" b="1" dirty="0">
                <a:solidFill>
                  <a:prstClr val="black"/>
                </a:solidFill>
              </a:rPr>
              <a:t>Zahl</a:t>
            </a:r>
            <a:r>
              <a:rPr lang="de-DE" sz="1600" dirty="0">
                <a:solidFill>
                  <a:prstClr val="black"/>
                </a:solidFill>
              </a:rPr>
              <a:t> der Gründungen von </a:t>
            </a:r>
            <a:r>
              <a:rPr lang="de-DE" sz="1600" b="1" dirty="0">
                <a:solidFill>
                  <a:prstClr val="black"/>
                </a:solidFill>
              </a:rPr>
              <a:t>Nebenerwerbsbetrieben</a:t>
            </a:r>
            <a:r>
              <a:rPr lang="de-DE" sz="1600" dirty="0">
                <a:solidFill>
                  <a:prstClr val="black"/>
                </a:solidFill>
              </a:rPr>
              <a:t> </a:t>
            </a:r>
            <a:r>
              <a:rPr lang="de-DE" sz="1600" b="1" dirty="0">
                <a:solidFill>
                  <a:prstClr val="black"/>
                </a:solidFill>
              </a:rPr>
              <a:t>stieg um 11,4 % </a:t>
            </a:r>
            <a:r>
              <a:rPr lang="de-DE" sz="1600" dirty="0">
                <a:solidFill>
                  <a:prstClr val="black"/>
                </a:solidFill>
              </a:rPr>
              <a:t>auf rund </a:t>
            </a:r>
            <a:r>
              <a:rPr lang="de-DE" sz="1600" b="1" dirty="0">
                <a:solidFill>
                  <a:prstClr val="black"/>
                </a:solidFill>
              </a:rPr>
              <a:t>324.200</a:t>
            </a:r>
            <a:r>
              <a:rPr lang="de-DE" sz="1600" dirty="0">
                <a:solidFill>
                  <a:prstClr val="black"/>
                </a:solidFill>
              </a:rPr>
              <a:t>. </a:t>
            </a:r>
          </a:p>
          <a:p>
            <a:endParaRPr lang="de-DE" sz="1600" dirty="0">
              <a:solidFill>
                <a:prstClr val="black"/>
              </a:solidFill>
            </a:endParaRPr>
          </a:p>
          <a:p>
            <a:r>
              <a:rPr lang="de-DE" sz="1600" dirty="0"/>
              <a:t>Die </a:t>
            </a:r>
            <a:r>
              <a:rPr lang="de-DE" sz="1600" b="1" dirty="0"/>
              <a:t>Gesamtzahl der Gewerbeanmeldungen stieg </a:t>
            </a:r>
            <a:r>
              <a:rPr lang="de-DE" sz="1600" dirty="0"/>
              <a:t>im Jahr 2021 auf rund </a:t>
            </a:r>
            <a:r>
              <a:rPr lang="de-DE" sz="1600" b="1" dirty="0"/>
              <a:t>704.900</a:t>
            </a:r>
            <a:r>
              <a:rPr lang="de-DE" sz="1600" dirty="0"/>
              <a:t>, das waren </a:t>
            </a:r>
            <a:r>
              <a:rPr lang="de-DE" sz="1600" b="1" dirty="0"/>
              <a:t>6,7% mehr </a:t>
            </a:r>
            <a:r>
              <a:rPr lang="de-DE" sz="1600" dirty="0"/>
              <a:t>als im Vorjahr.</a:t>
            </a:r>
            <a:endParaRPr lang="de-DE" sz="1600" dirty="0">
              <a:solidFill>
                <a:prstClr val="black"/>
              </a:solidFill>
            </a:endParaRPr>
          </a:p>
          <a:p>
            <a:endParaRPr lang="de-DE" sz="1600" dirty="0">
              <a:solidFill>
                <a:prstClr val="black"/>
              </a:solidFill>
            </a:endParaRPr>
          </a:p>
          <a:p>
            <a:endParaRPr lang="de-DE" altLang="de-DE" sz="1600" dirty="0">
              <a:solidFill>
                <a:prstClr val="black"/>
              </a:solidFill>
              <a:latin typeface="Arial" pitchFamily="34" charset="0"/>
              <a:cs typeface="Arial" pitchFamily="34" charset="0"/>
            </a:endParaRPr>
          </a:p>
          <a:p>
            <a:r>
              <a:rPr lang="de-DE" altLang="de-DE" sz="1600" dirty="0">
                <a:solidFill>
                  <a:prstClr val="black"/>
                </a:solidFill>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sp>
        <p:nvSpPr>
          <p:cNvPr id="8" name="Foliennummernplatzhalter 3">
            <a:extLst>
              <a:ext uri="{FF2B5EF4-FFF2-40B4-BE49-F238E27FC236}">
                <a16:creationId xmlns:a16="http://schemas.microsoft.com/office/drawing/2014/main" id="{DE4959A8-B21C-4B6D-B454-B973ACE9501D}"/>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lang="de-DE" smtClean="0"/>
              <a:pPr/>
              <a:t>57</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Tree>
    <p:extLst>
      <p:ext uri="{BB962C8B-B14F-4D97-AF65-F5344CB8AC3E}">
        <p14:creationId xmlns:p14="http://schemas.microsoft.com/office/powerpoint/2010/main" val="322958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Ich mache mich selbständig </a:t>
            </a:r>
            <a:endParaRPr lang="de-DE" dirty="0"/>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2021 - Abgang</a:t>
            </a:r>
          </a:p>
        </p:txBody>
      </p:sp>
      <p:sp>
        <p:nvSpPr>
          <p:cNvPr id="5" name="Inhaltsplatzhalter 1">
            <a:extLst>
              <a:ext uri="{FF2B5EF4-FFF2-40B4-BE49-F238E27FC236}">
                <a16:creationId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pPr marL="109350"/>
            <a:r>
              <a:rPr lang="de-DE" sz="1600" dirty="0"/>
              <a:t>Rund </a:t>
            </a:r>
            <a:r>
              <a:rPr lang="de-DE" sz="1600" b="1" dirty="0"/>
              <a:t>87.200</a:t>
            </a:r>
            <a:r>
              <a:rPr lang="de-DE" sz="1600" dirty="0"/>
              <a:t> Betriebe mit </a:t>
            </a:r>
            <a:r>
              <a:rPr lang="de-DE" sz="1600" b="1" dirty="0"/>
              <a:t>größerer wirtschaftlicher Bedeutung </a:t>
            </a:r>
            <a:r>
              <a:rPr lang="de-DE" sz="1600" dirty="0"/>
              <a:t>gaben im Jahr 2021 ihr Gewerbe vollständig auf. Das waren </a:t>
            </a:r>
            <a:r>
              <a:rPr lang="de-DE" sz="1600" b="1" dirty="0"/>
              <a:t>1,3 % weniger </a:t>
            </a:r>
            <a:r>
              <a:rPr lang="de-DE" sz="1600" dirty="0"/>
              <a:t>als 2020.</a:t>
            </a:r>
          </a:p>
          <a:p>
            <a:pPr marL="109350"/>
            <a:endParaRPr lang="de-DE" sz="1600" dirty="0">
              <a:solidFill>
                <a:srgbClr val="080808"/>
              </a:solidFill>
            </a:endParaRPr>
          </a:p>
          <a:p>
            <a:pPr marL="109350"/>
            <a:r>
              <a:rPr lang="de-DE" sz="1600" dirty="0"/>
              <a:t>Die Zahl der aufgegebenen </a:t>
            </a:r>
            <a:r>
              <a:rPr lang="de-DE" sz="1600" b="1" dirty="0"/>
              <a:t>Kleinunternehmen</a:t>
            </a:r>
            <a:r>
              <a:rPr lang="de-DE" sz="1600" dirty="0"/>
              <a:t> </a:t>
            </a:r>
            <a:r>
              <a:rPr lang="de-DE" sz="1600" b="1" dirty="0"/>
              <a:t>sank um 5,5 % auf 152.100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Gestiegen</a:t>
            </a:r>
            <a:r>
              <a:rPr lang="de-DE" sz="1600" dirty="0">
                <a:solidFill>
                  <a:srgbClr val="080808"/>
                </a:solidFill>
              </a:rPr>
              <a:t> ist die </a:t>
            </a:r>
            <a:r>
              <a:rPr lang="de-DE" sz="1600" b="1" dirty="0">
                <a:solidFill>
                  <a:srgbClr val="080808"/>
                </a:solidFill>
              </a:rPr>
              <a:t>Zahl</a:t>
            </a:r>
            <a:r>
              <a:rPr lang="de-DE" sz="1600" dirty="0">
                <a:solidFill>
                  <a:srgbClr val="080808"/>
                </a:solidFill>
              </a:rPr>
              <a:t> der Aufgaben von </a:t>
            </a:r>
            <a:r>
              <a:rPr lang="de-DE" sz="1600" b="1" dirty="0">
                <a:solidFill>
                  <a:srgbClr val="080808"/>
                </a:solidFill>
              </a:rPr>
              <a:t>Nebenerwerbsbetrieben</a:t>
            </a:r>
            <a:r>
              <a:rPr lang="de-DE" sz="1600" dirty="0">
                <a:solidFill>
                  <a:srgbClr val="080808"/>
                </a:solidFill>
              </a:rPr>
              <a:t>, und zwar um </a:t>
            </a:r>
            <a:r>
              <a:rPr lang="de-DE" sz="1600" b="1" dirty="0">
                <a:solidFill>
                  <a:srgbClr val="080808"/>
                </a:solidFill>
              </a:rPr>
              <a:t>1,3 %</a:t>
            </a:r>
            <a:r>
              <a:rPr lang="de-DE" sz="1600" dirty="0">
                <a:solidFill>
                  <a:srgbClr val="080808"/>
                </a:solidFill>
              </a:rPr>
              <a:t> auf rund </a:t>
            </a:r>
            <a:r>
              <a:rPr lang="de-DE" sz="1600" b="1" dirty="0">
                <a:solidFill>
                  <a:srgbClr val="080808"/>
                </a:solidFill>
              </a:rPr>
              <a:t>180.900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Insgesamt lag </a:t>
            </a:r>
            <a:r>
              <a:rPr lang="de-DE" sz="1600" dirty="0">
                <a:solidFill>
                  <a:srgbClr val="080808"/>
                </a:solidFill>
              </a:rPr>
              <a:t>die </a:t>
            </a:r>
            <a:r>
              <a:rPr lang="de-DE" sz="1600" b="1" dirty="0">
                <a:solidFill>
                  <a:srgbClr val="080808"/>
                </a:solidFill>
              </a:rPr>
              <a:t>Zahl</a:t>
            </a:r>
            <a:r>
              <a:rPr lang="de-DE" sz="1600" dirty="0">
                <a:solidFill>
                  <a:srgbClr val="080808"/>
                </a:solidFill>
              </a:rPr>
              <a:t> der </a:t>
            </a:r>
            <a:r>
              <a:rPr lang="de-DE" sz="1600" b="1" dirty="0">
                <a:solidFill>
                  <a:srgbClr val="080808"/>
                </a:solidFill>
              </a:rPr>
              <a:t>Gewerbeabmeldungen</a:t>
            </a:r>
            <a:r>
              <a:rPr lang="de-DE" sz="1600" dirty="0">
                <a:solidFill>
                  <a:srgbClr val="080808"/>
                </a:solidFill>
              </a:rPr>
              <a:t> bei den Gewerbeämtern mit rund </a:t>
            </a:r>
            <a:r>
              <a:rPr lang="de-DE" sz="1600" b="1" dirty="0">
                <a:solidFill>
                  <a:srgbClr val="080808"/>
                </a:solidFill>
              </a:rPr>
              <a:t>538.800</a:t>
            </a:r>
            <a:r>
              <a:rPr lang="de-DE" sz="1600" dirty="0">
                <a:solidFill>
                  <a:srgbClr val="080808"/>
                </a:solidFill>
              </a:rPr>
              <a:t> um 0,5 % unter dem Vorjahresniveau.</a:t>
            </a:r>
          </a:p>
          <a:p>
            <a:pPr marL="109350"/>
            <a:endParaRPr lang="de-DE" sz="1600" dirty="0">
              <a:solidFill>
                <a:srgbClr val="080808"/>
              </a:solidFill>
            </a:endParaRPr>
          </a:p>
          <a:p>
            <a:pPr marL="109350"/>
            <a:endParaRPr lang="de-DE" altLang="de-DE" sz="1600" dirty="0">
              <a:latin typeface="Arial" pitchFamily="34" charset="0"/>
              <a:cs typeface="Arial" pitchFamily="34" charset="0"/>
            </a:endParaRPr>
          </a:p>
          <a:p>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endParaRPr lang="de-DE" altLang="de-DE" sz="1600" dirty="0"/>
          </a:p>
        </p:txBody>
      </p:sp>
      <p:sp>
        <p:nvSpPr>
          <p:cNvPr id="7" name="Foliennummernplatzhalter 3">
            <a:extLst>
              <a:ext uri="{FF2B5EF4-FFF2-40B4-BE49-F238E27FC236}">
                <a16:creationId xmlns:a16="http://schemas.microsoft.com/office/drawing/2014/main" id="{F02BF5DF-72AD-4901-A2C5-154A1C414190}"/>
              </a:ext>
            </a:extLst>
          </p:cNvPr>
          <p:cNvSpPr>
            <a:spLocks noGrp="1"/>
          </p:cNvSpPr>
          <p:nvPr>
            <p:ph type="sldNum" sz="quarter" idx="12"/>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900" kern="120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5D4919-9345-C143-B116-BEF1F73A0D07}" type="slidenum">
              <a:rPr lang="de-DE" smtClean="0"/>
              <a:pPr/>
              <a:t>58</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Tree>
    <p:extLst>
      <p:ext uri="{BB962C8B-B14F-4D97-AF65-F5344CB8AC3E}">
        <p14:creationId xmlns:p14="http://schemas.microsoft.com/office/powerpoint/2010/main" val="3379309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Ich mache mich selbständig </a:t>
            </a:r>
            <a:endParaRPr lang="de-DE" dirty="0"/>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Selbständige 2012 bis 2021</a:t>
            </a:r>
          </a:p>
        </p:txBody>
      </p:sp>
      <p:pic>
        <p:nvPicPr>
          <p:cNvPr id="5" name="Grafik 4">
            <a:extLst>
              <a:ext uri="{FF2B5EF4-FFF2-40B4-BE49-F238E27FC236}">
                <a16:creationId xmlns:a16="http://schemas.microsoft.com/office/drawing/2014/main" id="{3CF22DF1-C122-43EA-83CD-44EDD694C36D}"/>
              </a:ext>
            </a:extLst>
          </p:cNvPr>
          <p:cNvPicPr>
            <a:picLocks noChangeAspect="1"/>
          </p:cNvPicPr>
          <p:nvPr/>
        </p:nvPicPr>
        <p:blipFill rotWithShape="1">
          <a:blip r:embed="rId2"/>
          <a:srcRect l="22438" t="19964" r="29525" b="12201"/>
          <a:stretch/>
        </p:blipFill>
        <p:spPr>
          <a:xfrm>
            <a:off x="1534623" y="1884138"/>
            <a:ext cx="6038926" cy="4796890"/>
          </a:xfrm>
          <a:prstGeom prst="rect">
            <a:avLst/>
          </a:prstGeom>
        </p:spPr>
      </p:pic>
      <p:sp>
        <p:nvSpPr>
          <p:cNvPr id="8" name="Rectangle 8">
            <a:extLst>
              <a:ext uri="{FF2B5EF4-FFF2-40B4-BE49-F238E27FC236}">
                <a16:creationId xmlns:a16="http://schemas.microsoft.com/office/drawing/2014/main" id="{1210A2A3-B00D-44AB-9F20-24F8A88FAA88}"/>
              </a:ext>
            </a:extLst>
          </p:cNvPr>
          <p:cNvSpPr>
            <a:spLocks noChangeArrowheads="1"/>
          </p:cNvSpPr>
          <p:nvPr/>
        </p:nvSpPr>
        <p:spPr bwMode="auto">
          <a:xfrm>
            <a:off x="1637970" y="3789040"/>
            <a:ext cx="5832231" cy="18468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endParaRPr lang="de-DE" altLang="de-DE"/>
          </a:p>
        </p:txBody>
      </p:sp>
    </p:spTree>
    <p:extLst>
      <p:ext uri="{BB962C8B-B14F-4D97-AF65-F5344CB8AC3E}">
        <p14:creationId xmlns:p14="http://schemas.microsoft.com/office/powerpoint/2010/main" val="2084012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Ausbildung und Erfahrung</a:t>
            </a:r>
          </a:p>
        </p:txBody>
      </p:sp>
      <p:sp>
        <p:nvSpPr>
          <p:cNvPr id="5" name="Text Box 2">
            <a:extLst>
              <a:ext uri="{FF2B5EF4-FFF2-40B4-BE49-F238E27FC236}">
                <a16:creationId xmlns:a16="http://schemas.microsoft.com/office/drawing/2014/main" id="{C3F9D31C-2E90-4F85-AFFC-A077B354846E}"/>
              </a:ext>
            </a:extLst>
          </p:cNvPr>
          <p:cNvSpPr txBox="1">
            <a:spLocks noChangeArrowheads="1"/>
          </p:cNvSpPr>
          <p:nvPr/>
        </p:nvSpPr>
        <p:spPr bwMode="auto">
          <a:xfrm>
            <a:off x="463550" y="1884139"/>
            <a:ext cx="8216900"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Passt Ihre Berufsausbildung (praktische Erfahrung) zur Branche, in der Sie sich selbständig machen wollen?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in jedem Fall		2 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Nur zum Teil		1 Punkt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Nein			0 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p:txBody>
      </p:sp>
      <p:graphicFrame>
        <p:nvGraphicFramePr>
          <p:cNvPr id="6" name="Diagramm 5">
            <a:extLst>
              <a:ext uri="{FF2B5EF4-FFF2-40B4-BE49-F238E27FC236}">
                <a16:creationId xmlns:a16="http://schemas.microsoft.com/office/drawing/2014/main" id="{A2DC3E0B-1506-4687-A6A6-BEB6CD6F38F8}"/>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liennummernplatzhalter 4">
            <a:extLst>
              <a:ext uri="{FF2B5EF4-FFF2-40B4-BE49-F238E27FC236}">
                <a16:creationId xmlns:a16="http://schemas.microsoft.com/office/drawing/2014/main" id="{B8C0BB3E-7FD3-4CEA-9E25-5EDA9C6ADE9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a:t>
            </a:r>
          </a:p>
        </p:txBody>
      </p:sp>
    </p:spTree>
    <p:extLst>
      <p:ext uri="{BB962C8B-B14F-4D97-AF65-F5344CB8AC3E}">
        <p14:creationId xmlns:p14="http://schemas.microsoft.com/office/powerpoint/2010/main" val="1917217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Der aktuelle Gründer</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a16="http://schemas.microsoft.com/office/drawing/2014/main" id="{39469A5E-ADC3-4176-9019-C9C687E2CE40}"/>
              </a:ext>
            </a:extLst>
          </p:cNvPr>
          <p:cNvPicPr>
            <a:picLocks noChangeAspect="1"/>
          </p:cNvPicPr>
          <p:nvPr/>
        </p:nvPicPr>
        <p:blipFill>
          <a:blip r:embed="rId3"/>
          <a:stretch>
            <a:fillRect/>
          </a:stretch>
        </p:blipFill>
        <p:spPr>
          <a:xfrm>
            <a:off x="1835696" y="2059056"/>
            <a:ext cx="5071992" cy="4118302"/>
          </a:xfrm>
          <a:prstGeom prst="rect">
            <a:avLst/>
          </a:prstGeom>
        </p:spPr>
      </p:pic>
      <p:pic>
        <p:nvPicPr>
          <p:cNvPr id="15" name="Grafik 14">
            <a:extLst>
              <a:ext uri="{FF2B5EF4-FFF2-40B4-BE49-F238E27FC236}">
                <a16:creationId xmlns:a16="http://schemas.microsoft.com/office/drawing/2014/main" id="{8BADFDB2-58A0-4C4F-A711-6A6ACF804FFE}"/>
              </a:ext>
            </a:extLst>
          </p:cNvPr>
          <p:cNvPicPr>
            <a:picLocks noChangeAspect="1"/>
          </p:cNvPicPr>
          <p:nvPr/>
        </p:nvPicPr>
        <p:blipFill>
          <a:blip r:embed="rId4"/>
          <a:stretch>
            <a:fillRect/>
          </a:stretch>
        </p:blipFill>
        <p:spPr>
          <a:xfrm>
            <a:off x="5643758" y="433183"/>
            <a:ext cx="3028303" cy="296734"/>
          </a:xfrm>
          <a:prstGeom prst="rect">
            <a:avLst/>
          </a:prstGeom>
        </p:spPr>
      </p:pic>
    </p:spTree>
    <p:extLst>
      <p:ext uri="{BB962C8B-B14F-4D97-AF65-F5344CB8AC3E}">
        <p14:creationId xmlns:p14="http://schemas.microsoft.com/office/powerpoint/2010/main" val="168859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Gründen im Voll- und Nebenerwerb </a:t>
            </a:r>
            <a:endParaRPr lang="de-DE" dirty="0"/>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Der aktuelle Gründer</a:t>
            </a: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B14FC21A-BB48-47BE-DF59-CC375464EA8F}"/>
              </a:ext>
            </a:extLst>
          </p:cNvPr>
          <p:cNvPicPr>
            <a:picLocks noChangeAspect="1"/>
          </p:cNvPicPr>
          <p:nvPr/>
        </p:nvPicPr>
        <p:blipFill rotWithShape="1">
          <a:blip r:embed="rId3"/>
          <a:srcRect l="26782" t="37447" r="47339" b="42887"/>
          <a:stretch/>
        </p:blipFill>
        <p:spPr bwMode="auto">
          <a:xfrm>
            <a:off x="436111" y="85859"/>
            <a:ext cx="2189531" cy="936104"/>
          </a:xfrm>
          <a:prstGeom prst="rect">
            <a:avLst/>
          </a:prstGeom>
          <a:ln>
            <a:noFill/>
          </a:ln>
          <a:extLst>
            <a:ext uri="{53640926-AAD7-44D8-BBD7-CCE9431645EC}">
              <a14:shadowObscured xmlns:a14="http://schemas.microsoft.com/office/drawing/2010/main"/>
            </a:ext>
          </a:extLst>
        </p:spPr>
      </p:pic>
      <p:pic>
        <p:nvPicPr>
          <p:cNvPr id="12" name="Grafik 11">
            <a:extLst>
              <a:ext uri="{FF2B5EF4-FFF2-40B4-BE49-F238E27FC236}">
                <a16:creationId xmlns:a16="http://schemas.microsoft.com/office/drawing/2014/main" id="{07F295D7-E44A-2956-7B66-9C83FD07886D}"/>
              </a:ext>
            </a:extLst>
          </p:cNvPr>
          <p:cNvPicPr>
            <a:picLocks noChangeAspect="1"/>
          </p:cNvPicPr>
          <p:nvPr/>
        </p:nvPicPr>
        <p:blipFill rotWithShape="1">
          <a:blip r:embed="rId4"/>
          <a:srcRect l="7147" t="20729" r="42371" b="18268"/>
          <a:stretch/>
        </p:blipFill>
        <p:spPr bwMode="auto">
          <a:xfrm>
            <a:off x="1475656" y="1996570"/>
            <a:ext cx="6336704" cy="4307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751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Der aktuelle Gründer</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4C5428DA-881F-4975-9B30-5A0DA8E117F8}"/>
              </a:ext>
            </a:extLst>
          </p:cNvPr>
          <p:cNvPicPr>
            <a:picLocks noChangeAspect="1"/>
          </p:cNvPicPr>
          <p:nvPr/>
        </p:nvPicPr>
        <p:blipFill>
          <a:blip r:embed="rId3"/>
          <a:stretch>
            <a:fillRect/>
          </a:stretch>
        </p:blipFill>
        <p:spPr>
          <a:xfrm>
            <a:off x="2123728" y="1988840"/>
            <a:ext cx="4464496" cy="4140652"/>
          </a:xfrm>
          <a:prstGeom prst="rect">
            <a:avLst/>
          </a:prstGeom>
        </p:spPr>
      </p:pic>
      <p:pic>
        <p:nvPicPr>
          <p:cNvPr id="15" name="Grafik 14">
            <a:extLst>
              <a:ext uri="{FF2B5EF4-FFF2-40B4-BE49-F238E27FC236}">
                <a16:creationId xmlns:a16="http://schemas.microsoft.com/office/drawing/2014/main" id="{8BADFDB2-58A0-4C4F-A711-6A6ACF804FFE}"/>
              </a:ext>
            </a:extLst>
          </p:cNvPr>
          <p:cNvPicPr>
            <a:picLocks noChangeAspect="1"/>
          </p:cNvPicPr>
          <p:nvPr/>
        </p:nvPicPr>
        <p:blipFill>
          <a:blip r:embed="rId4"/>
          <a:stretch>
            <a:fillRect/>
          </a:stretch>
        </p:blipFill>
        <p:spPr>
          <a:xfrm>
            <a:off x="436111" y="431774"/>
            <a:ext cx="3028303" cy="296734"/>
          </a:xfrm>
          <a:prstGeom prst="rect">
            <a:avLst/>
          </a:prstGeom>
        </p:spPr>
      </p:pic>
    </p:spTree>
    <p:extLst>
      <p:ext uri="{BB962C8B-B14F-4D97-AF65-F5344CB8AC3E}">
        <p14:creationId xmlns:p14="http://schemas.microsoft.com/office/powerpoint/2010/main" val="205209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8F06E10-DEA0-4E37-811F-4B114373796C}"/>
              </a:ext>
            </a:extLst>
          </p:cNvPr>
          <p:cNvSpPr>
            <a:spLocks noGrp="1"/>
          </p:cNvSpPr>
          <p:nvPr>
            <p:ph idx="1"/>
          </p:nvPr>
        </p:nvSpPr>
        <p:spPr/>
        <p:txBody>
          <a:bodyPr/>
          <a:lstStyle/>
          <a:p>
            <a:endParaRPr lang="de-DE" dirty="0"/>
          </a:p>
        </p:txBody>
      </p:sp>
      <p:sp>
        <p:nvSpPr>
          <p:cNvPr id="6" name="Rectangle 2">
            <a:extLst>
              <a:ext uri="{FF2B5EF4-FFF2-40B4-BE49-F238E27FC236}">
                <a16:creationId xmlns:a16="http://schemas.microsoft.com/office/drawing/2014/main" id="{84E7DA9F-CCF5-4B2C-BD72-7FCCA11A8F85}"/>
              </a:ext>
            </a:extLst>
          </p:cNvPr>
          <p:cNvSpPr txBox="1">
            <a:spLocks noChangeArrowheads="1"/>
          </p:cNvSpPr>
          <p:nvPr/>
        </p:nvSpPr>
        <p:spPr bwMode="auto">
          <a:xfrm>
            <a:off x="762000" y="3276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4800" b="0" i="0" u="none" strike="noStrike" kern="1200" cap="none" spc="0" normalizeH="0" baseline="0" noProof="0">
                <a:ln>
                  <a:noFill/>
                </a:ln>
                <a:solidFill>
                  <a:prstClr val="black"/>
                </a:solidFill>
                <a:effectLst/>
                <a:uLnTx/>
                <a:uFillTx/>
                <a:latin typeface="Arial" pitchFamily="34" charset="0"/>
                <a:cs typeface="Times New Roman" pitchFamily="18" charset="0"/>
              </a:rPr>
              <a:t>Selbst - ständig</a:t>
            </a:r>
            <a:r>
              <a:rPr kumimoji="0" lang="de-DE" altLang="de-DE" sz="3200" b="0" i="0" u="none" strike="noStrike" kern="1200" cap="none" spc="0" normalizeH="0" baseline="0" noProof="0">
                <a:ln>
                  <a:noFill/>
                </a:ln>
                <a:solidFill>
                  <a:prstClr val="black"/>
                </a:solidFill>
                <a:effectLst/>
                <a:uLnTx/>
                <a:uFillTx/>
                <a:latin typeface="Arial"/>
                <a:cs typeface="Arial"/>
              </a:rPr>
              <a:t> </a:t>
            </a:r>
            <a:endParaRPr kumimoji="0" lang="de-DE" altLang="de-DE" sz="3200" b="0" i="0" u="none" strike="noStrike" kern="1200" cap="none" spc="0" normalizeH="0" baseline="0" noProof="0" dirty="0">
              <a:ln>
                <a:noFill/>
              </a:ln>
              <a:solidFill>
                <a:prstClr val="black"/>
              </a:solidFill>
              <a:effectLst/>
              <a:uLnTx/>
              <a:uFillTx/>
              <a:latin typeface="Arial"/>
              <a:cs typeface="Arial"/>
            </a:endParaRPr>
          </a:p>
        </p:txBody>
      </p:sp>
      <p:sp>
        <p:nvSpPr>
          <p:cNvPr id="4" name="Foliennummernplatzhalter 4">
            <a:extLst>
              <a:ext uri="{FF2B5EF4-FFF2-40B4-BE49-F238E27FC236}">
                <a16:creationId xmlns:a16="http://schemas.microsoft.com/office/drawing/2014/main" id="{74B450E1-F7DF-48B1-A4F3-386DA63406BB}"/>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22</a:t>
            </a:r>
          </a:p>
        </p:txBody>
      </p:sp>
    </p:spTree>
    <p:extLst>
      <p:ext uri="{BB962C8B-B14F-4D97-AF65-F5344CB8AC3E}">
        <p14:creationId xmlns:p14="http://schemas.microsoft.com/office/powerpoint/2010/main" val="10863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Typische Gründungsfehler</a:t>
            </a: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7">
            <a:extLst>
              <a:ext uri="{FF2B5EF4-FFF2-40B4-BE49-F238E27FC236}">
                <a16:creationId xmlns:a16="http://schemas.microsoft.com/office/drawing/2014/main" id="{3C5DD12A-D2ED-4FE4-9E05-DA38153D90B8}"/>
              </a:ext>
            </a:extLst>
          </p:cNvPr>
          <p:cNvGraphicFramePr>
            <a:graphicFrameLocks noChangeAspect="1"/>
          </p:cNvGraphicFramePr>
          <p:nvPr>
            <p:extLst>
              <p:ext uri="{D42A27DB-BD31-4B8C-83A1-F6EECF244321}">
                <p14:modId xmlns:p14="http://schemas.microsoft.com/office/powerpoint/2010/main" val="1292785493"/>
              </p:ext>
            </p:extLst>
          </p:nvPr>
        </p:nvGraphicFramePr>
        <p:xfrm>
          <a:off x="436110" y="1884138"/>
          <a:ext cx="8235950" cy="4645026"/>
        </p:xfrm>
        <a:graphic>
          <a:graphicData uri="http://schemas.openxmlformats.org/presentationml/2006/ole">
            <mc:AlternateContent xmlns:mc="http://schemas.openxmlformats.org/markup-compatibility/2006">
              <mc:Choice xmlns:v="urn:schemas-microsoft-com:vml" Requires="v">
                <p:oleObj name="Diagramm" r:id="rId3" imgW="8267899" imgH="4095661" progId="MSGraph.Chart.8">
                  <p:embed followColorScheme="full"/>
                </p:oleObj>
              </mc:Choice>
              <mc:Fallback>
                <p:oleObj name="Diagramm" r:id="rId3" imgW="8267899" imgH="4095661" progId="MSGraph.Chart.8">
                  <p:embed followColorScheme="full"/>
                  <p:pic>
                    <p:nvPicPr>
                      <p:cNvPr id="9" name="Object 7">
                        <a:extLst>
                          <a:ext uri="{FF2B5EF4-FFF2-40B4-BE49-F238E27FC236}">
                            <a16:creationId xmlns:a16="http://schemas.microsoft.com/office/drawing/2014/main" id="{3C5DD12A-D2ED-4FE4-9E05-DA38153D90B8}"/>
                          </a:ext>
                        </a:extLst>
                      </p:cNvPr>
                      <p:cNvPicPr>
                        <a:picLocks noChangeAspect="1" noChangeArrowheads="1"/>
                      </p:cNvPicPr>
                      <p:nvPr/>
                    </p:nvPicPr>
                    <p:blipFill>
                      <a:blip r:embed="rId4"/>
                      <a:srcRect/>
                      <a:stretch>
                        <a:fillRect/>
                      </a:stretch>
                    </p:blipFill>
                    <p:spPr bwMode="auto">
                      <a:xfrm>
                        <a:off x="436110" y="1884138"/>
                        <a:ext cx="8235950" cy="4645026"/>
                      </a:xfrm>
                      <a:prstGeom prst="rect">
                        <a:avLst/>
                      </a:prstGeom>
                      <a:noFill/>
                      <a:ln>
                        <a:noFill/>
                      </a:ln>
                      <a:effectLst/>
                    </p:spPr>
                  </p:pic>
                </p:oleObj>
              </mc:Fallback>
            </mc:AlternateContent>
          </a:graphicData>
        </a:graphic>
      </p:graphicFrame>
      <p:sp>
        <p:nvSpPr>
          <p:cNvPr id="10" name="Text Box 8">
            <a:extLst>
              <a:ext uri="{FF2B5EF4-FFF2-40B4-BE49-F238E27FC236}">
                <a16:creationId xmlns:a16="http://schemas.microsoft.com/office/drawing/2014/main" id="{ED40E3B1-AEFB-4CC8-B79A-0FDC474A332E}"/>
              </a:ext>
            </a:extLst>
          </p:cNvPr>
          <p:cNvSpPr txBox="1">
            <a:spLocks noChangeArrowheads="1"/>
          </p:cNvSpPr>
          <p:nvPr/>
        </p:nvSpPr>
        <p:spPr bwMode="auto">
          <a:xfrm>
            <a:off x="741363" y="5995988"/>
            <a:ext cx="3890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marL="0" marR="0" lvl="0" indent="0" algn="l" defTabSz="7620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Quelle: KfW, Angaben in %</a:t>
            </a:r>
          </a:p>
        </p:txBody>
      </p:sp>
      <p:sp>
        <p:nvSpPr>
          <p:cNvPr id="7" name="Foliennummernplatzhalter 4">
            <a:extLst>
              <a:ext uri="{FF2B5EF4-FFF2-40B4-BE49-F238E27FC236}">
                <a16:creationId xmlns:a16="http://schemas.microsoft.com/office/drawing/2014/main" id="{E6A70031-B2C5-452D-8EFC-A39A714FEE7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23</a:t>
            </a:r>
          </a:p>
        </p:txBody>
      </p:sp>
    </p:spTree>
    <p:extLst>
      <p:ext uri="{BB962C8B-B14F-4D97-AF65-F5344CB8AC3E}">
        <p14:creationId xmlns:p14="http://schemas.microsoft.com/office/powerpoint/2010/main" val="267223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Ich mache mich selbständig </a:t>
            </a:r>
            <a:endParaRPr lang="de-DE" dirty="0"/>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IHK-Beratung nach Motiven</a:t>
            </a: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B14FC21A-BB48-47BE-DF59-CC375464EA8F}"/>
              </a:ext>
            </a:extLst>
          </p:cNvPr>
          <p:cNvPicPr>
            <a:picLocks noChangeAspect="1"/>
          </p:cNvPicPr>
          <p:nvPr/>
        </p:nvPicPr>
        <p:blipFill rotWithShape="1">
          <a:blip r:embed="rId3"/>
          <a:srcRect l="26782" t="37447" r="47339" b="42887"/>
          <a:stretch/>
        </p:blipFill>
        <p:spPr bwMode="auto">
          <a:xfrm>
            <a:off x="436111" y="75094"/>
            <a:ext cx="2189531" cy="936104"/>
          </a:xfrm>
          <a:prstGeom prst="rect">
            <a:avLst/>
          </a:prstGeom>
          <a:ln>
            <a:no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64717FB3-0B42-5AE2-1A15-2EBED0D961F4}"/>
              </a:ext>
            </a:extLst>
          </p:cNvPr>
          <p:cNvPicPr>
            <a:picLocks noChangeAspect="1"/>
          </p:cNvPicPr>
          <p:nvPr/>
        </p:nvPicPr>
        <p:blipFill rotWithShape="1">
          <a:blip r:embed="rId4"/>
          <a:srcRect l="6847" t="21936" r="42128" b="15046"/>
          <a:stretch/>
        </p:blipFill>
        <p:spPr bwMode="auto">
          <a:xfrm>
            <a:off x="1511660" y="1976585"/>
            <a:ext cx="6120680" cy="4251538"/>
          </a:xfrm>
          <a:prstGeom prst="rect">
            <a:avLst/>
          </a:prstGeom>
          <a:ln>
            <a:noFill/>
          </a:ln>
          <a:extLst>
            <a:ext uri="{53640926-AAD7-44D8-BBD7-CCE9431645EC}">
              <a14:shadowObscured xmlns:a14="http://schemas.microsoft.com/office/drawing/2010/main"/>
            </a:ext>
          </a:extLst>
        </p:spPr>
      </p:pic>
      <p:sp>
        <p:nvSpPr>
          <p:cNvPr id="9" name="Oval 7">
            <a:extLst>
              <a:ext uri="{FF2B5EF4-FFF2-40B4-BE49-F238E27FC236}">
                <a16:creationId xmlns:a16="http://schemas.microsoft.com/office/drawing/2014/main" id="{EBA9ED3A-70C0-DF9E-09D5-A7C91C733C81}"/>
              </a:ext>
            </a:extLst>
          </p:cNvPr>
          <p:cNvSpPr>
            <a:spLocks noChangeArrowheads="1"/>
          </p:cNvSpPr>
          <p:nvPr/>
        </p:nvSpPr>
        <p:spPr bwMode="auto">
          <a:xfrm>
            <a:off x="1907705" y="3221264"/>
            <a:ext cx="2646382"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1" name="Oval 7">
            <a:extLst>
              <a:ext uri="{FF2B5EF4-FFF2-40B4-BE49-F238E27FC236}">
                <a16:creationId xmlns:a16="http://schemas.microsoft.com/office/drawing/2014/main" id="{F5F85C01-EC85-E24F-D88C-0C44E6B8B172}"/>
              </a:ext>
            </a:extLst>
          </p:cNvPr>
          <p:cNvSpPr>
            <a:spLocks noChangeArrowheads="1"/>
          </p:cNvSpPr>
          <p:nvPr/>
        </p:nvSpPr>
        <p:spPr bwMode="auto">
          <a:xfrm>
            <a:off x="2555776" y="4653136"/>
            <a:ext cx="199831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Tree>
    <p:extLst>
      <p:ext uri="{BB962C8B-B14F-4D97-AF65-F5344CB8AC3E}">
        <p14:creationId xmlns:p14="http://schemas.microsoft.com/office/powerpoint/2010/main" val="1096025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a:t>Ich mache mich selbständig </a:t>
            </a:r>
            <a:endParaRPr lang="de-DE" dirty="0"/>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IHK-Beratung nach Motiven</a:t>
            </a:r>
          </a:p>
        </p:txBody>
      </p:sp>
      <p:pic>
        <p:nvPicPr>
          <p:cNvPr id="6" name="Picture 10" descr="BD09292_">
            <a:extLst>
              <a:ext uri="{FF2B5EF4-FFF2-40B4-BE49-F238E27FC236}">
                <a16:creationId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BAF8D6D6-FA7B-305E-7225-5802AB06CCD0}"/>
              </a:ext>
            </a:extLst>
          </p:cNvPr>
          <p:cNvPicPr>
            <a:picLocks noChangeAspect="1"/>
          </p:cNvPicPr>
          <p:nvPr/>
        </p:nvPicPr>
        <p:blipFill rotWithShape="1">
          <a:blip r:embed="rId3"/>
          <a:srcRect l="27474" t="31556" r="20551" b="9592"/>
          <a:stretch/>
        </p:blipFill>
        <p:spPr bwMode="auto">
          <a:xfrm>
            <a:off x="1270771" y="2047574"/>
            <a:ext cx="6602457" cy="4205511"/>
          </a:xfrm>
          <a:prstGeom prst="rect">
            <a:avLst/>
          </a:prstGeom>
          <a:ln>
            <a:noFill/>
          </a:ln>
          <a:extLst>
            <a:ext uri="{53640926-AAD7-44D8-BBD7-CCE9431645EC}">
              <a14:shadowObscured xmlns:a14="http://schemas.microsoft.com/office/drawing/2010/main"/>
            </a:ext>
          </a:extLst>
        </p:spPr>
      </p:pic>
      <p:pic>
        <p:nvPicPr>
          <p:cNvPr id="10" name="Grafik 9">
            <a:extLst>
              <a:ext uri="{FF2B5EF4-FFF2-40B4-BE49-F238E27FC236}">
                <a16:creationId xmlns:a16="http://schemas.microsoft.com/office/drawing/2014/main" id="{B14FC21A-BB48-47BE-DF59-CC375464EA8F}"/>
              </a:ext>
            </a:extLst>
          </p:cNvPr>
          <p:cNvPicPr>
            <a:picLocks noChangeAspect="1"/>
          </p:cNvPicPr>
          <p:nvPr/>
        </p:nvPicPr>
        <p:blipFill rotWithShape="1">
          <a:blip r:embed="rId4"/>
          <a:srcRect l="26782" t="37447" r="47339" b="42887"/>
          <a:stretch/>
        </p:blipFill>
        <p:spPr bwMode="auto">
          <a:xfrm>
            <a:off x="436111" y="69007"/>
            <a:ext cx="2189531"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857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Blick für die richtige Gelegenheit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Heißhunger auf viel Arbeit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Selbstdisziplin</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Unabhängigkeit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Anpassungsfähigkeit</a:t>
            </a:r>
            <a:endParaRPr lang="de-DE" sz="1800" dirty="0"/>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p:txBody>
          <a:bodyPr/>
          <a:lstStyle/>
          <a:p>
            <a:r>
              <a:rPr lang="de-DE" sz="1800" dirty="0"/>
              <a:t>Selbstvertrauen und -bewusstsein</a:t>
            </a:r>
            <a:br>
              <a:rPr lang="de-DE" sz="1800" dirty="0"/>
            </a:br>
            <a:br>
              <a:rPr lang="de-DE" sz="1800" dirty="0"/>
            </a:br>
            <a:r>
              <a:rPr lang="de-DE" sz="1800" dirty="0"/>
              <a:t>Selbstvertrauen und  -bewusstsein</a:t>
            </a:r>
          </a:p>
          <a:p>
            <a:endParaRPr lang="de-DE" sz="1800" dirty="0"/>
          </a:p>
          <a:p>
            <a:endParaRPr lang="de-DE" sz="800" dirty="0"/>
          </a:p>
          <a:p>
            <a:r>
              <a:rPr lang="de-DE" sz="1800" dirty="0"/>
              <a:t>Urteilsvermögen</a:t>
            </a:r>
            <a:br>
              <a:rPr lang="de-DE" sz="1800" dirty="0"/>
            </a:br>
            <a:br>
              <a:rPr lang="de-DE" sz="1800" dirty="0"/>
            </a:br>
            <a:endParaRPr lang="de-DE" sz="1800" dirty="0"/>
          </a:p>
          <a:p>
            <a:r>
              <a:rPr lang="de-DE" sz="1800" dirty="0"/>
              <a:t>Zielstrebigkeit</a:t>
            </a:r>
            <a:br>
              <a:rPr lang="de-DE" sz="1800" dirty="0"/>
            </a:br>
            <a:endParaRPr lang="de-DE" sz="1800" dirty="0"/>
          </a:p>
          <a:p>
            <a:endParaRPr lang="de-DE" sz="800" dirty="0"/>
          </a:p>
          <a:p>
            <a:r>
              <a:rPr lang="de-DE" sz="1800" dirty="0"/>
              <a:t>Teamfähigkeit, Stress zu tolerieren</a:t>
            </a:r>
            <a:br>
              <a:rPr lang="de-DE" dirty="0"/>
            </a:br>
            <a:endParaRPr lang="de-DE" sz="800" dirty="0"/>
          </a:p>
          <a:p>
            <a:endParaRPr lang="de-DE" sz="1800" dirty="0"/>
          </a:p>
          <a:p>
            <a:r>
              <a:rPr lang="de-DE" sz="1800" dirty="0"/>
              <a:t>Lust auf Gewinn</a:t>
            </a:r>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10 Schlüssel zum Erfolg</a:t>
            </a:r>
          </a:p>
        </p:txBody>
      </p:sp>
      <p:sp>
        <p:nvSpPr>
          <p:cNvPr id="6" name="Foliennummernplatzhalter 4">
            <a:extLst>
              <a:ext uri="{FF2B5EF4-FFF2-40B4-BE49-F238E27FC236}">
                <a16:creationId xmlns:a16="http://schemas.microsoft.com/office/drawing/2014/main" id="{856F28A7-0311-5F76-EDF3-2BD2E505BDD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24</a:t>
            </a:r>
          </a:p>
        </p:txBody>
      </p:sp>
    </p:spTree>
    <p:extLst>
      <p:ext uri="{BB962C8B-B14F-4D97-AF65-F5344CB8AC3E}">
        <p14:creationId xmlns:p14="http://schemas.microsoft.com/office/powerpoint/2010/main" val="119046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8A2F759-E3C0-4FCC-8427-8A3882737E5D}"/>
              </a:ext>
            </a:extLst>
          </p:cNvPr>
          <p:cNvSpPr>
            <a:spLocks noGrp="1"/>
          </p:cNvSpPr>
          <p:nvPr>
            <p:ph type="body" idx="1"/>
          </p:nvPr>
        </p:nvSpPr>
        <p:spPr/>
        <p:txBody>
          <a:bodyPr/>
          <a:lstStyle/>
          <a:p>
            <a:r>
              <a:rPr lang="de-DE" dirty="0"/>
              <a:t>Zum Erfolg erforderlich: Fachliche Voraussetzung prüfen</a:t>
            </a:r>
          </a:p>
        </p:txBody>
      </p:sp>
      <p:graphicFrame>
        <p:nvGraphicFramePr>
          <p:cNvPr id="5" name="Diagramm 4">
            <a:extLst>
              <a:ext uri="{FF2B5EF4-FFF2-40B4-BE49-F238E27FC236}">
                <a16:creationId xmlns:a16="http://schemas.microsoft.com/office/drawing/2014/main" id="{9AEF8502-CB39-4C61-8230-8434F54F54C0}"/>
              </a:ext>
            </a:extLst>
          </p:cNvPr>
          <p:cNvGraphicFramePr/>
          <p:nvPr/>
        </p:nvGraphicFramePr>
        <p:xfrm>
          <a:off x="1025493" y="1884139"/>
          <a:ext cx="7146907" cy="161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9DADD37B-60E1-4A2E-B478-E13FA5F3BEF3}"/>
              </a:ext>
            </a:extLst>
          </p:cNvPr>
          <p:cNvGraphicFramePr/>
          <p:nvPr/>
        </p:nvGraphicFramePr>
        <p:xfrm>
          <a:off x="1025493" y="3501008"/>
          <a:ext cx="7146907" cy="1008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 6">
            <a:extLst>
              <a:ext uri="{FF2B5EF4-FFF2-40B4-BE49-F238E27FC236}">
                <a16:creationId xmlns:a16="http://schemas.microsoft.com/office/drawing/2014/main" id="{82B5B33B-71BC-4E6D-B2A0-14725335CFCF}"/>
              </a:ext>
            </a:extLst>
          </p:cNvPr>
          <p:cNvGraphicFramePr/>
          <p:nvPr/>
        </p:nvGraphicFramePr>
        <p:xfrm>
          <a:off x="1025493" y="4807460"/>
          <a:ext cx="7146907" cy="1008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Foliennummernplatzhalter 4">
            <a:extLst>
              <a:ext uri="{FF2B5EF4-FFF2-40B4-BE49-F238E27FC236}">
                <a16:creationId xmlns:a16="http://schemas.microsoft.com/office/drawing/2014/main" id="{CF377BCA-C548-4CA3-A53E-7FF811FC8C8E}"/>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25</a:t>
            </a:r>
          </a:p>
        </p:txBody>
      </p:sp>
    </p:spTree>
    <p:extLst>
      <p:ext uri="{BB962C8B-B14F-4D97-AF65-F5344CB8AC3E}">
        <p14:creationId xmlns:p14="http://schemas.microsoft.com/office/powerpoint/2010/main" val="424309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8A2F759-E3C0-4FCC-8427-8A3882737E5D}"/>
              </a:ext>
            </a:extLst>
          </p:cNvPr>
          <p:cNvSpPr>
            <a:spLocks noGrp="1"/>
          </p:cNvSpPr>
          <p:nvPr>
            <p:ph type="body" idx="1"/>
          </p:nvPr>
        </p:nvSpPr>
        <p:spPr/>
        <p:txBody>
          <a:bodyPr/>
          <a:lstStyle/>
          <a:p>
            <a:r>
              <a:rPr lang="de-DE" dirty="0"/>
              <a:t>Zum Erfolg erforderlich: Fachliche Voraussetzung prüfen</a:t>
            </a:r>
          </a:p>
        </p:txBody>
      </p:sp>
      <p:graphicFrame>
        <p:nvGraphicFramePr>
          <p:cNvPr id="5" name="Diagramm 4">
            <a:extLst>
              <a:ext uri="{FF2B5EF4-FFF2-40B4-BE49-F238E27FC236}">
                <a16:creationId xmlns:a16="http://schemas.microsoft.com/office/drawing/2014/main" id="{9AEF8502-CB39-4C61-8230-8434F54F54C0}"/>
              </a:ext>
            </a:extLst>
          </p:cNvPr>
          <p:cNvGraphicFramePr/>
          <p:nvPr>
            <p:extLst>
              <p:ext uri="{D42A27DB-BD31-4B8C-83A1-F6EECF244321}">
                <p14:modId xmlns:p14="http://schemas.microsoft.com/office/powerpoint/2010/main" val="417687305"/>
              </p:ext>
            </p:extLst>
          </p:nvPr>
        </p:nvGraphicFramePr>
        <p:xfrm>
          <a:off x="1025493" y="1884139"/>
          <a:ext cx="7146907" cy="161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9DADD37B-60E1-4A2E-B478-E13FA5F3BEF3}"/>
              </a:ext>
            </a:extLst>
          </p:cNvPr>
          <p:cNvGraphicFramePr/>
          <p:nvPr>
            <p:extLst>
              <p:ext uri="{D42A27DB-BD31-4B8C-83A1-F6EECF244321}">
                <p14:modId xmlns:p14="http://schemas.microsoft.com/office/powerpoint/2010/main" val="2747083333"/>
              </p:ext>
            </p:extLst>
          </p:nvPr>
        </p:nvGraphicFramePr>
        <p:xfrm>
          <a:off x="1025493" y="3501008"/>
          <a:ext cx="7146907" cy="1008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 6">
            <a:extLst>
              <a:ext uri="{FF2B5EF4-FFF2-40B4-BE49-F238E27FC236}">
                <a16:creationId xmlns:a16="http://schemas.microsoft.com/office/drawing/2014/main" id="{82B5B33B-71BC-4E6D-B2A0-14725335CFCF}"/>
              </a:ext>
            </a:extLst>
          </p:cNvPr>
          <p:cNvGraphicFramePr/>
          <p:nvPr>
            <p:extLst>
              <p:ext uri="{D42A27DB-BD31-4B8C-83A1-F6EECF244321}">
                <p14:modId xmlns:p14="http://schemas.microsoft.com/office/powerpoint/2010/main" val="2989184011"/>
              </p:ext>
            </p:extLst>
          </p:nvPr>
        </p:nvGraphicFramePr>
        <p:xfrm>
          <a:off x="1025493" y="4807460"/>
          <a:ext cx="7146907" cy="1008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Rechteck 1">
            <a:extLst>
              <a:ext uri="{FF2B5EF4-FFF2-40B4-BE49-F238E27FC236}">
                <a16:creationId xmlns:a16="http://schemas.microsoft.com/office/drawing/2014/main" id="{244BE2F6-1995-41F4-BE28-6BBD0007B47A}"/>
              </a:ext>
            </a:extLst>
          </p:cNvPr>
          <p:cNvSpPr/>
          <p:nvPr/>
        </p:nvSpPr>
        <p:spPr>
          <a:xfrm>
            <a:off x="444500" y="1991648"/>
            <a:ext cx="8235950" cy="4678204"/>
          </a:xfrm>
          <a:prstGeom prst="rect">
            <a:avLst/>
          </a:prstGeom>
        </p:spPr>
        <p:txBody>
          <a:bodyPr wrap="square">
            <a:spAutoFit/>
          </a:bodyPr>
          <a:lstStyle/>
          <a:p>
            <a:r>
              <a:rPr lang="de-DE" dirty="0"/>
              <a:t>Der Gesetzgeber sieht für das Betreiben einer Fitness- und Freizeitanlage keine speziellen Qualifikationen vor. Einschränkung: Förderprogramme werden nur bei ausreichender fachspezifischer und kaufmännischer Qualifikation des Antragstellers gewährt.</a:t>
            </a:r>
          </a:p>
          <a:p>
            <a:endParaRPr lang="de-DE" dirty="0"/>
          </a:p>
          <a:p>
            <a:r>
              <a:rPr lang="de-DE" b="1" dirty="0"/>
              <a:t>Fachspezifische Qualifikationen</a:t>
            </a:r>
            <a:r>
              <a:rPr lang="de-DE" dirty="0"/>
              <a:t> sind z. B.:</a:t>
            </a:r>
          </a:p>
          <a:p>
            <a:endParaRPr lang="de-DE" dirty="0"/>
          </a:p>
          <a:p>
            <a:pPr marL="285750" indent="-285750">
              <a:buFont typeface="Arial" panose="020B0604020202020204" pitchFamily="34" charset="0"/>
              <a:buChar char="•"/>
            </a:pPr>
            <a:r>
              <a:rPr lang="de-DE" dirty="0"/>
              <a:t>Dipl. Sportlehrer*in oder Sportlehrer/in</a:t>
            </a:r>
          </a:p>
          <a:p>
            <a:pPr marL="285750" indent="-285750">
              <a:buFont typeface="Arial" panose="020B0604020202020204" pitchFamily="34" charset="0"/>
              <a:buChar char="•"/>
            </a:pPr>
            <a:r>
              <a:rPr lang="de-DE" dirty="0"/>
              <a:t>Master bzw. Bachelor Fitnessökonom/in (</a:t>
            </a:r>
            <a:r>
              <a:rPr lang="de-DE" dirty="0" err="1"/>
              <a:t>DHfPG</a:t>
            </a:r>
            <a:r>
              <a:rPr lang="de-DE" dirty="0"/>
              <a:t>)</a:t>
            </a:r>
          </a:p>
          <a:p>
            <a:pPr marL="285750" indent="-285750">
              <a:buFont typeface="Arial" panose="020B0604020202020204" pitchFamily="34" charset="0"/>
              <a:buChar char="•"/>
            </a:pPr>
            <a:r>
              <a:rPr lang="de-DE" dirty="0"/>
              <a:t>Gymnastik-Lehrer*in</a:t>
            </a:r>
          </a:p>
          <a:p>
            <a:pPr marL="285750" indent="-285750">
              <a:buFont typeface="Arial" panose="020B0604020202020204" pitchFamily="34" charset="0"/>
              <a:buChar char="•"/>
            </a:pPr>
            <a:r>
              <a:rPr lang="de-DE" dirty="0"/>
              <a:t>Krankengymnast*in, Physiotherapeut*in</a:t>
            </a:r>
          </a:p>
          <a:p>
            <a:pPr marL="285750" indent="-285750">
              <a:buFont typeface="Arial" panose="020B0604020202020204" pitchFamily="34" charset="0"/>
              <a:buChar char="•"/>
            </a:pPr>
            <a:r>
              <a:rPr lang="de-DE" dirty="0"/>
              <a:t>Fachsportler*in Fitness und Gesundheit </a:t>
            </a:r>
            <a:r>
              <a:rPr lang="de-DE" dirty="0" err="1"/>
              <a:t>dflv</a:t>
            </a:r>
            <a:endParaRPr lang="de-DE" dirty="0"/>
          </a:p>
          <a:p>
            <a:pPr marL="285750" indent="-285750">
              <a:buFont typeface="Arial" panose="020B0604020202020204" pitchFamily="34" charset="0"/>
              <a:buChar char="•"/>
            </a:pPr>
            <a:r>
              <a:rPr lang="de-DE" dirty="0"/>
              <a:t>BSA-Lizenzen</a:t>
            </a:r>
          </a:p>
          <a:p>
            <a:pPr marL="285750" indent="-285750">
              <a:buFont typeface="Arial" panose="020B0604020202020204" pitchFamily="34" charset="0"/>
              <a:buChar char="•"/>
            </a:pPr>
            <a:r>
              <a:rPr lang="de-DE" dirty="0"/>
              <a:t>Lizenzierte/r Fitness-Trainer*in DSSV</a:t>
            </a:r>
          </a:p>
          <a:p>
            <a:pPr marL="285750" indent="-285750">
              <a:buFont typeface="Arial" panose="020B0604020202020204" pitchFamily="34" charset="0"/>
              <a:buChar char="•"/>
            </a:pPr>
            <a:r>
              <a:rPr lang="de-DE" dirty="0"/>
              <a:t>Trainerlizenz A (DOSB)</a:t>
            </a:r>
          </a:p>
          <a:p>
            <a:endParaRPr lang="de-DE" dirty="0"/>
          </a:p>
          <a:p>
            <a:r>
              <a:rPr lang="de-DE" sz="1000" dirty="0"/>
              <a:t>Quelle: DSSV</a:t>
            </a:r>
          </a:p>
        </p:txBody>
      </p:sp>
      <p:sp>
        <p:nvSpPr>
          <p:cNvPr id="8" name="Foliennummernplatzhalter 4">
            <a:extLst>
              <a:ext uri="{FF2B5EF4-FFF2-40B4-BE49-F238E27FC236}">
                <a16:creationId xmlns:a16="http://schemas.microsoft.com/office/drawing/2014/main" id="{C4F506BC-D5A6-4186-B3FA-D8C3AE2BB24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26</a:t>
            </a:r>
          </a:p>
        </p:txBody>
      </p:sp>
    </p:spTree>
    <p:extLst>
      <p:ext uri="{BB962C8B-B14F-4D97-AF65-F5344CB8AC3E}">
        <p14:creationId xmlns:p14="http://schemas.microsoft.com/office/powerpoint/2010/main" val="30528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Ausbildung und Erfahrung</a:t>
            </a:r>
          </a:p>
        </p:txBody>
      </p:sp>
      <p:graphicFrame>
        <p:nvGraphicFramePr>
          <p:cNvPr id="6" name="Diagramm 5">
            <a:extLst>
              <a:ext uri="{FF2B5EF4-FFF2-40B4-BE49-F238E27FC236}">
                <a16:creationId xmlns:a16="http://schemas.microsoft.com/office/drawing/2014/main" id="{A2DC3E0B-1506-4687-A6A6-BEB6CD6F38F8}"/>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a:extLst>
              <a:ext uri="{FF2B5EF4-FFF2-40B4-BE49-F238E27FC236}">
                <a16:creationId xmlns:a16="http://schemas.microsoft.com/office/drawing/2014/main" id="{CF4C0A59-4B05-4BEB-9C2A-97D14D12C1C7}"/>
              </a:ext>
            </a:extLst>
          </p:cNvPr>
          <p:cNvSpPr txBox="1">
            <a:spLocks noChangeArrowheads="1"/>
          </p:cNvSpPr>
          <p:nvPr/>
        </p:nvSpPr>
        <p:spPr bwMode="auto">
          <a:xfrm>
            <a:off x="463550" y="1876425"/>
            <a:ext cx="8216900" cy="45479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In welchem Umfang konnten Sie bisher Vertriebserfahrungen sammeln?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Mehrjährige(*) Vertriebserfahrungen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Bis zu zweijährige Vertriebserfahrung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Keine oder geringe Vertriebserfahrung	0 Punkte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 mehr als drei Jahre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Arial"/>
            </a:endParaRPr>
          </a:p>
        </p:txBody>
      </p:sp>
      <p:sp>
        <p:nvSpPr>
          <p:cNvPr id="5" name="Foliennummernplatzhalter 4">
            <a:extLst>
              <a:ext uri="{FF2B5EF4-FFF2-40B4-BE49-F238E27FC236}">
                <a16:creationId xmlns:a16="http://schemas.microsoft.com/office/drawing/2014/main" id="{906C9402-9E63-4814-823F-A4AEEF1DF7D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6</a:t>
            </a:r>
          </a:p>
        </p:txBody>
      </p:sp>
    </p:spTree>
    <p:extLst>
      <p:ext uri="{BB962C8B-B14F-4D97-AF65-F5344CB8AC3E}">
        <p14:creationId xmlns:p14="http://schemas.microsoft.com/office/powerpoint/2010/main" val="316059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8A2F759-E3C0-4FCC-8427-8A3882737E5D}"/>
              </a:ext>
            </a:extLst>
          </p:cNvPr>
          <p:cNvSpPr>
            <a:spLocks noGrp="1"/>
          </p:cNvSpPr>
          <p:nvPr>
            <p:ph type="body" idx="1"/>
          </p:nvPr>
        </p:nvSpPr>
        <p:spPr/>
        <p:txBody>
          <a:bodyPr/>
          <a:lstStyle/>
          <a:p>
            <a:r>
              <a:rPr lang="de-DE" dirty="0"/>
              <a:t>Zum Erfolg erforderlich: Fachliche Voraussetzung prüfen</a:t>
            </a:r>
          </a:p>
        </p:txBody>
      </p:sp>
      <p:graphicFrame>
        <p:nvGraphicFramePr>
          <p:cNvPr id="5" name="Diagramm 4">
            <a:extLst>
              <a:ext uri="{FF2B5EF4-FFF2-40B4-BE49-F238E27FC236}">
                <a16:creationId xmlns:a16="http://schemas.microsoft.com/office/drawing/2014/main" id="{9AEF8502-CB39-4C61-8230-8434F54F54C0}"/>
              </a:ext>
            </a:extLst>
          </p:cNvPr>
          <p:cNvGraphicFramePr/>
          <p:nvPr/>
        </p:nvGraphicFramePr>
        <p:xfrm>
          <a:off x="1025493" y="1884139"/>
          <a:ext cx="7146907" cy="161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9DADD37B-60E1-4A2E-B478-E13FA5F3BEF3}"/>
              </a:ext>
            </a:extLst>
          </p:cNvPr>
          <p:cNvGraphicFramePr/>
          <p:nvPr/>
        </p:nvGraphicFramePr>
        <p:xfrm>
          <a:off x="1025493" y="3501008"/>
          <a:ext cx="7146907" cy="1008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 6">
            <a:extLst>
              <a:ext uri="{FF2B5EF4-FFF2-40B4-BE49-F238E27FC236}">
                <a16:creationId xmlns:a16="http://schemas.microsoft.com/office/drawing/2014/main" id="{82B5B33B-71BC-4E6D-B2A0-14725335CFCF}"/>
              </a:ext>
            </a:extLst>
          </p:cNvPr>
          <p:cNvGraphicFramePr/>
          <p:nvPr/>
        </p:nvGraphicFramePr>
        <p:xfrm>
          <a:off x="1025493" y="4807460"/>
          <a:ext cx="7146907" cy="1008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Rechteck 1">
            <a:extLst>
              <a:ext uri="{FF2B5EF4-FFF2-40B4-BE49-F238E27FC236}">
                <a16:creationId xmlns:a16="http://schemas.microsoft.com/office/drawing/2014/main" id="{244BE2F6-1995-41F4-BE28-6BBD0007B47A}"/>
              </a:ext>
            </a:extLst>
          </p:cNvPr>
          <p:cNvSpPr/>
          <p:nvPr/>
        </p:nvSpPr>
        <p:spPr>
          <a:xfrm>
            <a:off x="444500" y="1991648"/>
            <a:ext cx="8235950" cy="4001095"/>
          </a:xfrm>
          <a:prstGeom prst="rect">
            <a:avLst/>
          </a:prstGeom>
        </p:spPr>
        <p:txBody>
          <a:bodyPr wrap="square">
            <a:spAutoFit/>
          </a:bodyPr>
          <a:lstStyle/>
          <a:p>
            <a:r>
              <a:rPr lang="de-DE" b="1" dirty="0"/>
              <a:t>Kaufmännische Qualifikationen</a:t>
            </a:r>
            <a:r>
              <a:rPr lang="de-DE" dirty="0"/>
              <a:t> sind z. B.:</a:t>
            </a:r>
          </a:p>
          <a:p>
            <a:endParaRPr lang="de-DE" dirty="0"/>
          </a:p>
          <a:p>
            <a:pPr marL="285750" indent="-285750">
              <a:buFont typeface="Arial" panose="020B0604020202020204" pitchFamily="34" charset="0"/>
              <a:buChar char="•"/>
            </a:pPr>
            <a:r>
              <a:rPr lang="de-DE" dirty="0"/>
              <a:t>Kaufmann/Kauffrau</a:t>
            </a:r>
          </a:p>
          <a:p>
            <a:pPr marL="285750" indent="-285750">
              <a:buFont typeface="Arial" panose="020B0604020202020204" pitchFamily="34" charset="0"/>
              <a:buChar char="•"/>
            </a:pPr>
            <a:r>
              <a:rPr lang="de-DE" dirty="0"/>
              <a:t>Betriebswirt*in</a:t>
            </a:r>
          </a:p>
          <a:p>
            <a:pPr marL="285750" indent="-285750">
              <a:buFont typeface="Arial" panose="020B0604020202020204" pitchFamily="34" charset="0"/>
              <a:buChar char="•"/>
            </a:pPr>
            <a:r>
              <a:rPr lang="de-DE" dirty="0"/>
              <a:t>Dipl.-Kaufmann/Dipl.-Kauffrau</a:t>
            </a:r>
          </a:p>
          <a:p>
            <a:pPr marL="285750" indent="-285750">
              <a:buFont typeface="Arial" panose="020B0604020202020204" pitchFamily="34" charset="0"/>
              <a:buChar char="•"/>
            </a:pPr>
            <a:r>
              <a:rPr lang="de-DE" dirty="0"/>
              <a:t>Fitnessfachwirt*in</a:t>
            </a:r>
          </a:p>
          <a:p>
            <a:pPr marL="285750" indent="-285750">
              <a:buFont typeface="Arial" panose="020B0604020202020204" pitchFamily="34" charset="0"/>
              <a:buChar char="•"/>
            </a:pPr>
            <a:r>
              <a:rPr lang="de-DE" dirty="0"/>
              <a:t>Sport- und Fitnesskaufmann/-frau</a:t>
            </a:r>
          </a:p>
          <a:p>
            <a:pPr>
              <a:buFont typeface="Arial" panose="020B0604020202020204" pitchFamily="34" charset="0"/>
              <a:buChar char="•"/>
            </a:pPr>
            <a:endParaRPr lang="de-DE" dirty="0"/>
          </a:p>
          <a:p>
            <a:r>
              <a:rPr lang="de-DE" sz="1000" dirty="0"/>
              <a:t>Quelle: DSSV</a:t>
            </a:r>
          </a:p>
          <a:p>
            <a:endParaRPr lang="de-DE" sz="1000" dirty="0"/>
          </a:p>
          <a:p>
            <a:r>
              <a:rPr lang="de-DE" dirty="0"/>
              <a:t>und</a:t>
            </a:r>
            <a:r>
              <a:rPr lang="de-DE" b="1" dirty="0"/>
              <a:t> persönliche Qualifikationen, </a:t>
            </a:r>
            <a:r>
              <a:rPr lang="de-DE" dirty="0"/>
              <a:t>wie z. B.:</a:t>
            </a:r>
          </a:p>
          <a:p>
            <a:endParaRPr lang="de-DE" dirty="0"/>
          </a:p>
          <a:p>
            <a:pPr marL="285750" indent="-285750">
              <a:buFont typeface="Arial" panose="020B0604020202020204" pitchFamily="34" charset="0"/>
              <a:buChar char="•"/>
            </a:pPr>
            <a:r>
              <a:rPr lang="de-DE" dirty="0"/>
              <a:t>Gründerperson</a:t>
            </a:r>
          </a:p>
          <a:p>
            <a:pPr marL="285750" indent="-285750">
              <a:buFont typeface="Arial" panose="020B0604020202020204" pitchFamily="34" charset="0"/>
              <a:buChar char="•"/>
            </a:pPr>
            <a:r>
              <a:rPr lang="de-DE" dirty="0"/>
              <a:t>Antriebsstärke</a:t>
            </a:r>
          </a:p>
          <a:p>
            <a:pPr marL="285750" indent="-285750">
              <a:buFont typeface="Arial" panose="020B0604020202020204" pitchFamily="34" charset="0"/>
              <a:buChar char="•"/>
            </a:pPr>
            <a:r>
              <a:rPr lang="de-DE" dirty="0"/>
              <a:t>Durchsetzungsfähigkeit, etc.</a:t>
            </a:r>
          </a:p>
        </p:txBody>
      </p:sp>
      <p:sp>
        <p:nvSpPr>
          <p:cNvPr id="8" name="Foliennummernplatzhalter 4">
            <a:extLst>
              <a:ext uri="{FF2B5EF4-FFF2-40B4-BE49-F238E27FC236}">
                <a16:creationId xmlns:a16="http://schemas.microsoft.com/office/drawing/2014/main" id="{D1155D4B-EB7C-46F1-A343-BF1BF950AB1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27</a:t>
            </a:r>
          </a:p>
        </p:txBody>
      </p:sp>
    </p:spTree>
    <p:extLst>
      <p:ext uri="{BB962C8B-B14F-4D97-AF65-F5344CB8AC3E}">
        <p14:creationId xmlns:p14="http://schemas.microsoft.com/office/powerpoint/2010/main" val="31394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1452737-A990-4298-A2F8-FDB8A4DF8229}"/>
              </a:ext>
            </a:extLst>
          </p:cNvPr>
          <p:cNvSpPr>
            <a:spLocks noGrp="1"/>
          </p:cNvSpPr>
          <p:nvPr>
            <p:ph idx="1"/>
          </p:nvPr>
        </p:nvSpPr>
        <p:spPr/>
        <p:txBody>
          <a:bodyPr/>
          <a:lstStyle/>
          <a:p>
            <a:endParaRPr lang="de-DE"/>
          </a:p>
        </p:txBody>
      </p:sp>
      <p:sp>
        <p:nvSpPr>
          <p:cNvPr id="5" name="Rectangle 2">
            <a:extLst>
              <a:ext uri="{FF2B5EF4-FFF2-40B4-BE49-F238E27FC236}">
                <a16:creationId xmlns:a16="http://schemas.microsoft.com/office/drawing/2014/main" id="{1F1C9D80-1CB6-4BC4-9EE9-170FD4117535}"/>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Gründungschronologie</a:t>
            </a:r>
            <a:r>
              <a:rPr kumimoji="0" lang="de-DE" altLang="de-DE" sz="4800" b="0" i="0" u="none" strike="noStrike" kern="1200" cap="none" spc="0" normalizeH="0" baseline="0" noProof="0">
                <a:ln>
                  <a:noFill/>
                </a:ln>
                <a:solidFill>
                  <a:prstClr val="black"/>
                </a:solidFill>
                <a:effectLst/>
                <a:uLnTx/>
                <a:uFillTx/>
                <a:latin typeface="Arial" pitchFamily="34" charset="0"/>
                <a:cs typeface="Arial"/>
              </a:rPr>
              <a:t> </a:t>
            </a:r>
            <a:endParaRPr kumimoji="0" lang="de-DE" altLang="de-DE" sz="4800" b="0" i="0" u="none" strike="noStrike" kern="1200" cap="none" spc="0" normalizeH="0" baseline="0" noProof="0" dirty="0">
              <a:ln>
                <a:noFill/>
              </a:ln>
              <a:solidFill>
                <a:prstClr val="black"/>
              </a:solidFill>
              <a:effectLst/>
              <a:uLnTx/>
              <a:uFillTx/>
              <a:latin typeface="Arial" pitchFamily="34" charset="0"/>
              <a:cs typeface="Arial"/>
            </a:endParaRPr>
          </a:p>
        </p:txBody>
      </p:sp>
      <p:sp>
        <p:nvSpPr>
          <p:cNvPr id="4" name="Foliennummernplatzhalter 4">
            <a:extLst>
              <a:ext uri="{FF2B5EF4-FFF2-40B4-BE49-F238E27FC236}">
                <a16:creationId xmlns:a16="http://schemas.microsoft.com/office/drawing/2014/main" id="{C40E1008-8FEA-4224-9767-0AFDD69F9F4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28</a:t>
            </a:r>
          </a:p>
        </p:txBody>
      </p:sp>
    </p:spTree>
    <p:extLst>
      <p:ext uri="{BB962C8B-B14F-4D97-AF65-F5344CB8AC3E}">
        <p14:creationId xmlns:p14="http://schemas.microsoft.com/office/powerpoint/2010/main" val="3033043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Grobplanung – Analysephase (1 bis 3 Monate)</a:t>
            </a:r>
          </a:p>
        </p:txBody>
      </p:sp>
      <p:sp>
        <p:nvSpPr>
          <p:cNvPr id="6" name="Rechteck 5">
            <a:extLst>
              <a:ext uri="{FF2B5EF4-FFF2-40B4-BE49-F238E27FC236}">
                <a16:creationId xmlns:a16="http://schemas.microsoft.com/office/drawing/2014/main" id="{1E37CD56-D166-4153-A01D-566F8F37F1E8}"/>
              </a:ext>
            </a:extLst>
          </p:cNvPr>
          <p:cNvSpPr/>
          <p:nvPr/>
        </p:nvSpPr>
        <p:spPr>
          <a:xfrm>
            <a:off x="463550" y="1884139"/>
            <a:ext cx="8216900" cy="3333220"/>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Ideen finden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Konsultation mit IHK, HWK oder IFB</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Kontakte knüpfen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Markt und Standort analysieren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Erstkontakt mit dem Steuerberater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Unternehmenskonzept erarbeiten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(diskussionsfähiger Entwurf als Verhandlungsbasis)</a:t>
            </a:r>
          </a:p>
        </p:txBody>
      </p:sp>
      <p:sp>
        <p:nvSpPr>
          <p:cNvPr id="4" name="Foliennummernplatzhalter 4">
            <a:extLst>
              <a:ext uri="{FF2B5EF4-FFF2-40B4-BE49-F238E27FC236}">
                <a16:creationId xmlns:a16="http://schemas.microsoft.com/office/drawing/2014/main" id="{C1D044F9-65E5-4FA6-9E14-5D518DA43F8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29</a:t>
            </a:r>
          </a:p>
        </p:txBody>
      </p:sp>
    </p:spTree>
    <p:extLst>
      <p:ext uri="{BB962C8B-B14F-4D97-AF65-F5344CB8AC3E}">
        <p14:creationId xmlns:p14="http://schemas.microsoft.com/office/powerpoint/2010/main" val="333597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Detailplanung – Konsultationsphase (3 bis 4 Monate)</a:t>
            </a:r>
          </a:p>
        </p:txBody>
      </p:sp>
      <p:sp>
        <p:nvSpPr>
          <p:cNvPr id="10" name="Rechteck 9">
            <a:extLst>
              <a:ext uri="{FF2B5EF4-FFF2-40B4-BE49-F238E27FC236}">
                <a16:creationId xmlns:a16="http://schemas.microsoft.com/office/drawing/2014/main" id="{9C92D543-A008-44C5-A13C-AA2DDE074ADB}"/>
              </a:ext>
            </a:extLst>
          </p:cNvPr>
          <p:cNvSpPr/>
          <p:nvPr/>
        </p:nvSpPr>
        <p:spPr>
          <a:xfrm>
            <a:off x="463550" y="1884139"/>
            <a:ext cx="8216900" cy="480131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Kontakt mit Beratern (Steuerberater, Unternehmensberater, Anwalt, Finanzberater, erneut IHK, HWK, IFB)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Vorauswahl geeigneter Banken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Erstes Bankgespräch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Mietverhandlungen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Nachfragen bei Stadt- oder Gemeindeverwaltung, Ämtern und Behörden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Konsultation mit IHK / HWK / IFB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Kontakt mit Branchenverbänden, Vereinen, Organisationen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Verhandlungen mit Lieferanten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Konkrete Gespräche mit Steuerberater, Anwalt, Notar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Zielgerichtetes Suchen von geeigneten Mitarbeitern</a:t>
            </a:r>
          </a:p>
        </p:txBody>
      </p:sp>
      <p:sp>
        <p:nvSpPr>
          <p:cNvPr id="4" name="Foliennummernplatzhalter 4">
            <a:extLst>
              <a:ext uri="{FF2B5EF4-FFF2-40B4-BE49-F238E27FC236}">
                <a16:creationId xmlns:a16="http://schemas.microsoft.com/office/drawing/2014/main" id="{574C4231-44AC-46F4-A180-8E02D851C157}"/>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30</a:t>
            </a:r>
          </a:p>
        </p:txBody>
      </p:sp>
    </p:spTree>
    <p:extLst>
      <p:ext uri="{BB962C8B-B14F-4D97-AF65-F5344CB8AC3E}">
        <p14:creationId xmlns:p14="http://schemas.microsoft.com/office/powerpoint/2010/main" val="3219825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Detailplanung – Aktionsphase (4 bis 5 Monate)</a:t>
            </a:r>
          </a:p>
        </p:txBody>
      </p:sp>
      <p:sp>
        <p:nvSpPr>
          <p:cNvPr id="5" name="Rechteck 4">
            <a:extLst>
              <a:ext uri="{FF2B5EF4-FFF2-40B4-BE49-F238E27FC236}">
                <a16:creationId xmlns:a16="http://schemas.microsoft.com/office/drawing/2014/main" id="{57AD3887-213B-405A-9D5F-E586A1E9B7EC}"/>
              </a:ext>
            </a:extLst>
          </p:cNvPr>
          <p:cNvSpPr/>
          <p:nvPr/>
        </p:nvSpPr>
        <p:spPr>
          <a:xfrm>
            <a:off x="444500" y="1884139"/>
            <a:ext cx="8235950"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Vor</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verträge eingehen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Prüfungen ablegen, Leistungsnachweise oder Konzessionen erwerben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Gesamtkonzept nochmals gründlich überprüfen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Kredit und Förderantrag stellen</a:t>
            </a:r>
          </a:p>
        </p:txBody>
      </p:sp>
      <p:sp>
        <p:nvSpPr>
          <p:cNvPr id="4" name="Foliennummernplatzhalter 4">
            <a:extLst>
              <a:ext uri="{FF2B5EF4-FFF2-40B4-BE49-F238E27FC236}">
                <a16:creationId xmlns:a16="http://schemas.microsoft.com/office/drawing/2014/main" id="{0AF04042-8EA3-4005-A5E0-01D424F4F50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31</a:t>
            </a:r>
          </a:p>
        </p:txBody>
      </p:sp>
    </p:spTree>
    <p:extLst>
      <p:ext uri="{BB962C8B-B14F-4D97-AF65-F5344CB8AC3E}">
        <p14:creationId xmlns:p14="http://schemas.microsoft.com/office/powerpoint/2010/main" val="278491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err="1"/>
              <a:t>Vorhabensbeginn</a:t>
            </a:r>
            <a:endParaRPr lang="de-DE" dirty="0"/>
          </a:p>
        </p:txBody>
      </p:sp>
      <p:sp>
        <p:nvSpPr>
          <p:cNvPr id="6" name="Rechteck 5">
            <a:extLst>
              <a:ext uri="{FF2B5EF4-FFF2-40B4-BE49-F238E27FC236}">
                <a16:creationId xmlns:a16="http://schemas.microsoft.com/office/drawing/2014/main" id="{6A1CCBF5-4413-4D55-908E-E68A0A4DCB44}"/>
              </a:ext>
            </a:extLst>
          </p:cNvPr>
          <p:cNvSpPr/>
          <p:nvPr/>
        </p:nvSpPr>
        <p:spPr>
          <a:xfrm>
            <a:off x="463550" y="1884139"/>
            <a:ext cx="8216900" cy="452431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Verbindliche Verträge abschließen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Beschäftigungsverhältnis kündigen (falls nicht schon früher erforderlich)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Büro / Geschäft einrichten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Eröffnungswerbung organisieren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Buchhaltung konzipieren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Mitarbeiter vorbereiten und schulen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Gewerbe oder freiberufliche Tätigkeit anmelden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Büro- / Geschäftseröffnung</a:t>
            </a:r>
          </a:p>
        </p:txBody>
      </p:sp>
      <p:sp>
        <p:nvSpPr>
          <p:cNvPr id="4" name="Foliennummernplatzhalter 4">
            <a:extLst>
              <a:ext uri="{FF2B5EF4-FFF2-40B4-BE49-F238E27FC236}">
                <a16:creationId xmlns:a16="http://schemas.microsoft.com/office/drawing/2014/main" id="{109986AD-0105-460F-B93C-A7F08DF683F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32</a:t>
            </a:r>
          </a:p>
        </p:txBody>
      </p:sp>
    </p:spTree>
    <p:extLst>
      <p:ext uri="{BB962C8B-B14F-4D97-AF65-F5344CB8AC3E}">
        <p14:creationId xmlns:p14="http://schemas.microsoft.com/office/powerpoint/2010/main" val="99639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Unternehmensstart</a:t>
            </a:r>
          </a:p>
        </p:txBody>
      </p:sp>
      <p:sp>
        <p:nvSpPr>
          <p:cNvPr id="5" name="Rechteck 4">
            <a:extLst>
              <a:ext uri="{FF2B5EF4-FFF2-40B4-BE49-F238E27FC236}">
                <a16:creationId xmlns:a16="http://schemas.microsoft.com/office/drawing/2014/main" id="{712E667E-D56B-414B-9FDD-3B99F2455F18}"/>
              </a:ext>
            </a:extLst>
          </p:cNvPr>
          <p:cNvSpPr/>
          <p:nvPr/>
        </p:nvSpPr>
        <p:spPr>
          <a:xfrm>
            <a:off x="463550" y="1884139"/>
            <a:ext cx="8216900" cy="2534027"/>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Dieser Gesamtablauf wurde in einem Rahmen von 12 Monaten gestellt, um eine Orientierung für den ungefähren proportionalen Zeitbedarf zu schaffen. Wie lange Sie wirklich für Ihre Gründung anzusetzen haben, ergibt sich aus den für Sie zutreffenden Bedingungen. Planen Sie lieber etwas mehr Zeit als zu wenig ein.</a:t>
            </a: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p>
        </p:txBody>
      </p:sp>
      <p:sp>
        <p:nvSpPr>
          <p:cNvPr id="4" name="Foliennummernplatzhalter 4">
            <a:extLst>
              <a:ext uri="{FF2B5EF4-FFF2-40B4-BE49-F238E27FC236}">
                <a16:creationId xmlns:a16="http://schemas.microsoft.com/office/drawing/2014/main" id="{3B770D2C-DFF0-4299-B5E5-3C61C72E6BE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33</a:t>
            </a:r>
          </a:p>
        </p:txBody>
      </p:sp>
    </p:spTree>
    <p:extLst>
      <p:ext uri="{BB962C8B-B14F-4D97-AF65-F5344CB8AC3E}">
        <p14:creationId xmlns:p14="http://schemas.microsoft.com/office/powerpoint/2010/main" val="2716471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C82F1F-134D-4C33-801D-BE908F89BBAB}"/>
              </a:ext>
            </a:extLst>
          </p:cNvPr>
          <p:cNvSpPr>
            <a:spLocks noGrp="1"/>
          </p:cNvSpPr>
          <p:nvPr>
            <p:ph idx="1"/>
          </p:nvPr>
        </p:nvSpPr>
        <p:spPr/>
        <p:txBody>
          <a:bodyPr/>
          <a:lstStyle/>
          <a:p>
            <a:endParaRPr lang="de-DE"/>
          </a:p>
        </p:txBody>
      </p:sp>
      <p:sp>
        <p:nvSpPr>
          <p:cNvPr id="5" name="Rectangle 2">
            <a:extLst>
              <a:ext uri="{FF2B5EF4-FFF2-40B4-BE49-F238E27FC236}">
                <a16:creationId xmlns:a16="http://schemas.microsoft.com/office/drawing/2014/main" id="{AD81219E-AC0A-4B54-AB3A-70A0056173D9}"/>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Grundsatz </a:t>
            </a:r>
            <a:b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br>
            <a:b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Gewerbefreiheit</a:t>
            </a:r>
            <a:r>
              <a:rPr kumimoji="0" lang="de-DE" altLang="de-DE" sz="3200" b="0" i="0" u="none" strike="noStrike" kern="1200" cap="none" spc="0" normalizeH="0" baseline="0" noProof="0">
                <a:ln>
                  <a:noFill/>
                </a:ln>
                <a:solidFill>
                  <a:prstClr val="black"/>
                </a:solidFill>
                <a:effectLst/>
                <a:uLnTx/>
                <a:uFillTx/>
                <a:latin typeface="Arial"/>
                <a:cs typeface="Arial"/>
              </a:rPr>
              <a:t> </a:t>
            </a:r>
            <a:endParaRPr kumimoji="0" lang="de-DE" altLang="de-DE" sz="3200" b="0" i="0" u="none" strike="noStrike" kern="1200" cap="none" spc="0" normalizeH="0" baseline="0" noProof="0" dirty="0">
              <a:ln>
                <a:noFill/>
              </a:ln>
              <a:solidFill>
                <a:prstClr val="black"/>
              </a:solidFill>
              <a:effectLst/>
              <a:uLnTx/>
              <a:uFillTx/>
              <a:latin typeface="Arial"/>
              <a:cs typeface="Arial"/>
            </a:endParaRPr>
          </a:p>
        </p:txBody>
      </p:sp>
      <p:sp>
        <p:nvSpPr>
          <p:cNvPr id="4" name="Foliennummernplatzhalter 4">
            <a:extLst>
              <a:ext uri="{FF2B5EF4-FFF2-40B4-BE49-F238E27FC236}">
                <a16:creationId xmlns:a16="http://schemas.microsoft.com/office/drawing/2014/main" id="{C99BF4B5-F9B5-4BCB-97F9-C2CEC0E9296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34</a:t>
            </a:r>
          </a:p>
        </p:txBody>
      </p:sp>
    </p:spTree>
    <p:extLst>
      <p:ext uri="{BB962C8B-B14F-4D97-AF65-F5344CB8AC3E}">
        <p14:creationId xmlns:p14="http://schemas.microsoft.com/office/powerpoint/2010/main" val="3347033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marL="457200" indent="-457200">
              <a:lnSpc>
                <a:spcPct val="90000"/>
              </a:lnSpc>
            </a:pPr>
            <a:r>
              <a:rPr lang="de-DE" altLang="de-DE" sz="1800" b="1" u="sng" dirty="0">
                <a:latin typeface="Arial" pitchFamily="34" charset="0"/>
                <a:cs typeface="Times New Roman" pitchFamily="18" charset="0"/>
              </a:rPr>
              <a:t>1. Freier Beruf </a:t>
            </a:r>
            <a:endParaRPr lang="de-DE" altLang="de-DE" sz="1800" dirty="0">
              <a:latin typeface="Arial" pitchFamily="34" charset="0"/>
              <a:cs typeface="Times New Roman" pitchFamily="18" charset="0"/>
            </a:endParaRPr>
          </a:p>
          <a:p>
            <a:pPr marL="457200" indent="-457200">
              <a:lnSpc>
                <a:spcPct val="90000"/>
              </a:lnSpc>
            </a:pPr>
            <a:r>
              <a:rPr lang="de-DE" altLang="de-DE" sz="1800" dirty="0">
                <a:latin typeface="Arial" pitchFamily="34" charset="0"/>
                <a:cs typeface="Times New Roman" pitchFamily="18" charset="0"/>
              </a:rPr>
              <a:t> </a:t>
            </a:r>
          </a:p>
          <a:p>
            <a:pPr marL="457200" indent="-457200">
              <a:lnSpc>
                <a:spcPct val="90000"/>
              </a:lnSpc>
              <a:spcBef>
                <a:spcPct val="0"/>
              </a:spcBef>
            </a:pPr>
            <a:r>
              <a:rPr lang="de-DE" altLang="de-DE" sz="1800" dirty="0">
                <a:latin typeface="Arial" pitchFamily="34" charset="0"/>
                <a:cs typeface="Times New Roman" pitchFamily="18" charset="0"/>
              </a:rPr>
              <a:t>Ärzte, Rechtsanwälte und</a:t>
            </a:r>
          </a:p>
          <a:p>
            <a:pPr marL="457200" indent="-457200">
              <a:lnSpc>
                <a:spcPct val="90000"/>
              </a:lnSpc>
              <a:spcBef>
                <a:spcPct val="0"/>
              </a:spcBef>
            </a:pPr>
            <a:r>
              <a:rPr lang="de-DE" altLang="de-DE" sz="1800" dirty="0">
                <a:latin typeface="Arial" pitchFamily="34" charset="0"/>
                <a:cs typeface="Times New Roman" pitchFamily="18" charset="0"/>
              </a:rPr>
              <a:t>Architekten sind typisch</a:t>
            </a:r>
          </a:p>
          <a:p>
            <a:pPr marL="457200" indent="-457200">
              <a:lnSpc>
                <a:spcPct val="90000"/>
              </a:lnSpc>
              <a:spcBef>
                <a:spcPct val="0"/>
              </a:spcBef>
            </a:pPr>
            <a:r>
              <a:rPr lang="de-DE" altLang="de-DE" sz="1800" dirty="0">
                <a:latin typeface="Arial" pitchFamily="34" charset="0"/>
                <a:cs typeface="Times New Roman" pitchFamily="18" charset="0"/>
              </a:rPr>
              <a:t>Vertreter der „Freien Berufe“. </a:t>
            </a:r>
          </a:p>
          <a:p>
            <a:pPr marL="457200" indent="-457200">
              <a:lnSpc>
                <a:spcPct val="90000"/>
              </a:lnSpc>
              <a:spcBef>
                <a:spcPct val="0"/>
              </a:spcBef>
            </a:pPr>
            <a:r>
              <a:rPr lang="de-DE" altLang="de-DE" sz="1800" dirty="0">
                <a:latin typeface="Arial" pitchFamily="34" charset="0"/>
                <a:cs typeface="Times New Roman" pitchFamily="18" charset="0"/>
              </a:rPr>
              <a:t>Bei diesen Tätigkeiten steht eine</a:t>
            </a:r>
          </a:p>
          <a:p>
            <a:pPr marL="457200" indent="-457200">
              <a:lnSpc>
                <a:spcPct val="90000"/>
              </a:lnSpc>
              <a:spcBef>
                <a:spcPct val="0"/>
              </a:spcBef>
            </a:pPr>
            <a:r>
              <a:rPr lang="de-DE" altLang="de-DE" sz="1800" dirty="0">
                <a:latin typeface="Arial" pitchFamily="34" charset="0"/>
                <a:cs typeface="Times New Roman" pitchFamily="18" charset="0"/>
              </a:rPr>
              <a:t>geistige, künstlerische oder </a:t>
            </a:r>
          </a:p>
          <a:p>
            <a:pPr marL="457200" indent="-457200">
              <a:lnSpc>
                <a:spcPct val="90000"/>
              </a:lnSpc>
              <a:spcBef>
                <a:spcPct val="0"/>
              </a:spcBef>
            </a:pPr>
            <a:r>
              <a:rPr lang="de-DE" altLang="de-DE" sz="1800" dirty="0">
                <a:latin typeface="Arial" pitchFamily="34" charset="0"/>
                <a:cs typeface="Times New Roman" pitchFamily="18" charset="0"/>
              </a:rPr>
              <a:t>wissenschaftliche Tätigkeit </a:t>
            </a:r>
          </a:p>
          <a:p>
            <a:pPr marL="457200" indent="-457200">
              <a:lnSpc>
                <a:spcPct val="90000"/>
              </a:lnSpc>
              <a:spcBef>
                <a:spcPct val="0"/>
              </a:spcBef>
            </a:pPr>
            <a:r>
              <a:rPr lang="de-DE" altLang="de-DE" sz="1800" dirty="0">
                <a:latin typeface="Arial" pitchFamily="34" charset="0"/>
                <a:cs typeface="Times New Roman" pitchFamily="18" charset="0"/>
              </a:rPr>
              <a:t>im Vordergrund. Über die jeweils</a:t>
            </a:r>
          </a:p>
          <a:p>
            <a:pPr marL="457200" indent="-457200">
              <a:lnSpc>
                <a:spcPct val="90000"/>
              </a:lnSpc>
              <a:spcBef>
                <a:spcPct val="0"/>
              </a:spcBef>
            </a:pPr>
            <a:r>
              <a:rPr lang="de-DE" altLang="de-DE" sz="1800" dirty="0">
                <a:latin typeface="Arial" pitchFamily="34" charset="0"/>
                <a:cs typeface="Times New Roman" pitchFamily="18" charset="0"/>
              </a:rPr>
              <a:t>geltenden Zulassungs- und </a:t>
            </a:r>
          </a:p>
          <a:p>
            <a:pPr marL="457200" indent="-457200">
              <a:lnSpc>
                <a:spcPct val="90000"/>
              </a:lnSpc>
              <a:spcBef>
                <a:spcPct val="0"/>
              </a:spcBef>
            </a:pPr>
            <a:r>
              <a:rPr lang="de-DE" altLang="de-DE" sz="1800" dirty="0">
                <a:latin typeface="Arial" pitchFamily="34" charset="0"/>
                <a:cs typeface="Times New Roman" pitchFamily="18" charset="0"/>
              </a:rPr>
              <a:t>Berufsausübungsbestimmungen</a:t>
            </a:r>
          </a:p>
          <a:p>
            <a:pPr marL="457200" indent="-457200">
              <a:lnSpc>
                <a:spcPct val="90000"/>
              </a:lnSpc>
              <a:spcBef>
                <a:spcPct val="0"/>
              </a:spcBef>
            </a:pPr>
            <a:r>
              <a:rPr lang="de-DE" altLang="de-DE" sz="1800" dirty="0">
                <a:latin typeface="Arial" pitchFamily="34" charset="0"/>
                <a:cs typeface="Times New Roman" pitchFamily="18" charset="0"/>
              </a:rPr>
              <a:t>informieren die jeweils </a:t>
            </a:r>
          </a:p>
          <a:p>
            <a:pPr marL="457200" indent="-457200">
              <a:lnSpc>
                <a:spcPct val="90000"/>
              </a:lnSpc>
              <a:spcBef>
                <a:spcPct val="0"/>
              </a:spcBef>
            </a:pPr>
            <a:r>
              <a:rPr lang="de-DE" altLang="de-DE" sz="1800" dirty="0">
                <a:latin typeface="Arial" pitchFamily="34" charset="0"/>
                <a:cs typeface="Times New Roman" pitchFamily="18" charset="0"/>
              </a:rPr>
              <a:t>zuständigen berufsständischen </a:t>
            </a:r>
          </a:p>
          <a:p>
            <a:pPr marL="457200" indent="-457200">
              <a:lnSpc>
                <a:spcPct val="90000"/>
              </a:lnSpc>
              <a:spcBef>
                <a:spcPct val="0"/>
              </a:spcBef>
            </a:pPr>
            <a:r>
              <a:rPr lang="de-DE" altLang="de-DE" sz="1800" dirty="0">
                <a:latin typeface="Arial" pitchFamily="34" charset="0"/>
                <a:cs typeface="Times New Roman" pitchFamily="18" charset="0"/>
              </a:rPr>
              <a:t>Vertretungen wie Ärztekammer,</a:t>
            </a:r>
          </a:p>
          <a:p>
            <a:pPr marL="457200" indent="-457200">
              <a:lnSpc>
                <a:spcPct val="90000"/>
              </a:lnSpc>
              <a:spcBef>
                <a:spcPct val="0"/>
              </a:spcBef>
            </a:pPr>
            <a:r>
              <a:rPr lang="de-DE" altLang="de-DE" sz="1800" dirty="0">
                <a:latin typeface="Arial" pitchFamily="34" charset="0"/>
                <a:cs typeface="Times New Roman" pitchFamily="18" charset="0"/>
              </a:rPr>
              <a:t>Anwaltskammer und </a:t>
            </a:r>
          </a:p>
          <a:p>
            <a:pPr marL="457200" indent="-457200">
              <a:lnSpc>
                <a:spcPct val="90000"/>
              </a:lnSpc>
              <a:spcBef>
                <a:spcPct val="0"/>
              </a:spcBef>
            </a:pPr>
            <a:r>
              <a:rPr lang="de-DE" altLang="de-DE" sz="1800" dirty="0">
                <a:latin typeface="Arial" pitchFamily="34" charset="0"/>
                <a:cs typeface="Times New Roman" pitchFamily="18" charset="0"/>
              </a:rPr>
              <a:t>Architektenkammer.</a:t>
            </a:r>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p:txBody>
          <a:bodyPr/>
          <a:lstStyle/>
          <a:p>
            <a:pPr>
              <a:lnSpc>
                <a:spcPct val="90000"/>
              </a:lnSpc>
            </a:pPr>
            <a:r>
              <a:rPr lang="de-DE" sz="1800" dirty="0"/>
              <a:t>Selbstvertrauen und -bewusstsein</a:t>
            </a:r>
            <a:br>
              <a:rPr lang="de-DE" sz="1800" dirty="0"/>
            </a:br>
            <a:br>
              <a:rPr lang="de-DE" sz="1800" dirty="0"/>
            </a:br>
            <a:r>
              <a:rPr lang="de-DE" altLang="de-DE" sz="1800" b="1" u="sng" dirty="0">
                <a:latin typeface="Arial" pitchFamily="34" charset="0"/>
                <a:cs typeface="Times New Roman" pitchFamily="18" charset="0"/>
              </a:rPr>
              <a:t>2a. Gewerbebetrieb</a:t>
            </a:r>
          </a:p>
          <a:p>
            <a:pPr>
              <a:lnSpc>
                <a:spcPct val="90000"/>
              </a:lnSpc>
            </a:pPr>
            <a:r>
              <a:rPr lang="de-DE" altLang="de-DE" sz="1800" b="1" u="sng" dirty="0">
                <a:latin typeface="Arial" pitchFamily="34" charset="0"/>
                <a:cs typeface="Times New Roman" pitchFamily="18" charset="0"/>
              </a:rPr>
              <a:t>(Handel, Dienstleistung):</a:t>
            </a:r>
            <a:endParaRPr lang="de-DE" altLang="de-DE" sz="1800" dirty="0">
              <a:latin typeface="Arial" pitchFamily="34" charset="0"/>
              <a:cs typeface="Times New Roman" pitchFamily="18" charset="0"/>
            </a:endParaRP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Merkmale eines Gewerbebetriebs:</a:t>
            </a: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Selbstständigkeit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Nachhaltigkeit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Gewinnerzielungsabsicht</a:t>
            </a:r>
          </a:p>
          <a:p>
            <a:pPr>
              <a:lnSpc>
                <a:spcPct val="90000"/>
              </a:lnSpc>
            </a:pPr>
            <a:r>
              <a:rPr lang="de-DE" altLang="de-DE" sz="1800" dirty="0">
                <a:latin typeface="Arial" pitchFamily="34" charset="0"/>
                <a:cs typeface="Times New Roman" pitchFamily="18" charset="0"/>
              </a:rPr>
              <a:t> </a:t>
            </a:r>
          </a:p>
          <a:p>
            <a:pPr>
              <a:lnSpc>
                <a:spcPct val="90000"/>
              </a:lnSpc>
            </a:pPr>
            <a:r>
              <a:rPr lang="de-DE" altLang="de-DE" sz="1800" b="1" u="sng" dirty="0">
                <a:latin typeface="Arial" pitchFamily="34" charset="0"/>
                <a:cs typeface="Times New Roman" pitchFamily="18" charset="0"/>
              </a:rPr>
              <a:t>2b. Gewerbebetrieb</a:t>
            </a:r>
          </a:p>
          <a:p>
            <a:pPr>
              <a:lnSpc>
                <a:spcPct val="90000"/>
              </a:lnSpc>
            </a:pPr>
            <a:r>
              <a:rPr lang="de-DE" altLang="de-DE" sz="1800" b="1" u="sng" dirty="0">
                <a:latin typeface="Arial" pitchFamily="34" charset="0"/>
                <a:cs typeface="Times New Roman" pitchFamily="18" charset="0"/>
              </a:rPr>
              <a:t>(Handwerk):</a:t>
            </a:r>
          </a:p>
          <a:p>
            <a:pPr>
              <a:lnSpc>
                <a:spcPct val="90000"/>
              </a:lnSpc>
            </a:pPr>
            <a:r>
              <a:rPr lang="de-DE" altLang="de-DE" sz="1800" dirty="0">
                <a:latin typeface="Arial" pitchFamily="34" charset="0"/>
                <a:cs typeface="Times New Roman" pitchFamily="18" charset="0"/>
              </a:rPr>
              <a:t>Änderungen seit 01.01.2020</a:t>
            </a:r>
          </a:p>
          <a:p>
            <a:endParaRPr lang="de-DE" sz="1800" dirty="0"/>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Arten der Selbständigkeit</a:t>
            </a:r>
          </a:p>
        </p:txBody>
      </p:sp>
      <p:sp>
        <p:nvSpPr>
          <p:cNvPr id="6" name="Foliennummernplatzhalter 4">
            <a:extLst>
              <a:ext uri="{FF2B5EF4-FFF2-40B4-BE49-F238E27FC236}">
                <a16:creationId xmlns:a16="http://schemas.microsoft.com/office/drawing/2014/main" id="{A28301E3-B7BF-43E7-A1DD-3A282EBB168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35</a:t>
            </a:r>
          </a:p>
        </p:txBody>
      </p:sp>
    </p:spTree>
    <p:extLst>
      <p:ext uri="{BB962C8B-B14F-4D97-AF65-F5344CB8AC3E}">
        <p14:creationId xmlns:p14="http://schemas.microsoft.com/office/powerpoint/2010/main" val="244831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C82F1F-134D-4C33-801D-BE908F89BBAB}"/>
              </a:ext>
            </a:extLst>
          </p:cNvPr>
          <p:cNvSpPr>
            <a:spLocks noGrp="1"/>
          </p:cNvSpPr>
          <p:nvPr>
            <p:ph idx="1"/>
          </p:nvPr>
        </p:nvSpPr>
        <p:spPr/>
        <p:txBody>
          <a:bodyPr/>
          <a:lstStyle/>
          <a:p>
            <a:endParaRPr lang="de-DE" dirty="0"/>
          </a:p>
        </p:txBody>
      </p:sp>
      <p:sp>
        <p:nvSpPr>
          <p:cNvPr id="3" name="Foliennummernplatzhalter 2">
            <a:extLst>
              <a:ext uri="{FF2B5EF4-FFF2-40B4-BE49-F238E27FC236}">
                <a16:creationId xmlns:a16="http://schemas.microsoft.com/office/drawing/2014/main" id="{10B33048-AC7A-4317-9D21-2999B3C4E1B7}"/>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6" name="Picture 6">
            <a:extLst>
              <a:ext uri="{FF2B5EF4-FFF2-40B4-BE49-F238E27FC236}">
                <a16:creationId xmlns:a16="http://schemas.microsoft.com/office/drawing/2014/main" id="{7CA09E73-3C71-4B52-B3B4-1FAEE8E5289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9725" y="-17962"/>
            <a:ext cx="6887075" cy="6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platzhalter 4">
            <a:extLst>
              <a:ext uri="{FF2B5EF4-FFF2-40B4-BE49-F238E27FC236}">
                <a16:creationId xmlns:a16="http://schemas.microsoft.com/office/drawing/2014/main" id="{7DBD8301-82DB-4EDB-8DE3-6E23032C2A95}"/>
              </a:ext>
            </a:extLst>
          </p:cNvPr>
          <p:cNvSpPr>
            <a:spLocks noGrp="1"/>
          </p:cNvSpPr>
          <p:nvPr/>
        </p:nvSpPr>
        <p:spPr bwMode="auto">
          <a:xfrm>
            <a:off x="1" y="3399185"/>
            <a:ext cx="179972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20000"/>
              </a:spcBef>
              <a:spcAft>
                <a:spcPct val="0"/>
              </a:spcAft>
              <a:buClrTx/>
              <a:buSzTx/>
              <a:buFont typeface="Arial" charset="0"/>
              <a:buNone/>
              <a:tabLst/>
              <a:defRPr/>
            </a:pPr>
            <a:r>
              <a:rPr kumimoji="0" lang="de-DE" sz="1800" b="1" i="0" u="none" strike="noStrike" kern="1200" cap="none" spc="0" normalizeH="0" baseline="0" noProof="0" dirty="0">
                <a:ln>
                  <a:noFill/>
                </a:ln>
                <a:solidFill>
                  <a:prstClr val="white"/>
                </a:solidFill>
                <a:effectLst/>
                <a:uLnTx/>
                <a:uFillTx/>
                <a:latin typeface="Arial"/>
                <a:cs typeface="Arial"/>
              </a:rPr>
              <a:t>Freiberuflich?</a:t>
            </a:r>
          </a:p>
        </p:txBody>
      </p:sp>
    </p:spTree>
    <p:extLst>
      <p:ext uri="{BB962C8B-B14F-4D97-AF65-F5344CB8AC3E}">
        <p14:creationId xmlns:p14="http://schemas.microsoft.com/office/powerpoint/2010/main" val="392045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Ausbildung und Erfahrung</a:t>
            </a:r>
          </a:p>
        </p:txBody>
      </p:sp>
      <p:graphicFrame>
        <p:nvGraphicFramePr>
          <p:cNvPr id="6" name="Diagramm 5">
            <a:extLst>
              <a:ext uri="{FF2B5EF4-FFF2-40B4-BE49-F238E27FC236}">
                <a16:creationId xmlns:a16="http://schemas.microsoft.com/office/drawing/2014/main" id="{A2DC3E0B-1506-4687-A6A6-BEB6CD6F38F8}"/>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a:extLst>
              <a:ext uri="{FF2B5EF4-FFF2-40B4-BE49-F238E27FC236}">
                <a16:creationId xmlns:a16="http://schemas.microsoft.com/office/drawing/2014/main" id="{9E52C0D8-E17B-4961-AE5F-3A2389ECFDE9}"/>
              </a:ext>
            </a:extLst>
          </p:cNvPr>
          <p:cNvSpPr txBox="1">
            <a:spLocks noChangeArrowheads="1"/>
          </p:cNvSpPr>
          <p:nvPr/>
        </p:nvSpPr>
        <p:spPr bwMode="auto">
          <a:xfrm>
            <a:off x="463550" y="1876424"/>
            <a:ext cx="8216900" cy="43608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Konnten Sie in Ihrem Berufsleben schon Führungserfahrung sammeln, bzw. hatten Sie die Arbeit von Mitarbeiter/innen zu organisieren und zu kontrollieren?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mehrjährige(*) Führungserfahrungen	2 Punkte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Höchstens zweijährige Führungserfahrungen	1 Punkt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Keine Führungserfahrung			0 Punkte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 mehr als drei Jahre</a:t>
            </a:r>
            <a:endParaRPr kumimoji="0" lang="de-DE" altLang="de-DE" sz="1600" b="0" i="0" u="none" strike="noStrike" kern="1200" cap="none" spc="0" normalizeH="0" baseline="0" noProof="0" dirty="0">
              <a:ln>
                <a:noFill/>
              </a:ln>
              <a:solidFill>
                <a:prstClr val="black"/>
              </a:solidFill>
              <a:effectLst/>
              <a:uLnTx/>
              <a:uFillTx/>
              <a:latin typeface="Arial"/>
              <a:cs typeface="Arial"/>
            </a:endParaRPr>
          </a:p>
        </p:txBody>
      </p:sp>
      <p:sp>
        <p:nvSpPr>
          <p:cNvPr id="5" name="Foliennummernplatzhalter 4">
            <a:extLst>
              <a:ext uri="{FF2B5EF4-FFF2-40B4-BE49-F238E27FC236}">
                <a16:creationId xmlns:a16="http://schemas.microsoft.com/office/drawing/2014/main" id="{F6F50EA9-EC91-4474-9801-DA3B1FFF803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7</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2665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C82F1F-134D-4C33-801D-BE908F89BBAB}"/>
              </a:ext>
            </a:extLst>
          </p:cNvPr>
          <p:cNvSpPr>
            <a:spLocks noGrp="1"/>
          </p:cNvSpPr>
          <p:nvPr>
            <p:ph idx="1"/>
          </p:nvPr>
        </p:nvSpPr>
        <p:spPr/>
        <p:txBody>
          <a:bodyPr/>
          <a:lstStyle/>
          <a:p>
            <a:endParaRPr lang="de-DE" dirty="0"/>
          </a:p>
        </p:txBody>
      </p:sp>
      <p:sp>
        <p:nvSpPr>
          <p:cNvPr id="3" name="Foliennummernplatzhalter 2">
            <a:extLst>
              <a:ext uri="{FF2B5EF4-FFF2-40B4-BE49-F238E27FC236}">
                <a16:creationId xmlns:a16="http://schemas.microsoft.com/office/drawing/2014/main" id="{10B33048-AC7A-4317-9D21-2999B3C4E1B7}"/>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8" name="Textplatzhalter 4">
            <a:extLst>
              <a:ext uri="{FF2B5EF4-FFF2-40B4-BE49-F238E27FC236}">
                <a16:creationId xmlns:a16="http://schemas.microsoft.com/office/drawing/2014/main" id="{7DBD8301-82DB-4EDB-8DE3-6E23032C2A95}"/>
              </a:ext>
            </a:extLst>
          </p:cNvPr>
          <p:cNvSpPr>
            <a:spLocks noGrp="1"/>
          </p:cNvSpPr>
          <p:nvPr/>
        </p:nvSpPr>
        <p:spPr bwMode="auto">
          <a:xfrm>
            <a:off x="1" y="3399185"/>
            <a:ext cx="179972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20000"/>
              </a:spcBef>
              <a:spcAft>
                <a:spcPct val="0"/>
              </a:spcAft>
              <a:buClrTx/>
              <a:buSzTx/>
              <a:buFont typeface="Arial" charset="0"/>
              <a:buNone/>
              <a:tabLst/>
              <a:defRPr/>
            </a:pPr>
            <a:r>
              <a:rPr kumimoji="0" lang="de-DE" sz="1800" b="1" i="0" u="none" strike="noStrike" kern="1200" cap="none" spc="0" normalizeH="0" baseline="0" noProof="0" dirty="0">
                <a:ln>
                  <a:noFill/>
                </a:ln>
                <a:solidFill>
                  <a:prstClr val="white"/>
                </a:solidFill>
                <a:effectLst/>
                <a:uLnTx/>
                <a:uFillTx/>
                <a:latin typeface="Arial"/>
                <a:cs typeface="Arial"/>
              </a:rPr>
              <a:t>Freiberuflich?</a:t>
            </a:r>
          </a:p>
        </p:txBody>
      </p:sp>
      <p:pic>
        <p:nvPicPr>
          <p:cNvPr id="7" name="Picture 6">
            <a:extLst>
              <a:ext uri="{FF2B5EF4-FFF2-40B4-BE49-F238E27FC236}">
                <a16:creationId xmlns:a16="http://schemas.microsoft.com/office/drawing/2014/main" id="{05046B45-6FED-499D-BBAA-24C8001D094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39752" y="-29815"/>
            <a:ext cx="4667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033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err="1"/>
              <a:t>Problemtik</a:t>
            </a:r>
            <a:r>
              <a:rPr lang="de-DE" dirty="0"/>
              <a:t>: Beispiel Ebay</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6" name="Picture 2">
            <a:extLst>
              <a:ext uri="{FF2B5EF4-FFF2-40B4-BE49-F238E27FC236}">
                <a16:creationId xmlns:a16="http://schemas.microsoft.com/office/drawing/2014/main" id="{08EE601A-68EE-4CAA-90A1-DD0A520065F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6642" y="1988840"/>
            <a:ext cx="2402359"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6070A0F7-5448-4F40-B3C3-47F4F8F49AD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7944" y="1931564"/>
            <a:ext cx="25844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9">
            <a:extLst>
              <a:ext uri="{FF2B5EF4-FFF2-40B4-BE49-F238E27FC236}">
                <a16:creationId xmlns:a16="http://schemas.microsoft.com/office/drawing/2014/main" id="{4B3BAAA6-F8A0-4866-915F-B506A97666CC}"/>
              </a:ext>
            </a:extLst>
          </p:cNvPr>
          <p:cNvSpPr>
            <a:spLocks noChangeArrowheads="1"/>
          </p:cNvSpPr>
          <p:nvPr/>
        </p:nvSpPr>
        <p:spPr bwMode="auto">
          <a:xfrm>
            <a:off x="4067944" y="5977064"/>
            <a:ext cx="43211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457200" marR="0" lvl="0" indent="-457200" algn="l" defTabSz="914400" rtl="0" eaLnBrk="1" fontAlgn="base" latinLnBrk="0" hangingPunct="1">
              <a:lnSpc>
                <a:spcPct val="90000"/>
              </a:lnSpc>
              <a:spcBef>
                <a:spcPct val="2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Quelle: startingup Jun/Jul/Aug 2007, Seite 35.</a:t>
            </a:r>
          </a:p>
          <a:p>
            <a:pPr marL="457200" marR="0" lvl="0" indent="-457200" algn="l" defTabSz="914400" rtl="0" eaLnBrk="1" fontAlgn="base" latinLnBrk="0" hangingPunct="1">
              <a:lnSpc>
                <a:spcPct val="90000"/>
              </a:lnSpc>
              <a:spcBef>
                <a:spcPct val="20000"/>
              </a:spcBef>
              <a:spcAft>
                <a:spcPct val="0"/>
              </a:spcAft>
              <a:buClrTx/>
              <a:buSzTx/>
              <a:buFontTx/>
              <a:buChar char="•"/>
              <a:tabLst/>
              <a:defRPr/>
            </a:pPr>
            <a:endParaRPr kumimoji="0" lang="de-DE" altLang="de-DE" sz="26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1" name="Rechteck 10">
            <a:extLst>
              <a:ext uri="{FF2B5EF4-FFF2-40B4-BE49-F238E27FC236}">
                <a16:creationId xmlns:a16="http://schemas.microsoft.com/office/drawing/2014/main" id="{3941F7B3-2F91-4107-8126-AFCA38B5A1A9}"/>
              </a:ext>
            </a:extLst>
          </p:cNvPr>
          <p:cNvSpPr/>
          <p:nvPr/>
        </p:nvSpPr>
        <p:spPr>
          <a:xfrm>
            <a:off x="3259001" y="6610515"/>
            <a:ext cx="3438762" cy="286232"/>
          </a:xfrm>
          <a:prstGeom prst="rect">
            <a:avLst/>
          </a:prstGeom>
        </p:spPr>
        <p:txBody>
          <a:bodyPr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Quelle: Computer Bild 20/2006, Seite 10.</a:t>
            </a:r>
          </a:p>
        </p:txBody>
      </p:sp>
    </p:spTree>
    <p:extLst>
      <p:ext uri="{BB962C8B-B14F-4D97-AF65-F5344CB8AC3E}">
        <p14:creationId xmlns:p14="http://schemas.microsoft.com/office/powerpoint/2010/main" val="41665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Vorüberlegungen</a:t>
            </a:r>
          </a:p>
        </p:txBody>
      </p:sp>
      <p:sp>
        <p:nvSpPr>
          <p:cNvPr id="5" name="Rechteck 4">
            <a:extLst>
              <a:ext uri="{FF2B5EF4-FFF2-40B4-BE49-F238E27FC236}">
                <a16:creationId xmlns:a16="http://schemas.microsoft.com/office/drawing/2014/main" id="{F2A69EDD-D69A-4EE9-8A41-B376D10EAB0D}"/>
              </a:ext>
            </a:extLst>
          </p:cNvPr>
          <p:cNvSpPr/>
          <p:nvPr/>
        </p:nvSpPr>
        <p:spPr>
          <a:xfrm>
            <a:off x="444500" y="1884139"/>
            <a:ext cx="8235950" cy="313932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1. Wie soll die Selbständigkeit erfolgen?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 im Nebenerwerb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 im Vollerwerb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2. Wer sollte davon informiert werden?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 Arbeitgeber (bei Nebentätigkeit)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sym typeface="Wingdings" pitchFamily="2" charset="2"/>
              </a:rPr>
              <a:t></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„Arbeitsvertrag!“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 Vermieter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sym typeface="Wingdings" pitchFamily="2" charset="2"/>
              </a:rPr>
              <a:t></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„Mietvertrag“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3. Spielt das familiäre Umfeld mit?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was sagen Frau / Mann, Freunde, Bekannte dazu?</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4" name="Foliennummernplatzhalter 4">
            <a:extLst>
              <a:ext uri="{FF2B5EF4-FFF2-40B4-BE49-F238E27FC236}">
                <a16:creationId xmlns:a16="http://schemas.microsoft.com/office/drawing/2014/main" id="{B9D640EF-C087-4182-9AF7-E3E3F202D3B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36</a:t>
            </a:r>
          </a:p>
        </p:txBody>
      </p:sp>
    </p:spTree>
    <p:extLst>
      <p:ext uri="{BB962C8B-B14F-4D97-AF65-F5344CB8AC3E}">
        <p14:creationId xmlns:p14="http://schemas.microsoft.com/office/powerpoint/2010/main" val="55993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7" name="Rechteck 6">
            <a:extLst>
              <a:ext uri="{FF2B5EF4-FFF2-40B4-BE49-F238E27FC236}">
                <a16:creationId xmlns:a16="http://schemas.microsoft.com/office/drawing/2014/main" id="{8525F2F2-3E73-42C2-A5A1-276544B42B27}"/>
              </a:ext>
            </a:extLst>
          </p:cNvPr>
          <p:cNvSpPr/>
          <p:nvPr/>
        </p:nvSpPr>
        <p:spPr>
          <a:xfrm>
            <a:off x="441100" y="1884139"/>
            <a:ext cx="8235950" cy="34163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rPr>
              <a:t>1. Überwachungsbedürftige Gewerbe:</a:t>
            </a:r>
            <a:br>
              <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Gebrauchtwarenhändler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Auskunfteien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Detektivbüros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Ehe- und Partnervermittlungsinstitute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Reisebüros</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4" name="Foliennummernplatzhalter 4">
            <a:extLst>
              <a:ext uri="{FF2B5EF4-FFF2-40B4-BE49-F238E27FC236}">
                <a16:creationId xmlns:a16="http://schemas.microsoft.com/office/drawing/2014/main" id="{13543090-1AA5-4B52-A7E5-9862CEE58AF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37</a:t>
            </a:r>
          </a:p>
        </p:txBody>
      </p:sp>
    </p:spTree>
    <p:extLst>
      <p:ext uri="{BB962C8B-B14F-4D97-AF65-F5344CB8AC3E}">
        <p14:creationId xmlns:p14="http://schemas.microsoft.com/office/powerpoint/2010/main" val="301733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4" name="Foliennummernplatzhalter 4">
            <a:extLst>
              <a:ext uri="{FF2B5EF4-FFF2-40B4-BE49-F238E27FC236}">
                <a16:creationId xmlns:a16="http://schemas.microsoft.com/office/drawing/2014/main" id="{57339A58-E1EA-4507-994A-ADDFE09D2F2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38</a:t>
            </a:r>
          </a:p>
        </p:txBody>
      </p:sp>
      <p:sp>
        <p:nvSpPr>
          <p:cNvPr id="2" name="Rechteck 1">
            <a:extLst>
              <a:ext uri="{FF2B5EF4-FFF2-40B4-BE49-F238E27FC236}">
                <a16:creationId xmlns:a16="http://schemas.microsoft.com/office/drawing/2014/main" id="{AAC95B24-04D9-4E0B-82EC-86F345C4FA26}"/>
              </a:ext>
            </a:extLst>
          </p:cNvPr>
          <p:cNvSpPr/>
          <p:nvPr/>
        </p:nvSpPr>
        <p:spPr>
          <a:xfrm>
            <a:off x="444500" y="1884139"/>
            <a:ext cx="8235950" cy="4247317"/>
          </a:xfrm>
          <a:prstGeom prst="rect">
            <a:avLst/>
          </a:prstGeom>
        </p:spPr>
        <p:txBody>
          <a:bodyPr wrap="square">
            <a:spAutoFit/>
          </a:bodyPr>
          <a:lstStyle/>
          <a:p>
            <a:pPr eaLnBrk="1" hangingPunct="1">
              <a:lnSpc>
                <a:spcPct val="80000"/>
              </a:lnSpc>
              <a:buFontTx/>
              <a:buNone/>
            </a:pPr>
            <a:endParaRPr lang="de-DE" altLang="de-DE" b="1" u="sng" dirty="0">
              <a:latin typeface="Arial" pitchFamily="34" charset="0"/>
              <a:cs typeface="Times New Roman" pitchFamily="18" charset="0"/>
            </a:endParaRPr>
          </a:p>
          <a:p>
            <a:pPr eaLnBrk="1" hangingPunct="1">
              <a:lnSpc>
                <a:spcPct val="80000"/>
              </a:lnSpc>
              <a:buFontTx/>
              <a:buNone/>
            </a:pPr>
            <a:r>
              <a:rPr lang="de-DE" altLang="de-DE" sz="1600" b="1" u="sng" dirty="0">
                <a:latin typeface="Arial" pitchFamily="34" charset="0"/>
                <a:cs typeface="Times New Roman" pitchFamily="18" charset="0"/>
              </a:rPr>
              <a:t>2. Erlaubnispflichtige Gewerbe:</a:t>
            </a:r>
            <a:endParaRPr lang="de-DE" altLang="de-DE" sz="1600" dirty="0">
              <a:latin typeface="Arial" pitchFamily="34" charset="0"/>
              <a:cs typeface="Times New Roman" pitchFamily="18" charset="0"/>
            </a:endParaRPr>
          </a:p>
          <a:p>
            <a:pPr eaLnBrk="1" hangingPunct="1">
              <a:lnSpc>
                <a:spcPct val="80000"/>
              </a:lnSpc>
              <a:buFontTx/>
              <a:buNone/>
            </a:pPr>
            <a:endParaRPr lang="de-DE" altLang="de-DE" sz="1600" dirty="0">
              <a:latin typeface="Arial" pitchFamily="34" charset="0"/>
              <a:cs typeface="Times New Roman" pitchFamily="18" charset="0"/>
            </a:endParaRPr>
          </a:p>
          <a:p>
            <a:pPr marL="171450" indent="-171450">
              <a:buFont typeface="Arial" panose="020B0604020202020204" pitchFamily="34" charset="0"/>
              <a:buChar char="•"/>
            </a:pPr>
            <a:r>
              <a:rPr lang="de-DE" sz="1150" dirty="0"/>
              <a:t>Arbeitnehmerüberlassung</a:t>
            </a:r>
          </a:p>
          <a:p>
            <a:pPr marL="171450" indent="-171450">
              <a:buFont typeface="Arial" panose="020B0604020202020204" pitchFamily="34" charset="0"/>
              <a:buChar char="•"/>
            </a:pPr>
            <a:r>
              <a:rPr lang="de-DE" sz="1150" dirty="0"/>
              <a:t>Arzneimittel (Großhandel, Im-/Export, Herstellung)</a:t>
            </a:r>
          </a:p>
          <a:p>
            <a:pPr marL="171450" indent="-171450">
              <a:buFont typeface="Arial" panose="020B0604020202020204" pitchFamily="34" charset="0"/>
              <a:buChar char="•"/>
            </a:pPr>
            <a:r>
              <a:rPr lang="de-DE" sz="1150" dirty="0"/>
              <a:t>Betreiben von Bankgeschäften nach Kreditwesengesetz (KWG)</a:t>
            </a:r>
          </a:p>
          <a:p>
            <a:pPr marL="171450" indent="-171450">
              <a:buFont typeface="Arial" panose="020B0604020202020204" pitchFamily="34" charset="0"/>
              <a:buChar char="•"/>
            </a:pPr>
            <a:r>
              <a:rPr lang="de-DE" sz="1150" dirty="0"/>
              <a:t>Betrieb von Gaststätten mit Alkoholausschank</a:t>
            </a:r>
          </a:p>
          <a:p>
            <a:pPr marL="171450" indent="-171450">
              <a:buFont typeface="Arial" panose="020B0604020202020204" pitchFamily="34" charset="0"/>
              <a:buChar char="•"/>
            </a:pPr>
            <a:r>
              <a:rPr lang="de-DE" sz="1150" dirty="0"/>
              <a:t>Bewachungsgewerbe</a:t>
            </a:r>
          </a:p>
          <a:p>
            <a:pPr marL="171450" indent="-171450">
              <a:buFont typeface="Arial" panose="020B0604020202020204" pitchFamily="34" charset="0"/>
              <a:buChar char="•"/>
            </a:pPr>
            <a:r>
              <a:rPr lang="de-DE" sz="1150" dirty="0"/>
              <a:t>Erbringen von Finanzdienstleistungen nach Kreditwesengesetz (KWG)</a:t>
            </a:r>
          </a:p>
          <a:p>
            <a:pPr marL="171450" indent="-171450">
              <a:buFont typeface="Arial" panose="020B0604020202020204" pitchFamily="34" charset="0"/>
              <a:buChar char="•"/>
            </a:pPr>
            <a:r>
              <a:rPr lang="de-DE" sz="1150" dirty="0"/>
              <a:t>Fahrschulen</a:t>
            </a:r>
          </a:p>
          <a:p>
            <a:pPr marL="171450" indent="-171450">
              <a:buFont typeface="Arial" panose="020B0604020202020204" pitchFamily="34" charset="0"/>
              <a:buChar char="•"/>
            </a:pPr>
            <a:r>
              <a:rPr lang="de-DE" sz="1150" dirty="0"/>
              <a:t>Finanzanlagenvermittlung und Honorar-Finanzanlagenberatung</a:t>
            </a:r>
          </a:p>
          <a:p>
            <a:pPr marL="171450" indent="-171450">
              <a:buFont typeface="Arial" panose="020B0604020202020204" pitchFamily="34" charset="0"/>
              <a:buChar char="•"/>
            </a:pPr>
            <a:r>
              <a:rPr lang="de-DE" sz="1150" dirty="0"/>
              <a:t>Güterkraftverkehr mit Kraftfahrzeugen, die mit Anhänger ein zulässiges Gesamtgewicht von mehr als 3,5 Tonnen haben</a:t>
            </a:r>
          </a:p>
          <a:p>
            <a:pPr marL="171450" indent="-171450">
              <a:buFont typeface="Arial" panose="020B0604020202020204" pitchFamily="34" charset="0"/>
              <a:buChar char="•"/>
            </a:pPr>
            <a:r>
              <a:rPr lang="de-DE" sz="1150" dirty="0"/>
              <a:t>Spielhallen und ähnliche Unternehmen</a:t>
            </a:r>
          </a:p>
          <a:p>
            <a:pPr marL="171450" indent="-171450">
              <a:buFont typeface="Arial" panose="020B0604020202020204" pitchFamily="34" charset="0"/>
              <a:buChar char="•"/>
            </a:pPr>
            <a:r>
              <a:rPr lang="de-DE" sz="1150" dirty="0"/>
              <a:t>Personenbeförderung</a:t>
            </a:r>
          </a:p>
          <a:p>
            <a:pPr marL="171450" indent="-171450">
              <a:buFont typeface="Arial" panose="020B0604020202020204" pitchFamily="34" charset="0"/>
              <a:buChar char="•"/>
            </a:pPr>
            <a:r>
              <a:rPr lang="de-DE" sz="1150" dirty="0"/>
              <a:t>Pfandleihgewerbe</a:t>
            </a:r>
          </a:p>
          <a:p>
            <a:pPr marL="171450" indent="-171450">
              <a:buFont typeface="Arial" panose="020B0604020202020204" pitchFamily="34" charset="0"/>
              <a:buChar char="•"/>
            </a:pPr>
            <a:r>
              <a:rPr lang="de-DE" sz="1150" dirty="0"/>
              <a:t>Privatkrankenanstalten</a:t>
            </a:r>
          </a:p>
          <a:p>
            <a:pPr marL="171450" indent="-171450">
              <a:buFont typeface="Arial" panose="020B0604020202020204" pitchFamily="34" charset="0"/>
              <a:buChar char="•"/>
            </a:pPr>
            <a:r>
              <a:rPr lang="de-DE" sz="1150" dirty="0"/>
              <a:t>Tätigkeit als Immobilienmakler</a:t>
            </a:r>
          </a:p>
          <a:p>
            <a:pPr marL="171450" indent="-171450">
              <a:buFont typeface="Arial" panose="020B0604020202020204" pitchFamily="34" charset="0"/>
              <a:buChar char="•"/>
            </a:pPr>
            <a:r>
              <a:rPr lang="de-DE" sz="1150" dirty="0"/>
              <a:t>Tätigkeit als Bauträger und/oder Baubetreuer</a:t>
            </a:r>
          </a:p>
          <a:p>
            <a:pPr marL="171450" indent="-171450">
              <a:buFont typeface="Arial" panose="020B0604020202020204" pitchFamily="34" charset="0"/>
              <a:buChar char="•"/>
            </a:pPr>
            <a:r>
              <a:rPr lang="de-DE" sz="1150" dirty="0"/>
              <a:t>Tätigkeit als Darlehensvermittler i.S. § 34c GewO</a:t>
            </a:r>
          </a:p>
          <a:p>
            <a:pPr marL="171450" indent="-171450">
              <a:buFont typeface="Arial" panose="020B0604020202020204" pitchFamily="34" charset="0"/>
              <a:buChar char="•"/>
            </a:pPr>
            <a:r>
              <a:rPr lang="de-DE" sz="1150" dirty="0"/>
              <a:t>Tätigkeit als </a:t>
            </a:r>
            <a:r>
              <a:rPr lang="de-DE" sz="1150" dirty="0" err="1"/>
              <a:t>Immobiliardarlehensvermittler</a:t>
            </a:r>
            <a:r>
              <a:rPr lang="de-DE" sz="1150" dirty="0"/>
              <a:t> i.S. § 34i GewO</a:t>
            </a:r>
          </a:p>
          <a:p>
            <a:pPr marL="171450" indent="-171450">
              <a:buFont typeface="Arial" panose="020B0604020202020204" pitchFamily="34" charset="0"/>
              <a:buChar char="•"/>
            </a:pPr>
            <a:r>
              <a:rPr lang="de-DE" sz="1150" dirty="0"/>
              <a:t>Versicherungsvermittlung und –</a:t>
            </a:r>
            <a:r>
              <a:rPr lang="de-DE" sz="1150" dirty="0" err="1"/>
              <a:t>beratung</a:t>
            </a:r>
            <a:endParaRPr lang="de-DE" sz="1150" dirty="0"/>
          </a:p>
          <a:p>
            <a:pPr marL="171450" indent="-171450">
              <a:buFont typeface="Arial" panose="020B0604020202020204" pitchFamily="34" charset="0"/>
              <a:buChar char="•"/>
            </a:pPr>
            <a:r>
              <a:rPr lang="de-DE" sz="1150" dirty="0" err="1"/>
              <a:t>Versteigerergewerbe</a:t>
            </a:r>
            <a:endParaRPr lang="de-DE" sz="1150" dirty="0"/>
          </a:p>
          <a:p>
            <a:pPr marL="171450" indent="-171450">
              <a:buFont typeface="Arial" panose="020B0604020202020204" pitchFamily="34" charset="0"/>
              <a:buChar char="•"/>
            </a:pPr>
            <a:r>
              <a:rPr lang="de-DE" sz="1150" dirty="0"/>
              <a:t>Waffenherstellung und -handel</a:t>
            </a:r>
            <a:endParaRPr lang="de-DE" altLang="de-DE" sz="1150" dirty="0">
              <a:latin typeface="Arial" pitchFamily="34" charset="0"/>
              <a:cs typeface="Times New Roman" pitchFamily="18" charset="0"/>
            </a:endParaRPr>
          </a:p>
        </p:txBody>
      </p:sp>
    </p:spTree>
    <p:extLst>
      <p:ext uri="{BB962C8B-B14F-4D97-AF65-F5344CB8AC3E}">
        <p14:creationId xmlns:p14="http://schemas.microsoft.com/office/powerpoint/2010/main" val="238003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fontScale="92500"/>
          </a:bodyPr>
          <a:lstStyle/>
          <a:p>
            <a:r>
              <a:rPr lang="de-DE" dirty="0"/>
              <a:t>Gewerberechtliche Voraussetzung für die Betriebsaufnahme einer Gaststätte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Rectangle 6">
            <a:extLst>
              <a:ext uri="{FF2B5EF4-FFF2-40B4-BE49-F238E27FC236}">
                <a16:creationId xmlns:a16="http://schemas.microsoft.com/office/drawing/2014/main" id="{755BB5D9-F558-4D1D-9D67-26F8EF034FA6}"/>
              </a:ext>
            </a:extLst>
          </p:cNvPr>
          <p:cNvSpPr>
            <a:spLocks noChangeArrowheads="1"/>
          </p:cNvSpPr>
          <p:nvPr/>
        </p:nvSpPr>
        <p:spPr bwMode="auto">
          <a:xfrm>
            <a:off x="899592" y="2060848"/>
            <a:ext cx="4876800" cy="519113"/>
          </a:xfrm>
          <a:prstGeom prst="rect">
            <a:avLst/>
          </a:prstGeom>
          <a:solidFill>
            <a:srgbClr val="5AAD83"/>
          </a:solidFill>
          <a:ln>
            <a:noFill/>
          </a:ln>
          <a:effec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800" b="0" i="0" u="none" strike="noStrike" kern="1200" cap="none" spc="0" normalizeH="0" baseline="0" noProof="0" dirty="0">
                <a:ln>
                  <a:noFill/>
                </a:ln>
                <a:solidFill>
                  <a:prstClr val="white"/>
                </a:solidFill>
                <a:effectLst/>
                <a:uLnTx/>
                <a:uFillTx/>
                <a:latin typeface="Arial" pitchFamily="34" charset="0"/>
                <a:cs typeface="+mn-cs"/>
              </a:rPr>
              <a:t>Erlaubnis nach GaststättenG</a:t>
            </a:r>
          </a:p>
        </p:txBody>
      </p:sp>
      <p:sp>
        <p:nvSpPr>
          <p:cNvPr id="7" name="Rectangle 3">
            <a:extLst>
              <a:ext uri="{FF2B5EF4-FFF2-40B4-BE49-F238E27FC236}">
                <a16:creationId xmlns:a16="http://schemas.microsoft.com/office/drawing/2014/main" id="{317679C4-304E-422F-ABC2-62E9970898EC}"/>
              </a:ext>
            </a:extLst>
          </p:cNvPr>
          <p:cNvSpPr>
            <a:spLocks noChangeArrowheads="1"/>
          </p:cNvSpPr>
          <p:nvPr/>
        </p:nvSpPr>
        <p:spPr bwMode="auto">
          <a:xfrm>
            <a:off x="3505200" y="2743200"/>
            <a:ext cx="5638800" cy="312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Zuverlässigkeit:</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polizeiliches Führungszeugnis</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Auszug aus Gewerbezentralregister</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bauliche Anforderung an die Betriebsräume</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evtl. Nachweis notwendiger lebensmittel-</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rechtlicher Kenntnisse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(evtl. Gaststättenunterrichtung) </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Gesundheitsbelehrung </a:t>
            </a:r>
          </a:p>
        </p:txBody>
      </p:sp>
      <p:sp>
        <p:nvSpPr>
          <p:cNvPr id="8" name="Textfeld 7">
            <a:extLst>
              <a:ext uri="{FF2B5EF4-FFF2-40B4-BE49-F238E27FC236}">
                <a16:creationId xmlns:a16="http://schemas.microsoft.com/office/drawing/2014/main" id="{5080E363-9AC6-4793-8779-B85C79F19F28}"/>
              </a:ext>
            </a:extLst>
          </p:cNvPr>
          <p:cNvSpPr txBox="1"/>
          <p:nvPr/>
        </p:nvSpPr>
        <p:spPr>
          <a:xfrm rot="16200000">
            <a:off x="1696832" y="4045159"/>
            <a:ext cx="2948894" cy="523220"/>
          </a:xfrm>
          <a:prstGeom prst="rect">
            <a:avLst/>
          </a:prstGeom>
          <a:solidFill>
            <a:srgbClr val="5AAD83"/>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800" b="0" i="0" u="none" strike="noStrike" kern="1200" cap="none" spc="0" normalizeH="0" baseline="0" noProof="0" dirty="0">
                <a:ln>
                  <a:noFill/>
                </a:ln>
                <a:solidFill>
                  <a:prstClr val="white"/>
                </a:solidFill>
                <a:effectLst/>
                <a:uLnTx/>
                <a:uFillTx/>
                <a:latin typeface="Arial" charset="0"/>
                <a:cs typeface="+mn-cs"/>
              </a:rPr>
              <a:t>Voraussetzungen</a:t>
            </a:r>
          </a:p>
        </p:txBody>
      </p:sp>
      <p:pic>
        <p:nvPicPr>
          <p:cNvPr id="10" name="Grafik 9">
            <a:extLst>
              <a:ext uri="{FF2B5EF4-FFF2-40B4-BE49-F238E27FC236}">
                <a16:creationId xmlns:a16="http://schemas.microsoft.com/office/drawing/2014/main" id="{20A5243D-B455-4C7C-A823-DAD4794D67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859" y="3422587"/>
            <a:ext cx="2281208" cy="1710906"/>
          </a:xfrm>
          <a:prstGeom prst="rect">
            <a:avLst/>
          </a:prstGeom>
        </p:spPr>
      </p:pic>
      <p:sp>
        <p:nvSpPr>
          <p:cNvPr id="9" name="Foliennummernplatzhalter 4">
            <a:extLst>
              <a:ext uri="{FF2B5EF4-FFF2-40B4-BE49-F238E27FC236}">
                <a16:creationId xmlns:a16="http://schemas.microsoft.com/office/drawing/2014/main" id="{2D3E59DD-BE56-494A-815B-202751FC44E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39</a:t>
            </a:r>
          </a:p>
        </p:txBody>
      </p:sp>
    </p:spTree>
    <p:extLst>
      <p:ext uri="{BB962C8B-B14F-4D97-AF65-F5344CB8AC3E}">
        <p14:creationId xmlns:p14="http://schemas.microsoft.com/office/powerpoint/2010/main" val="224215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Weitere Verpflichtungen</a:t>
            </a:r>
          </a:p>
        </p:txBody>
      </p:sp>
      <p:sp>
        <p:nvSpPr>
          <p:cNvPr id="6" name="Rectangle 2">
            <a:extLst>
              <a:ext uri="{FF2B5EF4-FFF2-40B4-BE49-F238E27FC236}">
                <a16:creationId xmlns:a16="http://schemas.microsoft.com/office/drawing/2014/main" id="{4DCD7844-D4F7-4C72-BAAA-2398924A33AD}"/>
              </a:ext>
            </a:extLst>
          </p:cNvPr>
          <p:cNvSpPr txBox="1">
            <a:spLocks noChangeArrowheads="1"/>
          </p:cNvSpPr>
          <p:nvPr/>
        </p:nvSpPr>
        <p:spPr bwMode="auto">
          <a:xfrm>
            <a:off x="444500" y="1886613"/>
            <a:ext cx="8235950" cy="4419600"/>
          </a:xfrm>
          <a:prstGeom prst="rect">
            <a:avLst/>
          </a:prstGeom>
          <a:noFill/>
          <a:ln>
            <a:noFill/>
          </a:ln>
        </p:spPr>
        <p:txBody>
          <a:bodyPr vert="horz" wrap="square" lIns="91440" tIns="45720" rIns="91440" bIns="45720" numCol="1" anchor="t" anchorCtr="0" compatLnSpc="1">
            <a:prstTxWarp prst="textNoShape">
              <a:avLst/>
            </a:prstTxWarp>
            <a:normAutofit fontScale="92500" lnSpcReduction="10000"/>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20000"/>
              </a:spcBef>
              <a:spcAft>
                <a:spcPct val="0"/>
              </a:spcAft>
              <a:buClrTx/>
              <a:buSzTx/>
              <a:buFontTx/>
              <a:buNone/>
              <a:tabLst/>
              <a:defRPr/>
            </a:pPr>
            <a:endPar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de-DE" sz="1900" b="0" i="0" u="none" strike="noStrike" kern="1200" cap="none" spc="0" normalizeH="0" baseline="0" noProof="0" dirty="0">
                <a:ln>
                  <a:noFill/>
                </a:ln>
                <a:solidFill>
                  <a:srgbClr val="92D050"/>
                </a:solidFill>
                <a:effectLst/>
                <a:uLnTx/>
                <a:uFillTx/>
                <a:latin typeface="Arial" pitchFamily="34" charset="0"/>
                <a:cs typeface="Arial" pitchFamily="34" charset="0"/>
              </a:rPr>
              <a:t>Impressumspflicht nach dem Telemediengesetz (TMG) / DS-GVO </a:t>
            </a:r>
            <a:r>
              <a:rPr kumimoji="0" lang="de-DE" sz="2000" b="0"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rPr>
              <a:t>und seit 01.12.2021 </a:t>
            </a:r>
            <a:r>
              <a:rPr kumimoji="0" lang="de-DE" sz="2000" b="0" i="0" u="none" strike="noStrike" kern="1200" cap="none" spc="0" normalizeH="0" baseline="0" noProof="0" dirty="0">
                <a:ln>
                  <a:noFill/>
                </a:ln>
                <a:solidFill>
                  <a:srgbClr val="92D050"/>
                </a:solidFill>
                <a:effectLst/>
                <a:uLnTx/>
                <a:uFillTx/>
                <a:latin typeface="Arial" charset="0"/>
                <a:cs typeface="+mn-cs"/>
              </a:rPr>
              <a:t>Telekommunikation-Telemedien-Datenschutz-Gesetz (TTDSG)</a:t>
            </a:r>
            <a:br>
              <a:rPr kumimoji="0" lang="de-DE" sz="2000" b="0"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rPr>
            </a:b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sym typeface="Wingdings" pitchFamily="2" charset="2"/>
              </a:rPr>
              <a:t> </a:t>
            </a: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t>Infopflichten für Telemedienanbieter (z. B. Betreiber von Websites,</a:t>
            </a:r>
            <a:b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b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t>     Webshops, Suchmaschinen)</a:t>
            </a:r>
          </a:p>
          <a:p>
            <a:pPr marL="0" marR="0" lvl="0" indent="0" algn="l" defTabSz="914400" rtl="0" eaLnBrk="1" fontAlgn="base" latinLnBrk="0" hangingPunct="1">
              <a:lnSpc>
                <a:spcPct val="120000"/>
              </a:lnSpc>
              <a:spcBef>
                <a:spcPct val="20000"/>
              </a:spcBef>
              <a:spcAft>
                <a:spcPct val="0"/>
              </a:spcAft>
              <a:buClrTx/>
              <a:buSzTx/>
              <a:buFontTx/>
              <a:buNone/>
              <a:tabLst/>
              <a:defRPr/>
            </a:pPr>
            <a:endPar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de-DE" sz="1900" b="0" i="0" u="none" strike="noStrike" kern="1200" cap="none" spc="0" normalizeH="0" baseline="0" noProof="0" dirty="0">
                <a:ln>
                  <a:noFill/>
                </a:ln>
                <a:solidFill>
                  <a:srgbClr val="92D050"/>
                </a:solidFill>
                <a:effectLst/>
                <a:uLnTx/>
                <a:uFillTx/>
                <a:latin typeface="Arial" pitchFamily="34" charset="0"/>
                <a:cs typeface="Arial" pitchFamily="34" charset="0"/>
              </a:rPr>
              <a:t>Dienstleistungs-Informationspflichten-Verordnung (DL-</a:t>
            </a:r>
            <a:r>
              <a:rPr kumimoji="0" lang="de-DE" sz="1900" b="0" i="0" u="none" strike="noStrike" kern="1200" cap="none" spc="0" normalizeH="0" baseline="0" noProof="0" dirty="0" err="1">
                <a:ln>
                  <a:noFill/>
                </a:ln>
                <a:solidFill>
                  <a:srgbClr val="92D050"/>
                </a:solidFill>
                <a:effectLst/>
                <a:uLnTx/>
                <a:uFillTx/>
                <a:latin typeface="Arial" pitchFamily="34" charset="0"/>
                <a:cs typeface="Arial" pitchFamily="34" charset="0"/>
              </a:rPr>
              <a:t>InfoV</a:t>
            </a:r>
            <a:r>
              <a:rPr kumimoji="0" lang="de-DE" sz="1900" b="0" i="0" u="none" strike="noStrike" kern="1200" cap="none" spc="0" normalizeH="0" baseline="0" noProof="0" dirty="0">
                <a:ln>
                  <a:noFill/>
                </a:ln>
                <a:solidFill>
                  <a:srgbClr val="92D050"/>
                </a:solidFill>
                <a:effectLst/>
                <a:uLnTx/>
                <a:uFillTx/>
                <a:latin typeface="Arial" pitchFamily="34" charset="0"/>
                <a:cs typeface="Arial" pitchFamily="34" charset="0"/>
              </a:rPr>
              <a:t>)</a:t>
            </a: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sym typeface="Wingdings" pitchFamily="2" charset="2"/>
              </a:rPr>
              <a:t> </a:t>
            </a: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t>seit dem 17.05.2010 in Kraft</a:t>
            </a:r>
          </a:p>
          <a:p>
            <a:pPr marL="0" marR="0" lvl="0" indent="0" algn="l" defTabSz="914400" rtl="0" eaLnBrk="1" fontAlgn="base" latinLnBrk="0" hangingPunct="1">
              <a:lnSpc>
                <a:spcPct val="120000"/>
              </a:lnSpc>
              <a:spcBef>
                <a:spcPct val="20000"/>
              </a:spcBef>
              <a:spcAft>
                <a:spcPct val="0"/>
              </a:spcAft>
              <a:buClrTx/>
              <a:buSzTx/>
              <a:buFont typeface="Wingdings" pitchFamily="2" charset="2"/>
              <a:buChar char="à"/>
              <a:tabLst/>
              <a:defRPr/>
            </a:pP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t> umfassende Infopflichten für Dienstleister gegenüber Kunden vor</a:t>
            </a:r>
          </a:p>
          <a:p>
            <a:pPr marL="0" marR="0" lvl="0" indent="0" algn="l" defTabSz="914400" rtl="0" eaLnBrk="1" fontAlgn="base" latinLnBrk="0" hangingPunct="1">
              <a:lnSpc>
                <a:spcPct val="120000"/>
              </a:lnSpc>
              <a:spcBef>
                <a:spcPct val="20000"/>
              </a:spcBef>
              <a:spcAft>
                <a:spcPct val="0"/>
              </a:spcAft>
              <a:buClrTx/>
              <a:buSzTx/>
              <a:buFont typeface="Arial" charset="0"/>
              <a:buNone/>
              <a:tabLst/>
              <a:defRPr/>
            </a:pP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t>    Vertragsschluss bzw. Erbringung der Dienstleistung </a:t>
            </a:r>
          </a:p>
          <a:p>
            <a:pPr marL="0" marR="0" lvl="0" indent="0" algn="l" defTabSz="914400" rtl="0" eaLnBrk="1" fontAlgn="base" latinLnBrk="0" hangingPunct="1">
              <a:lnSpc>
                <a:spcPct val="120000"/>
              </a:lnSpc>
              <a:spcBef>
                <a:spcPct val="20000"/>
              </a:spcBef>
              <a:spcAft>
                <a:spcPct val="0"/>
              </a:spcAft>
              <a:buClrTx/>
              <a:buSzTx/>
              <a:buFont typeface="Arial" charset="0"/>
              <a:buNone/>
              <a:tabLst/>
              <a:defRPr/>
            </a:pP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t>    (z. B. Name, Firma, Rechtsform, Anschrift, Registereintragungen, AGBs,</a:t>
            </a:r>
          </a:p>
          <a:p>
            <a:pPr marL="0" marR="0" lvl="0" indent="0" algn="l" defTabSz="914400" rtl="0" eaLnBrk="1" fontAlgn="base" latinLnBrk="0" hangingPunct="1">
              <a:lnSpc>
                <a:spcPct val="120000"/>
              </a:lnSpc>
              <a:spcBef>
                <a:spcPct val="20000"/>
              </a:spcBef>
              <a:spcAft>
                <a:spcPct val="0"/>
              </a:spcAft>
              <a:buClrTx/>
              <a:buSzTx/>
              <a:buFont typeface="Arial" charset="0"/>
              <a:buNone/>
              <a:tabLst/>
              <a:defRPr/>
            </a:pPr>
            <a:r>
              <a:rPr kumimoji="0" lang="de-DE" sz="1900" b="0" i="0" u="none" strike="noStrike" kern="1200" cap="none" spc="0" normalizeH="0" baseline="0" noProof="0" dirty="0">
                <a:ln>
                  <a:noFill/>
                </a:ln>
                <a:solidFill>
                  <a:prstClr val="black"/>
                </a:solidFill>
                <a:effectLst/>
                <a:uLnTx/>
                <a:uFillTx/>
                <a:latin typeface="Arial" pitchFamily="34" charset="0"/>
                <a:cs typeface="Arial" pitchFamily="34" charset="0"/>
              </a:rPr>
              <a:t>    Berufshaftpflichtversicherung</a:t>
            </a:r>
            <a:r>
              <a:rPr kumimoji="0" lang="de-DE" sz="2100" b="0" i="0" u="none" strike="noStrike" kern="1200" cap="none" spc="0" normalizeH="0" baseline="0" noProof="0" dirty="0">
                <a:ln>
                  <a:noFill/>
                </a:ln>
                <a:solidFill>
                  <a:prstClr val="black"/>
                </a:solidFill>
                <a:effectLst/>
                <a:uLnTx/>
                <a:uFillTx/>
                <a:latin typeface="Arial" pitchFamily="34" charset="0"/>
                <a:cs typeface="Arial" pitchFamily="34" charset="0"/>
              </a:rPr>
              <a:t>)</a:t>
            </a:r>
            <a:endParaRPr kumimoji="0" lang="de-DE" sz="21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4" name="Foliennummernplatzhalter 4">
            <a:extLst>
              <a:ext uri="{FF2B5EF4-FFF2-40B4-BE49-F238E27FC236}">
                <a16:creationId xmlns:a16="http://schemas.microsoft.com/office/drawing/2014/main" id="{47653722-2FC6-4AC2-99A7-CD960B1C4889}"/>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40</a:t>
            </a:r>
          </a:p>
        </p:txBody>
      </p:sp>
    </p:spTree>
    <p:extLst>
      <p:ext uri="{BB962C8B-B14F-4D97-AF65-F5344CB8AC3E}">
        <p14:creationId xmlns:p14="http://schemas.microsoft.com/office/powerpoint/2010/main" val="3952490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a:xfrm>
            <a:off x="457200" y="1884139"/>
            <a:ext cx="4038600" cy="4525963"/>
          </a:xfrm>
        </p:spPr>
        <p:txBody>
          <a:bodyPr/>
          <a:lstStyle/>
          <a:p>
            <a:pPr lvl="0">
              <a:lnSpc>
                <a:spcPct val="90000"/>
              </a:lnSpc>
            </a:pPr>
            <a:endParaRPr lang="de-DE" altLang="de-DE" sz="19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      … eine Frage der Strategie!</a:t>
            </a:r>
          </a:p>
          <a:p>
            <a:pPr lvl="0">
              <a:lnSpc>
                <a:spcPct val="90000"/>
              </a:lnSpc>
            </a:pPr>
            <a:endParaRPr lang="de-DE" altLang="de-DE" sz="1000" dirty="0">
              <a:solidFill>
                <a:prstClr val="black"/>
              </a:solidFill>
              <a:latin typeface="Arial" pitchFamily="34" charset="0"/>
            </a:endParaRPr>
          </a:p>
          <a:p>
            <a:pPr>
              <a:buFont typeface="Wingdings" pitchFamily="2" charset="2"/>
              <a:buChar char="ý"/>
            </a:pPr>
            <a:r>
              <a:rPr lang="de-DE" altLang="de-DE" sz="1800" dirty="0"/>
              <a:t> Anzahl der Gründer</a:t>
            </a:r>
          </a:p>
          <a:p>
            <a:endParaRPr lang="de-DE" altLang="de-DE" sz="1800" dirty="0"/>
          </a:p>
          <a:p>
            <a:pPr>
              <a:buFont typeface="Wingdings" pitchFamily="2" charset="2"/>
              <a:buChar char="ý"/>
            </a:pPr>
            <a:r>
              <a:rPr lang="de-DE" altLang="de-DE" sz="1800" dirty="0"/>
              <a:t> Haftung</a:t>
            </a:r>
          </a:p>
          <a:p>
            <a:endParaRPr lang="de-DE" altLang="de-DE" sz="1800" dirty="0"/>
          </a:p>
          <a:p>
            <a:pPr>
              <a:buFont typeface="Wingdings" pitchFamily="2" charset="2"/>
              <a:buChar char="ý"/>
            </a:pPr>
            <a:r>
              <a:rPr lang="de-DE" altLang="de-DE" sz="1800" dirty="0"/>
              <a:t> Gründeraufwand</a:t>
            </a:r>
          </a:p>
          <a:p>
            <a:endParaRPr lang="de-DE" altLang="de-DE" sz="1800" dirty="0"/>
          </a:p>
          <a:p>
            <a:pPr>
              <a:buFont typeface="Wingdings" pitchFamily="2" charset="2"/>
              <a:buChar char="ý"/>
            </a:pPr>
            <a:r>
              <a:rPr lang="de-DE" altLang="de-DE" sz="1800" dirty="0"/>
              <a:t> Laufender Aufwand </a:t>
            </a:r>
          </a:p>
          <a:p>
            <a:r>
              <a:rPr lang="de-DE" altLang="de-DE" sz="1800" dirty="0"/>
              <a:t>    Rechnungswesen</a:t>
            </a:r>
          </a:p>
          <a:p>
            <a:endParaRPr lang="de-DE" altLang="de-DE" sz="1800" dirty="0"/>
          </a:p>
          <a:p>
            <a:pPr>
              <a:buFont typeface="Wingdings" pitchFamily="2" charset="2"/>
              <a:buChar char="ý"/>
            </a:pPr>
            <a:r>
              <a:rPr lang="de-DE" altLang="de-DE" sz="1800" dirty="0"/>
              <a:t> Steuerbelastung</a:t>
            </a:r>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a:xfrm>
            <a:off x="4641850" y="1884138"/>
            <a:ext cx="4038600" cy="4525963"/>
          </a:xfrm>
        </p:spPr>
        <p:txBody>
          <a:bodyPr/>
          <a:lstStyle/>
          <a:p>
            <a:pPr>
              <a:buFont typeface="Wingdings" pitchFamily="2" charset="2"/>
              <a:buChar char="ý"/>
            </a:pPr>
            <a:endParaRPr lang="de-DE" sz="1800" dirty="0"/>
          </a:p>
          <a:p>
            <a:endParaRPr lang="de-DE" sz="1000" dirty="0"/>
          </a:p>
          <a:p>
            <a:endParaRPr lang="de-DE" sz="1600" dirty="0"/>
          </a:p>
          <a:p>
            <a:pPr>
              <a:buFont typeface="Wingdings" pitchFamily="2" charset="2"/>
              <a:buChar char="ý"/>
            </a:pPr>
            <a:r>
              <a:rPr lang="de-DE" sz="1800" dirty="0"/>
              <a:t> </a:t>
            </a:r>
            <a:r>
              <a:rPr lang="de-DE" altLang="de-DE" sz="1800" dirty="0"/>
              <a:t>Leitung und Vertretermacht</a:t>
            </a:r>
          </a:p>
          <a:p>
            <a:endParaRPr lang="de-DE" altLang="de-DE" sz="1800" dirty="0"/>
          </a:p>
          <a:p>
            <a:pPr>
              <a:buFont typeface="Wingdings" pitchFamily="2" charset="2"/>
              <a:buChar char="ý"/>
            </a:pPr>
            <a:r>
              <a:rPr lang="de-DE" altLang="de-DE" sz="1800" dirty="0"/>
              <a:t> Finanzierung, Beteiligungs-</a:t>
            </a:r>
          </a:p>
          <a:p>
            <a:r>
              <a:rPr lang="de-DE" altLang="de-DE" sz="1800" dirty="0"/>
              <a:t>     </a:t>
            </a:r>
            <a:r>
              <a:rPr lang="de-DE" altLang="de-DE" sz="1800" dirty="0" err="1"/>
              <a:t>möglichkeit</a:t>
            </a:r>
            <a:endParaRPr lang="de-DE" altLang="de-DE" sz="1800" dirty="0"/>
          </a:p>
          <a:p>
            <a:endParaRPr lang="de-DE" altLang="de-DE" sz="1800" dirty="0"/>
          </a:p>
          <a:p>
            <a:pPr>
              <a:buFont typeface="Wingdings" pitchFamily="2" charset="2"/>
              <a:buChar char="ý"/>
            </a:pPr>
            <a:r>
              <a:rPr lang="de-DE" altLang="de-DE" sz="1800" dirty="0"/>
              <a:t> Image</a:t>
            </a:r>
          </a:p>
          <a:p>
            <a:endParaRPr lang="de-DE" altLang="de-DE" sz="1800" dirty="0"/>
          </a:p>
          <a:p>
            <a:pPr>
              <a:buFont typeface="Wingdings" pitchFamily="2" charset="2"/>
              <a:buChar char="ý"/>
            </a:pPr>
            <a:r>
              <a:rPr lang="de-DE" altLang="de-DE" sz="1800" dirty="0"/>
              <a:t> Namensrecht</a:t>
            </a:r>
          </a:p>
          <a:p>
            <a:r>
              <a:rPr lang="de-DE" altLang="de-DE" sz="1800" dirty="0"/>
              <a:t>     (z.B. www.dpma.de)</a:t>
            </a:r>
          </a:p>
          <a:p>
            <a:endParaRPr lang="de-DE" sz="900" dirty="0">
              <a:solidFill>
                <a:srgbClr val="898989"/>
              </a:solidFill>
              <a:latin typeface="Calibri" charset="0"/>
              <a:cs typeface="+mn-cs"/>
            </a:endParaRPr>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Kriterien der Rechtsformwahl</a:t>
            </a:r>
          </a:p>
        </p:txBody>
      </p:sp>
      <p:pic>
        <p:nvPicPr>
          <p:cNvPr id="6" name="Picture 7" descr="BS00330_">
            <a:extLst>
              <a:ext uri="{FF2B5EF4-FFF2-40B4-BE49-F238E27FC236}">
                <a16:creationId xmlns:a16="http://schemas.microsoft.com/office/drawing/2014/main" id="{D9C94E35-CDCA-48D6-BF99-F3655248E4C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4">
            <a:extLst>
              <a:ext uri="{FF2B5EF4-FFF2-40B4-BE49-F238E27FC236}">
                <a16:creationId xmlns:a16="http://schemas.microsoft.com/office/drawing/2014/main" id="{33A32C6F-3A99-48E7-A35C-439FFC302FE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41</a:t>
            </a:r>
          </a:p>
        </p:txBody>
      </p:sp>
    </p:spTree>
    <p:extLst>
      <p:ext uri="{BB962C8B-B14F-4D97-AF65-F5344CB8AC3E}">
        <p14:creationId xmlns:p14="http://schemas.microsoft.com/office/powerpoint/2010/main" val="4164289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a:xfrm>
            <a:off x="457200" y="1884139"/>
            <a:ext cx="4038600" cy="4525963"/>
          </a:xfrm>
        </p:spPr>
        <p:txBody>
          <a:bodyPr/>
          <a:lstStyle/>
          <a:p>
            <a:pPr lvl="0">
              <a:lnSpc>
                <a:spcPct val="90000"/>
              </a:lnSpc>
            </a:pPr>
            <a:endParaRPr lang="de-DE" altLang="de-DE" sz="1800" dirty="0">
              <a:solidFill>
                <a:prstClr val="black"/>
              </a:solidFill>
              <a:latin typeface="Arial" pitchFamily="34" charset="0"/>
            </a:endParaRPr>
          </a:p>
          <a:p>
            <a:pPr lvl="0">
              <a:lnSpc>
                <a:spcPct val="90000"/>
              </a:lnSpc>
            </a:pPr>
            <a:r>
              <a:rPr lang="de-DE" altLang="de-DE" sz="1800" dirty="0">
                <a:solidFill>
                  <a:srgbClr val="92D050"/>
                </a:solidFill>
                <a:latin typeface="Arial" pitchFamily="34" charset="0"/>
              </a:rPr>
              <a:t>Allein</a:t>
            </a:r>
          </a:p>
          <a:p>
            <a:pPr lvl="0">
              <a:lnSpc>
                <a:spcPct val="90000"/>
              </a:lnSpc>
            </a:pPr>
            <a:endParaRPr lang="de-DE" altLang="de-DE" sz="1000" dirty="0">
              <a:solidFill>
                <a:prstClr val="black"/>
              </a:solidFill>
              <a:latin typeface="Arial" pitchFamily="34" charset="0"/>
            </a:endParaRPr>
          </a:p>
          <a:p>
            <a:pPr>
              <a:buFont typeface="Wingdings" pitchFamily="2" charset="2"/>
              <a:buChar char="ý"/>
            </a:pPr>
            <a:r>
              <a:rPr lang="de-DE" altLang="de-DE" sz="1800" dirty="0"/>
              <a:t> Einzelunternehmen</a:t>
            </a:r>
          </a:p>
          <a:p>
            <a:endParaRPr lang="de-DE" altLang="de-DE" sz="1000" dirty="0"/>
          </a:p>
          <a:p>
            <a:pPr>
              <a:buFont typeface="Wingdings" pitchFamily="2" charset="2"/>
              <a:buChar char="ý"/>
            </a:pPr>
            <a:r>
              <a:rPr lang="de-DE" altLang="de-DE" sz="1800" dirty="0"/>
              <a:t> Ein-Personen-GmbH / UG</a:t>
            </a:r>
          </a:p>
          <a:p>
            <a:endParaRPr lang="de-DE" altLang="de-DE" sz="1000" dirty="0"/>
          </a:p>
          <a:p>
            <a:pPr>
              <a:buFont typeface="Wingdings" pitchFamily="2" charset="2"/>
              <a:buChar char="ý"/>
            </a:pPr>
            <a:r>
              <a:rPr lang="de-DE" altLang="de-DE" sz="1800" dirty="0"/>
              <a:t> Ein-Personen-AG</a:t>
            </a:r>
          </a:p>
          <a:p>
            <a:endParaRPr lang="de-DE" altLang="de-DE" sz="1000" dirty="0"/>
          </a:p>
          <a:p>
            <a:endParaRPr lang="de-DE" altLang="de-DE" sz="1000" dirty="0"/>
          </a:p>
          <a:p>
            <a:pPr>
              <a:buFont typeface="Wingdings" pitchFamily="2" charset="2"/>
              <a:buChar char="ý"/>
            </a:pPr>
            <a:endParaRPr lang="de-DE" altLang="de-DE" sz="1800" dirty="0"/>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a:xfrm>
            <a:off x="4641850" y="1884138"/>
            <a:ext cx="4038600" cy="4525963"/>
          </a:xfrm>
        </p:spPr>
        <p:txBody>
          <a:bodyPr/>
          <a:lstStyle/>
          <a:p>
            <a:endParaRPr lang="de-DE" sz="1800" dirty="0"/>
          </a:p>
          <a:p>
            <a:r>
              <a:rPr lang="de-DE" sz="1800" dirty="0">
                <a:solidFill>
                  <a:srgbClr val="92D050"/>
                </a:solidFill>
              </a:rPr>
              <a:t>Mit Partnern</a:t>
            </a:r>
          </a:p>
          <a:p>
            <a:endParaRPr lang="de-DE" sz="1000" dirty="0"/>
          </a:p>
          <a:p>
            <a:pPr>
              <a:buFont typeface="Wingdings" pitchFamily="2" charset="2"/>
              <a:buChar char="ý"/>
            </a:pPr>
            <a:r>
              <a:rPr lang="de-DE" sz="1800" dirty="0"/>
              <a:t> GbR*</a:t>
            </a:r>
          </a:p>
          <a:p>
            <a:endParaRPr lang="de-DE" sz="1000" dirty="0"/>
          </a:p>
          <a:p>
            <a:pPr>
              <a:buFont typeface="Wingdings" pitchFamily="2" charset="2"/>
              <a:buChar char="ý"/>
            </a:pPr>
            <a:r>
              <a:rPr lang="de-DE" altLang="de-DE" sz="1800" dirty="0"/>
              <a:t> </a:t>
            </a:r>
            <a:r>
              <a:rPr lang="de-DE" altLang="de-DE" sz="1800" dirty="0" err="1"/>
              <a:t>oHG</a:t>
            </a:r>
            <a:r>
              <a:rPr lang="de-DE" altLang="de-DE" sz="1800" dirty="0"/>
              <a:t> / KG</a:t>
            </a:r>
          </a:p>
          <a:p>
            <a:endParaRPr lang="de-DE" altLang="de-DE" sz="1000" dirty="0"/>
          </a:p>
          <a:p>
            <a:pPr>
              <a:buFont typeface="Wingdings" pitchFamily="2" charset="2"/>
              <a:buChar char="ý"/>
            </a:pPr>
            <a:r>
              <a:rPr lang="de-DE" altLang="de-DE" sz="1800" dirty="0"/>
              <a:t> PartG / PartG mbB</a:t>
            </a:r>
          </a:p>
          <a:p>
            <a:endParaRPr lang="de-DE" altLang="de-DE" sz="1000" dirty="0"/>
          </a:p>
          <a:p>
            <a:pPr>
              <a:buFont typeface="Wingdings" pitchFamily="2" charset="2"/>
              <a:buChar char="ý"/>
            </a:pPr>
            <a:r>
              <a:rPr lang="de-DE" altLang="de-DE" sz="1800" dirty="0"/>
              <a:t> GmbH / UG</a:t>
            </a:r>
          </a:p>
          <a:p>
            <a:endParaRPr lang="de-DE" altLang="de-DE" sz="1000" dirty="0"/>
          </a:p>
          <a:p>
            <a:pPr>
              <a:buFont typeface="Wingdings" pitchFamily="2" charset="2"/>
              <a:buChar char="ý"/>
            </a:pPr>
            <a:r>
              <a:rPr lang="de-DE" altLang="de-DE" sz="1800" dirty="0"/>
              <a:t> AG</a:t>
            </a:r>
          </a:p>
          <a:p>
            <a:endParaRPr lang="de-DE" sz="1800" dirty="0"/>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Rechtsformen im Überblick</a:t>
            </a:r>
          </a:p>
        </p:txBody>
      </p:sp>
      <p:pic>
        <p:nvPicPr>
          <p:cNvPr id="6" name="Picture 7" descr="BS00330_">
            <a:extLst>
              <a:ext uri="{FF2B5EF4-FFF2-40B4-BE49-F238E27FC236}">
                <a16:creationId xmlns:a16="http://schemas.microsoft.com/office/drawing/2014/main" id="{D9C94E35-CDCA-48D6-BF99-F3655248E4C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1">
            <a:extLst>
              <a:ext uri="{FF2B5EF4-FFF2-40B4-BE49-F238E27FC236}">
                <a16:creationId xmlns:a16="http://schemas.microsoft.com/office/drawing/2014/main" id="{B30FB202-850F-4A61-AA57-D9213E117741}"/>
              </a:ext>
            </a:extLst>
          </p:cNvPr>
          <p:cNvSpPr txBox="1">
            <a:spLocks noChangeArrowheads="1"/>
          </p:cNvSpPr>
          <p:nvPr/>
        </p:nvSpPr>
        <p:spPr bwMode="auto">
          <a:xfrm>
            <a:off x="444622" y="5518722"/>
            <a:ext cx="82358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mn-cs"/>
              </a:rPr>
              <a:t>*Achtung: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Eine GbR ist nur dann freiberuflich, wenn alle Gesellschafter den freien Berufen angehören!</a:t>
            </a:r>
          </a:p>
        </p:txBody>
      </p:sp>
      <p:sp>
        <p:nvSpPr>
          <p:cNvPr id="8" name="Foliennummernplatzhalter 4">
            <a:extLst>
              <a:ext uri="{FF2B5EF4-FFF2-40B4-BE49-F238E27FC236}">
                <a16:creationId xmlns:a16="http://schemas.microsoft.com/office/drawing/2014/main" id="{C301F8F8-62A2-4BA6-9AB5-2C9F0A822076}"/>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42</a:t>
            </a:r>
          </a:p>
        </p:txBody>
      </p:sp>
    </p:spTree>
    <p:extLst>
      <p:ext uri="{BB962C8B-B14F-4D97-AF65-F5344CB8AC3E}">
        <p14:creationId xmlns:p14="http://schemas.microsoft.com/office/powerpoint/2010/main" val="143539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pic>
        <p:nvPicPr>
          <p:cNvPr id="7" name="Picture 7" descr="BS00330_">
            <a:extLst>
              <a:ext uri="{FF2B5EF4-FFF2-40B4-BE49-F238E27FC236}">
                <a16:creationId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3">
            <a:extLst>
              <a:ext uri="{FF2B5EF4-FFF2-40B4-BE49-F238E27FC236}">
                <a16:creationId xmlns:a16="http://schemas.microsoft.com/office/drawing/2014/main" id="{BEBDBF69-94A1-4BD3-96D8-94ED087B2ADD}"/>
              </a:ext>
            </a:extLst>
          </p:cNvPr>
          <p:cNvGraphicFramePr>
            <a:graphicFrameLocks noChangeAspect="1"/>
          </p:cNvGraphicFramePr>
          <p:nvPr/>
        </p:nvGraphicFramePr>
        <p:xfrm>
          <a:off x="444499" y="2249082"/>
          <a:ext cx="8235951" cy="3042056"/>
        </p:xfrm>
        <a:graphic>
          <a:graphicData uri="http://schemas.openxmlformats.org/presentationml/2006/ole">
            <mc:AlternateContent xmlns:mc="http://schemas.openxmlformats.org/markup-compatibility/2006">
              <mc:Choice xmlns:v="urn:schemas-microsoft-com:vml" Requires="v">
                <p:oleObj name="Arbeitsblatt" r:id="rId3" imgW="8924849" imgH="3133649" progId="Excel.Sheet.8">
                  <p:embed/>
                </p:oleObj>
              </mc:Choice>
              <mc:Fallback>
                <p:oleObj name="Arbeitsblatt" r:id="rId3" imgW="8924849" imgH="3133649" progId="Excel.Sheet.8">
                  <p:embed/>
                  <p:pic>
                    <p:nvPicPr>
                      <p:cNvPr id="8" name="Object 3">
                        <a:extLst>
                          <a:ext uri="{FF2B5EF4-FFF2-40B4-BE49-F238E27FC236}">
                            <a16:creationId xmlns:a16="http://schemas.microsoft.com/office/drawing/2014/main" id="{BEBDBF69-94A1-4BD3-96D8-94ED087B2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99" y="2249082"/>
                        <a:ext cx="8235951" cy="3042056"/>
                      </a:xfrm>
                      <a:prstGeom prst="rect">
                        <a:avLst/>
                      </a:prstGeom>
                      <a:noFill/>
                      <a:ln>
                        <a:noFill/>
                      </a:ln>
                      <a:effectLst/>
                    </p:spPr>
                  </p:pic>
                </p:oleObj>
              </mc:Fallback>
            </mc:AlternateContent>
          </a:graphicData>
        </a:graphic>
      </p:graphicFrame>
      <p:sp>
        <p:nvSpPr>
          <p:cNvPr id="5" name="Foliennummernplatzhalter 4">
            <a:extLst>
              <a:ext uri="{FF2B5EF4-FFF2-40B4-BE49-F238E27FC236}">
                <a16:creationId xmlns:a16="http://schemas.microsoft.com/office/drawing/2014/main" id="{948C30A2-D39E-4913-8413-E25683A10CE4}"/>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43</a:t>
            </a:r>
          </a:p>
        </p:txBody>
      </p:sp>
    </p:spTree>
    <p:extLst>
      <p:ext uri="{BB962C8B-B14F-4D97-AF65-F5344CB8AC3E}">
        <p14:creationId xmlns:p14="http://schemas.microsoft.com/office/powerpoint/2010/main" val="349643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A58177-E0B7-4061-B2CE-44B0353C5929}"/>
              </a:ext>
            </a:extLst>
          </p:cNvPr>
          <p:cNvSpPr>
            <a:spLocks noGrp="1"/>
          </p:cNvSpPr>
          <p:nvPr>
            <p:ph type="body" idx="1"/>
          </p:nvPr>
        </p:nvSpPr>
        <p:spPr/>
        <p:txBody>
          <a:bodyPr/>
          <a:lstStyle/>
          <a:p>
            <a:r>
              <a:rPr lang="de-DE" dirty="0"/>
              <a:t>Gründertest: Ausbildung und Erfahrung</a:t>
            </a:r>
          </a:p>
        </p:txBody>
      </p:sp>
      <p:graphicFrame>
        <p:nvGraphicFramePr>
          <p:cNvPr id="6" name="Diagramm 5">
            <a:extLst>
              <a:ext uri="{FF2B5EF4-FFF2-40B4-BE49-F238E27FC236}">
                <a16:creationId xmlns:a16="http://schemas.microsoft.com/office/drawing/2014/main" id="{A2DC3E0B-1506-4687-A6A6-BEB6CD6F38F8}"/>
              </a:ext>
            </a:extLst>
          </p:cNvPr>
          <p:cNvGraphicFramePr/>
          <p:nvPr/>
        </p:nvGraphicFramePr>
        <p:xfrm>
          <a:off x="1654175" y="0"/>
          <a:ext cx="6096000"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a:extLst>
              <a:ext uri="{FF2B5EF4-FFF2-40B4-BE49-F238E27FC236}">
                <a16:creationId xmlns:a16="http://schemas.microsoft.com/office/drawing/2014/main" id="{538E678D-E888-4706-AE7A-51AA5AFFE12E}"/>
              </a:ext>
            </a:extLst>
          </p:cNvPr>
          <p:cNvSpPr>
            <a:spLocks noChangeArrowheads="1"/>
          </p:cNvSpPr>
          <p:nvPr/>
        </p:nvSpPr>
        <p:spPr bwMode="auto">
          <a:xfrm>
            <a:off x="463550" y="1865313"/>
            <a:ext cx="82169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Besitzen Sie eine gut fundierte kaufmännische oder betriebswirtschaftliche Ausbildung und / oder entsprechend zu bewertende Erfahrung?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umfangreiche Qualifikation		2 Punkte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Ja, ich bin ausreichend qualifiziert		1 Punkt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Keine derartige Ausbildung oder Erfahrung	0 Punkte</a:t>
            </a:r>
          </a:p>
        </p:txBody>
      </p:sp>
      <p:sp>
        <p:nvSpPr>
          <p:cNvPr id="5" name="Foliennummernplatzhalter 4">
            <a:extLst>
              <a:ext uri="{FF2B5EF4-FFF2-40B4-BE49-F238E27FC236}">
                <a16:creationId xmlns:a16="http://schemas.microsoft.com/office/drawing/2014/main" id="{0784CB63-0C66-4832-85AF-06BB718B2BF0}"/>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8</a:t>
            </a:r>
          </a:p>
        </p:txBody>
      </p:sp>
    </p:spTree>
    <p:extLst>
      <p:ext uri="{BB962C8B-B14F-4D97-AF65-F5344CB8AC3E}">
        <p14:creationId xmlns:p14="http://schemas.microsoft.com/office/powerpoint/2010/main" val="193616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pic>
        <p:nvPicPr>
          <p:cNvPr id="7" name="Picture 7" descr="BS00330_">
            <a:extLst>
              <a:ext uri="{FF2B5EF4-FFF2-40B4-BE49-F238E27FC236}">
                <a16:creationId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a16="http://schemas.microsoft.com/office/drawing/2014/main" id="{30418CDE-39DC-42BC-A82A-F0980FA2C56F}"/>
              </a:ext>
            </a:extLst>
          </p:cNvPr>
          <p:cNvGraphicFramePr>
            <a:graphicFrameLocks noChangeAspect="1"/>
          </p:cNvGraphicFramePr>
          <p:nvPr/>
        </p:nvGraphicFramePr>
        <p:xfrm>
          <a:off x="438267" y="2240381"/>
          <a:ext cx="8229717" cy="3722523"/>
        </p:xfrm>
        <a:graphic>
          <a:graphicData uri="http://schemas.openxmlformats.org/presentationml/2006/ole">
            <mc:AlternateContent xmlns:mc="http://schemas.openxmlformats.org/markup-compatibility/2006">
              <mc:Choice xmlns:v="urn:schemas-microsoft-com:vml" Requires="v">
                <p:oleObj name="Arbeitsblatt" r:id="rId3" imgW="8924849" imgH="4067251" progId="Excel.Sheet.8">
                  <p:embed/>
                </p:oleObj>
              </mc:Choice>
              <mc:Fallback>
                <p:oleObj name="Arbeitsblatt" r:id="rId3" imgW="8924849" imgH="4067251" progId="Excel.Sheet.8">
                  <p:embed/>
                  <p:pic>
                    <p:nvPicPr>
                      <p:cNvPr id="6" name="Object 3">
                        <a:extLst>
                          <a:ext uri="{FF2B5EF4-FFF2-40B4-BE49-F238E27FC236}">
                            <a16:creationId xmlns:a16="http://schemas.microsoft.com/office/drawing/2014/main" id="{30418CDE-39DC-42BC-A82A-F0980FA2C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67" y="2240381"/>
                        <a:ext cx="8229717" cy="3722523"/>
                      </a:xfrm>
                      <a:prstGeom prst="rect">
                        <a:avLst/>
                      </a:prstGeom>
                      <a:noFill/>
                      <a:ln>
                        <a:noFill/>
                      </a:ln>
                      <a:effectLst/>
                    </p:spPr>
                  </p:pic>
                </p:oleObj>
              </mc:Fallback>
            </mc:AlternateContent>
          </a:graphicData>
        </a:graphic>
      </p:graphicFrame>
      <p:sp>
        <p:nvSpPr>
          <p:cNvPr id="5" name="Foliennummernplatzhalter 4">
            <a:extLst>
              <a:ext uri="{FF2B5EF4-FFF2-40B4-BE49-F238E27FC236}">
                <a16:creationId xmlns:a16="http://schemas.microsoft.com/office/drawing/2014/main" id="{341CEBC9-8A04-4427-B326-0534E44FFD75}"/>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44</a:t>
            </a:r>
          </a:p>
        </p:txBody>
      </p:sp>
    </p:spTree>
    <p:extLst>
      <p:ext uri="{BB962C8B-B14F-4D97-AF65-F5344CB8AC3E}">
        <p14:creationId xmlns:p14="http://schemas.microsoft.com/office/powerpoint/2010/main" val="232735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pic>
        <p:nvPicPr>
          <p:cNvPr id="7" name="Picture 7" descr="BS00330_">
            <a:extLst>
              <a:ext uri="{FF2B5EF4-FFF2-40B4-BE49-F238E27FC236}">
                <a16:creationId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a16="http://schemas.microsoft.com/office/drawing/2014/main" id="{E9B61F97-9BAF-4377-86DF-C2BE83C1414C}"/>
              </a:ext>
            </a:extLst>
          </p:cNvPr>
          <p:cNvGraphicFramePr>
            <a:graphicFrameLocks noChangeAspect="1"/>
          </p:cNvGraphicFramePr>
          <p:nvPr/>
        </p:nvGraphicFramePr>
        <p:xfrm>
          <a:off x="454025" y="2204864"/>
          <a:ext cx="8235950" cy="4085382"/>
        </p:xfrm>
        <a:graphic>
          <a:graphicData uri="http://schemas.openxmlformats.org/presentationml/2006/ole">
            <mc:AlternateContent xmlns:mc="http://schemas.openxmlformats.org/markup-compatibility/2006">
              <mc:Choice xmlns:v="urn:schemas-microsoft-com:vml" Requires="v">
                <p:oleObj name="Arbeitsblatt" r:id="rId3" imgW="8924849" imgH="4219651" progId="Excel.Sheet.8">
                  <p:embed/>
                </p:oleObj>
              </mc:Choice>
              <mc:Fallback>
                <p:oleObj name="Arbeitsblatt" r:id="rId3" imgW="8924849" imgH="4219651" progId="Excel.Sheet.8">
                  <p:embed/>
                  <p:pic>
                    <p:nvPicPr>
                      <p:cNvPr id="6" name="Object 3">
                        <a:extLst>
                          <a:ext uri="{FF2B5EF4-FFF2-40B4-BE49-F238E27FC236}">
                            <a16:creationId xmlns:a16="http://schemas.microsoft.com/office/drawing/2014/main" id="{E9B61F97-9BAF-4377-86DF-C2BE83C14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2204864"/>
                        <a:ext cx="8235950" cy="4085382"/>
                      </a:xfrm>
                      <a:prstGeom prst="rect">
                        <a:avLst/>
                      </a:prstGeom>
                      <a:noFill/>
                      <a:ln>
                        <a:noFill/>
                      </a:ln>
                      <a:effectLst/>
                    </p:spPr>
                  </p:pic>
                </p:oleObj>
              </mc:Fallback>
            </mc:AlternateContent>
          </a:graphicData>
        </a:graphic>
      </p:graphicFrame>
      <p:sp>
        <p:nvSpPr>
          <p:cNvPr id="5" name="Foliennummernplatzhalter 4">
            <a:extLst>
              <a:ext uri="{FF2B5EF4-FFF2-40B4-BE49-F238E27FC236}">
                <a16:creationId xmlns:a16="http://schemas.microsoft.com/office/drawing/2014/main" id="{0DD677DF-DD7D-4A43-AFF6-1C1416CB8398}"/>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45</a:t>
            </a:r>
          </a:p>
        </p:txBody>
      </p:sp>
    </p:spTree>
    <p:extLst>
      <p:ext uri="{BB962C8B-B14F-4D97-AF65-F5344CB8AC3E}">
        <p14:creationId xmlns:p14="http://schemas.microsoft.com/office/powerpoint/2010/main" val="282602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pic>
        <p:nvPicPr>
          <p:cNvPr id="7" name="Picture 7" descr="BS00330_">
            <a:extLst>
              <a:ext uri="{FF2B5EF4-FFF2-40B4-BE49-F238E27FC236}">
                <a16:creationId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a16="http://schemas.microsoft.com/office/drawing/2014/main" id="{EED83049-E757-48B0-B951-7EDBECA5AA2F}"/>
              </a:ext>
            </a:extLst>
          </p:cNvPr>
          <p:cNvGraphicFramePr>
            <a:graphicFrameLocks noChangeAspect="1"/>
          </p:cNvGraphicFramePr>
          <p:nvPr/>
        </p:nvGraphicFramePr>
        <p:xfrm>
          <a:off x="444499" y="2198745"/>
          <a:ext cx="8235951" cy="3444817"/>
        </p:xfrm>
        <a:graphic>
          <a:graphicData uri="http://schemas.openxmlformats.org/presentationml/2006/ole">
            <mc:AlternateContent xmlns:mc="http://schemas.openxmlformats.org/markup-compatibility/2006">
              <mc:Choice xmlns:v="urn:schemas-microsoft-com:vml" Requires="v">
                <p:oleObj name="Arbeitsblatt" r:id="rId3" imgW="8924849" imgH="3714902" progId="Excel.Sheet.8">
                  <p:embed/>
                </p:oleObj>
              </mc:Choice>
              <mc:Fallback>
                <p:oleObj name="Arbeitsblatt" r:id="rId3" imgW="8924849" imgH="3714902" progId="Excel.Sheet.8">
                  <p:embed/>
                  <p:pic>
                    <p:nvPicPr>
                      <p:cNvPr id="6" name="Object 3">
                        <a:extLst>
                          <a:ext uri="{FF2B5EF4-FFF2-40B4-BE49-F238E27FC236}">
                            <a16:creationId xmlns:a16="http://schemas.microsoft.com/office/drawing/2014/main" id="{EED83049-E757-48B0-B951-7EDBECA5A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99" y="2198745"/>
                        <a:ext cx="8235951" cy="3444817"/>
                      </a:xfrm>
                      <a:prstGeom prst="rect">
                        <a:avLst/>
                      </a:prstGeom>
                      <a:noFill/>
                      <a:ln>
                        <a:noFill/>
                      </a:ln>
                      <a:effectLst/>
                    </p:spPr>
                  </p:pic>
                </p:oleObj>
              </mc:Fallback>
            </mc:AlternateContent>
          </a:graphicData>
        </a:graphic>
      </p:graphicFrame>
      <p:sp>
        <p:nvSpPr>
          <p:cNvPr id="5" name="Foliennummernplatzhalter 4">
            <a:extLst>
              <a:ext uri="{FF2B5EF4-FFF2-40B4-BE49-F238E27FC236}">
                <a16:creationId xmlns:a16="http://schemas.microsoft.com/office/drawing/2014/main" id="{9709462E-B73C-407D-AB93-A84313E4B34F}"/>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46</a:t>
            </a:r>
          </a:p>
        </p:txBody>
      </p:sp>
    </p:spTree>
    <p:extLst>
      <p:ext uri="{BB962C8B-B14F-4D97-AF65-F5344CB8AC3E}">
        <p14:creationId xmlns:p14="http://schemas.microsoft.com/office/powerpoint/2010/main" val="2922057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pic>
        <p:nvPicPr>
          <p:cNvPr id="7" name="Picture 7" descr="BS00330_">
            <a:extLst>
              <a:ext uri="{FF2B5EF4-FFF2-40B4-BE49-F238E27FC236}">
                <a16:creationId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a16="http://schemas.microsoft.com/office/drawing/2014/main" id="{0D93156A-E338-4EE7-B4E5-127126972CA8}"/>
              </a:ext>
            </a:extLst>
          </p:cNvPr>
          <p:cNvGraphicFramePr>
            <a:graphicFrameLocks noChangeAspect="1"/>
          </p:cNvGraphicFramePr>
          <p:nvPr/>
        </p:nvGraphicFramePr>
        <p:xfrm>
          <a:off x="444500" y="2182613"/>
          <a:ext cx="8235950" cy="3731640"/>
        </p:xfrm>
        <a:graphic>
          <a:graphicData uri="http://schemas.openxmlformats.org/presentationml/2006/ole">
            <mc:AlternateContent xmlns:mc="http://schemas.openxmlformats.org/markup-compatibility/2006">
              <mc:Choice xmlns:v="urn:schemas-microsoft-com:vml" Requires="v">
                <p:oleObj name="Arbeitsblatt" r:id="rId3" imgW="8924849" imgH="4038600" progId="Excel.Sheet.8">
                  <p:embed/>
                </p:oleObj>
              </mc:Choice>
              <mc:Fallback>
                <p:oleObj name="Arbeitsblatt" r:id="rId3" imgW="8924849" imgH="4038600" progId="Excel.Sheet.8">
                  <p:embed/>
                  <p:pic>
                    <p:nvPicPr>
                      <p:cNvPr id="6" name="Object 3">
                        <a:extLst>
                          <a:ext uri="{FF2B5EF4-FFF2-40B4-BE49-F238E27FC236}">
                            <a16:creationId xmlns:a16="http://schemas.microsoft.com/office/drawing/2014/main" id="{0D93156A-E338-4EE7-B4E5-127126972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2182613"/>
                        <a:ext cx="8235950" cy="3731640"/>
                      </a:xfrm>
                      <a:prstGeom prst="rect">
                        <a:avLst/>
                      </a:prstGeom>
                      <a:noFill/>
                      <a:ln>
                        <a:noFill/>
                      </a:ln>
                      <a:effectLst/>
                    </p:spPr>
                  </p:pic>
                </p:oleObj>
              </mc:Fallback>
            </mc:AlternateContent>
          </a:graphicData>
        </a:graphic>
      </p:graphicFrame>
      <p:sp>
        <p:nvSpPr>
          <p:cNvPr id="5" name="Foliennummernplatzhalter 4">
            <a:extLst>
              <a:ext uri="{FF2B5EF4-FFF2-40B4-BE49-F238E27FC236}">
                <a16:creationId xmlns:a16="http://schemas.microsoft.com/office/drawing/2014/main" id="{AF7C359A-B301-4B92-B8C4-C6CDD357FB1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47</a:t>
            </a:r>
          </a:p>
        </p:txBody>
      </p:sp>
    </p:spTree>
    <p:extLst>
      <p:ext uri="{BB962C8B-B14F-4D97-AF65-F5344CB8AC3E}">
        <p14:creationId xmlns:p14="http://schemas.microsoft.com/office/powerpoint/2010/main" val="768239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Rechtsformen für Freiberufler – PartG</a:t>
            </a:r>
          </a:p>
        </p:txBody>
      </p:sp>
      <p:pic>
        <p:nvPicPr>
          <p:cNvPr id="7" name="Picture 7" descr="BS00330_">
            <a:extLst>
              <a:ext uri="{FF2B5EF4-FFF2-40B4-BE49-F238E27FC236}">
                <a16:creationId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B3B44F78-24DD-42B7-8B74-B7FDADC74D85}"/>
              </a:ext>
            </a:extLst>
          </p:cNvPr>
          <p:cNvSpPr/>
          <p:nvPr/>
        </p:nvSpPr>
        <p:spPr>
          <a:xfrm>
            <a:off x="444500" y="1884139"/>
            <a:ext cx="8216900" cy="406265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prstClr val="black"/>
                </a:solidFill>
                <a:effectLst/>
                <a:uLnTx/>
                <a:uFillTx/>
                <a:latin typeface="Arial" pitchFamily="34" charset="0"/>
                <a:cs typeface="Times New Roman" pitchFamily="18" charset="0"/>
              </a:rPr>
              <a:t>Partnerschaft</a:t>
            </a:r>
            <a:endPar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Die Gründung einer Gesellschaft mit der Rechtsform der „Partnerschaft“ ist seit Inkrafttreten des Partnerschaftsgesellschaftsgesetzes im Jahre 1995 möglich. Die Partnerschaft entspricht in etwa der offenen Handelsgesellschaft, kann allerdings nur von Freiberuflern wie Ärzten oder Rechtsanwälten gewählt werden. Für Verbindlichkeiten der Partnerschaft haften den Gläubigern gegenüber neben dem Vermögen der Partnerschaft die Gesellschafter persönlich. Diese können ihre Haftung allerdings für Ansprüche aus Schäden wegen fehlerhafter Berufsausübung (auch unter Verwendung von AGBs) auf denjenigen von ihnen beschränken, der innerhalb der Partnerschaft die berufliche Leistung zu erbringen oder verantwortlich zu leiten und zu überwachen hat.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Das Recht der Partnerschaften ist im Gesetz nur sehr knapp geregelt. Durch die erfolgte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Zulassung der GmbH-Gründung für einige Freiberufler ist das Interesse an dieser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Rechtsform zurückgegangen. Partnerschaftsgesellschaften sind in das Partnerschaftsregister beim Amtsgericht einzutragen.</a:t>
            </a:r>
            <a:r>
              <a:rPr kumimoji="0" lang="de-DE" altLang="de-DE" sz="16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6" name="Foliennummernplatzhalter 4">
            <a:extLst>
              <a:ext uri="{FF2B5EF4-FFF2-40B4-BE49-F238E27FC236}">
                <a16:creationId xmlns:a16="http://schemas.microsoft.com/office/drawing/2014/main" id="{2825D1FF-AE5F-41F5-9871-B8C505C3F40C}"/>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48</a:t>
            </a:r>
          </a:p>
        </p:txBody>
      </p:sp>
    </p:spTree>
    <p:extLst>
      <p:ext uri="{BB962C8B-B14F-4D97-AF65-F5344CB8AC3E}">
        <p14:creationId xmlns:p14="http://schemas.microsoft.com/office/powerpoint/2010/main" val="3677779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Rechtsformen für Freiberufler – PartG mbB</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7" name="Picture 7" descr="BS00330_">
            <a:extLst>
              <a:ext uri="{FF2B5EF4-FFF2-40B4-BE49-F238E27FC236}">
                <a16:creationId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219CE1D7-F9DD-48CA-9929-A66CE88DC97A}"/>
              </a:ext>
            </a:extLst>
          </p:cNvPr>
          <p:cNvSpPr/>
          <p:nvPr/>
        </p:nvSpPr>
        <p:spPr>
          <a:xfrm>
            <a:off x="444500" y="1884140"/>
            <a:ext cx="8235950" cy="469359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Die </a:t>
            </a:r>
            <a:r>
              <a:rPr kumimoji="0" lang="de-DE" altLang="de-DE" sz="1000" b="1" i="0" u="none" strike="noStrike" kern="1200" cap="none" spc="0" normalizeH="0" baseline="0" noProof="0" dirty="0">
                <a:ln>
                  <a:noFill/>
                </a:ln>
                <a:solidFill>
                  <a:prstClr val="black"/>
                </a:solidFill>
                <a:effectLst/>
                <a:uLnTx/>
                <a:uFillTx/>
                <a:latin typeface="Arial" charset="0"/>
                <a:cs typeface="+mn-cs"/>
              </a:rPr>
              <a:t>Partnerschaftsgesellschaft mit beschränkter Berufshaftung</a:t>
            </a:r>
            <a:r>
              <a:rPr kumimoji="0" lang="de-DE" altLang="de-DE" sz="1000" b="0" i="0" u="none" strike="noStrike" kern="1200" cap="none" spc="0" normalizeH="0" baseline="0" noProof="0" dirty="0">
                <a:ln>
                  <a:noFill/>
                </a:ln>
                <a:solidFill>
                  <a:prstClr val="black"/>
                </a:solidFill>
                <a:effectLst/>
                <a:uLnTx/>
                <a:uFillTx/>
                <a:latin typeface="Arial" charset="0"/>
                <a:cs typeface="+mn-cs"/>
              </a:rPr>
              <a:t> (PartG mbB) ist eine Variante der Partnerschaftsgesellschaft.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Sie ist gegenüber dieser keine eigene Rechtsform.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Die Partnerschaftsgesellschaft mit beschränkter Berufshaftung wurde mit dem am </a:t>
            </a:r>
            <a:r>
              <a:rPr kumimoji="0" lang="de-DE" altLang="de-DE" sz="1000" b="1" i="0" u="none" strike="noStrike" kern="1200" cap="none" spc="0" normalizeH="0" baseline="0" noProof="0" dirty="0">
                <a:ln>
                  <a:noFill/>
                </a:ln>
                <a:solidFill>
                  <a:prstClr val="black"/>
                </a:solidFill>
                <a:effectLst/>
                <a:uLnTx/>
                <a:uFillTx/>
                <a:latin typeface="Arial" charset="0"/>
                <a:cs typeface="+mn-cs"/>
              </a:rPr>
              <a:t>19. Juli 2013 </a:t>
            </a:r>
            <a:r>
              <a:rPr kumimoji="0" lang="de-DE" altLang="de-DE" sz="1000" b="0" i="0" u="none" strike="noStrike" kern="1200" cap="none" spc="0" normalizeH="0" baseline="0" noProof="0" dirty="0">
                <a:ln>
                  <a:noFill/>
                </a:ln>
                <a:solidFill>
                  <a:prstClr val="black"/>
                </a:solidFill>
                <a:effectLst/>
                <a:uLnTx/>
                <a:uFillTx/>
                <a:latin typeface="Arial" charset="0"/>
                <a:cs typeface="+mn-cs"/>
              </a:rPr>
              <a:t>in Kraft getretenen Gesetz zur Einführung einer Partnerschaftsgesellschaft mit beschränkter Berufshaftung und zur Änderung des Berufsrechts der </a:t>
            </a:r>
            <a:r>
              <a:rPr kumimoji="0" lang="de-DE" altLang="de-DE" sz="1000" b="1" i="0" u="none" strike="noStrike" kern="1200" cap="none" spc="0" normalizeH="0" baseline="0" noProof="0" dirty="0">
                <a:ln>
                  <a:noFill/>
                </a:ln>
                <a:solidFill>
                  <a:prstClr val="black"/>
                </a:solidFill>
                <a:effectLst/>
                <a:uLnTx/>
                <a:uFillTx/>
                <a:latin typeface="Arial" charset="0"/>
                <a:cs typeface="+mn-cs"/>
              </a:rPr>
              <a:t>Rechtsanwälte</a:t>
            </a:r>
            <a:r>
              <a:rPr kumimoji="0" lang="de-DE" altLang="de-DE" sz="1000" b="0" i="0" u="none" strike="noStrike" kern="1200" cap="none" spc="0" normalizeH="0" baseline="0" noProof="0" dirty="0">
                <a:ln>
                  <a:noFill/>
                </a:ln>
                <a:solidFill>
                  <a:prstClr val="black"/>
                </a:solidFill>
                <a:effectLst/>
                <a:uLnTx/>
                <a:uFillTx/>
                <a:latin typeface="Arial" charset="0"/>
                <a:cs typeface="+mn-cs"/>
              </a:rPr>
              <a:t>, </a:t>
            </a:r>
            <a:r>
              <a:rPr kumimoji="0" lang="de-DE" altLang="de-DE" sz="1000" b="1" i="0" u="none" strike="noStrike" kern="1200" cap="none" spc="0" normalizeH="0" baseline="0" noProof="0" dirty="0">
                <a:ln>
                  <a:noFill/>
                </a:ln>
                <a:solidFill>
                  <a:prstClr val="black"/>
                </a:solidFill>
                <a:effectLst/>
                <a:uLnTx/>
                <a:uFillTx/>
                <a:latin typeface="Arial" charset="0"/>
                <a:cs typeface="+mn-cs"/>
              </a:rPr>
              <a:t>Patentanwälte</a:t>
            </a:r>
            <a:r>
              <a:rPr kumimoji="0" lang="de-DE" altLang="de-DE" sz="1000" b="0" i="0" u="none" strike="noStrike" kern="1200" cap="none" spc="0" normalizeH="0" baseline="0" noProof="0" dirty="0">
                <a:ln>
                  <a:noFill/>
                </a:ln>
                <a:solidFill>
                  <a:prstClr val="black"/>
                </a:solidFill>
                <a:effectLst/>
                <a:uLnTx/>
                <a:uFillTx/>
                <a:latin typeface="Arial" charset="0"/>
                <a:cs typeface="+mn-cs"/>
              </a:rPr>
              <a:t>, Steuerberater und Wirtschaftsprüfer eingeführt, um eine Personengesellschaft als Alternative im deutschen Recht zur Limited </a:t>
            </a:r>
            <a:r>
              <a:rPr kumimoji="0" lang="de-DE" altLang="de-DE" sz="1000" b="0" i="0" u="none" strike="noStrike" kern="1200" cap="none" spc="0" normalizeH="0" baseline="0" noProof="0" dirty="0" err="1">
                <a:ln>
                  <a:noFill/>
                </a:ln>
                <a:solidFill>
                  <a:prstClr val="black"/>
                </a:solidFill>
                <a:effectLst/>
                <a:uLnTx/>
                <a:uFillTx/>
                <a:latin typeface="Arial" charset="0"/>
                <a:cs typeface="+mn-cs"/>
              </a:rPr>
              <a:t>Liability</a:t>
            </a:r>
            <a:r>
              <a:rPr kumimoji="0" lang="de-DE" altLang="de-DE" sz="1000" b="0" i="0" u="none" strike="noStrike" kern="1200" cap="none" spc="0" normalizeH="0" baseline="0" noProof="0" dirty="0">
                <a:ln>
                  <a:noFill/>
                </a:ln>
                <a:solidFill>
                  <a:prstClr val="black"/>
                </a:solidFill>
                <a:effectLst/>
                <a:uLnTx/>
                <a:uFillTx/>
                <a:latin typeface="Arial" charset="0"/>
                <a:cs typeface="+mn-cs"/>
              </a:rPr>
              <a:t> Partnership (LLP) zu schaffen, indem sie für die Freien Berufe eine </a:t>
            </a:r>
            <a:r>
              <a:rPr kumimoji="0" lang="de-DE" altLang="de-DE" sz="1000" b="1" i="0" u="none" strike="noStrike" kern="1200" cap="none" spc="0" normalizeH="0" baseline="0" noProof="0" dirty="0">
                <a:ln>
                  <a:noFill/>
                </a:ln>
                <a:solidFill>
                  <a:prstClr val="black"/>
                </a:solidFill>
                <a:effectLst/>
                <a:uLnTx/>
                <a:uFillTx/>
                <a:latin typeface="Arial" charset="0"/>
                <a:cs typeface="+mn-cs"/>
              </a:rPr>
              <a:t>generelle Beschränkung der Berufshaftung mit dem Privatvermögen ermöglicht, ohne dass hierzu eine Kapitalgesellschaft erforderlich ist</a:t>
            </a:r>
            <a:r>
              <a:rPr kumimoji="0" lang="de-DE" altLang="de-DE" sz="1000" b="0" i="0" u="none" strike="noStrike" kern="1200" cap="none" spc="0" normalizeH="0" baseline="0" noProof="0" dirty="0">
                <a:ln>
                  <a:noFill/>
                </a:ln>
                <a:solidFill>
                  <a:prstClr val="black"/>
                </a:solidFill>
                <a:effectLst/>
                <a:uLnTx/>
                <a:uFillTx/>
                <a:latin typeface="Arial" charset="0"/>
                <a:cs typeface="+mn-cs"/>
              </a:rPr>
              <a:t>. Gerade wegen der Gewerbesteuer für  Kapitalgesellschaften sind Freiberufler überwiegend in Personengesellschaften organisiert. Vielen Freiberuflern bleibt aus berufsrechtlichen Gründen die Nutzung einer GmbH &amp; Co KG als Personengesellschaft versperrt, die ebenfalls als Personengesellschaft eine Haftungsbeschränkung ermöglicht.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Da die Partnerschaftsgesellschaft mit beschränkter Berufshaftung nur eine Variante der Partnerschaftsgesellschaft ist, können sich zwar grundsätzlich alle Angehörige derjenigen Freien Berufe zur Berufsausübung zusammenschließen, denen auch bisher schon die Partnerschaftsgesellschaft offenstand. Das sind gemäß § 1 PartGG unter anderem Ärzte, Rechtsanwälte, Patentanwälte, Wirtschaftsprüfer, Steuerberater, beratende Volks- und Betriebswirte, vereidigte Buchprüfer, Ingenieure, Architekten und Sachverständige.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Die </a:t>
            </a:r>
            <a:r>
              <a:rPr kumimoji="0" lang="de-DE" altLang="de-DE" sz="1000" b="1" i="0" u="none" strike="noStrike" kern="1200" cap="none" spc="0" normalizeH="0" baseline="0" noProof="0" dirty="0">
                <a:ln>
                  <a:noFill/>
                </a:ln>
                <a:solidFill>
                  <a:prstClr val="black"/>
                </a:solidFill>
                <a:effectLst/>
                <a:uLnTx/>
                <a:uFillTx/>
                <a:latin typeface="Arial" charset="0"/>
                <a:cs typeface="+mn-cs"/>
              </a:rPr>
              <a:t>beschränkte Berufshaftung setzt aber das Unterhalten einer besonderen Haftpflichtversicherung voraus</a:t>
            </a:r>
            <a:r>
              <a:rPr kumimoji="0" lang="de-DE" altLang="de-DE" sz="1000" b="0" i="0" u="none" strike="noStrike" kern="1200" cap="none" spc="0" normalizeH="0" baseline="0" noProof="0" dirty="0">
                <a:ln>
                  <a:noFill/>
                </a:ln>
                <a:solidFill>
                  <a:prstClr val="black"/>
                </a:solidFill>
                <a:effectLst/>
                <a:uLnTx/>
                <a:uFillTx/>
                <a:latin typeface="Arial" charset="0"/>
                <a:cs typeface="+mn-cs"/>
              </a:rPr>
              <a:t>, wobei das PartGG insoweit auf die berufsrechtlichen Regelungen der einzelnen Freien Berufe verweist. Spezielle Regelungen findet sich bislang nur in den Berufsrechten der Anwälte, der Steuerberater und der Wirtschaftsprüfer: Berufshaftpflichtversicherung mit </a:t>
            </a:r>
            <a:r>
              <a:rPr kumimoji="0" lang="de-DE" altLang="de-DE" sz="1000" b="1" i="0" u="none" strike="noStrike" kern="1200" cap="none" spc="0" normalizeH="0" baseline="0" noProof="0" dirty="0">
                <a:ln>
                  <a:noFill/>
                </a:ln>
                <a:solidFill>
                  <a:prstClr val="black"/>
                </a:solidFill>
                <a:effectLst/>
                <a:uLnTx/>
                <a:uFillTx/>
                <a:latin typeface="Arial" charset="0"/>
                <a:cs typeface="+mn-cs"/>
              </a:rPr>
              <a:t>2,5 Millionen Euro Mindestversicherungssumme </a:t>
            </a:r>
            <a:r>
              <a:rPr kumimoji="0" lang="de-DE" altLang="de-DE" sz="1000" b="0" i="0" u="none" strike="noStrike" kern="1200" cap="none" spc="0" normalizeH="0" baseline="0" noProof="0" dirty="0">
                <a:ln>
                  <a:noFill/>
                </a:ln>
                <a:solidFill>
                  <a:prstClr val="black"/>
                </a:solidFill>
                <a:effectLst/>
                <a:uLnTx/>
                <a:uFillTx/>
                <a:latin typeface="Arial" charset="0"/>
                <a:cs typeface="+mn-cs"/>
              </a:rPr>
              <a:t>(Rechtsanwälte, Patentanwälte) bzw. 1 Million Euro (Wirtschaftsprüfer, Steuerberater) Mindestversicherungssumme </a:t>
            </a:r>
            <a:r>
              <a:rPr kumimoji="0" lang="de-DE" altLang="de-DE" sz="1000" b="1" i="0" u="none" strike="noStrike" kern="1200" cap="none" spc="0" normalizeH="0" baseline="0" noProof="0" dirty="0">
                <a:ln>
                  <a:noFill/>
                </a:ln>
                <a:solidFill>
                  <a:prstClr val="black"/>
                </a:solidFill>
                <a:effectLst/>
                <a:uLnTx/>
                <a:uFillTx/>
                <a:latin typeface="Arial" charset="0"/>
                <a:cs typeface="+mn-cs"/>
              </a:rPr>
              <a:t>je Versicherungsfall</a:t>
            </a:r>
            <a:r>
              <a:rPr kumimoji="0" lang="de-DE" altLang="de-DE" sz="1000" b="0" i="0" u="none" strike="noStrike" kern="1200" cap="none" spc="0" normalizeH="0" baseline="0" noProof="0" dirty="0">
                <a:ln>
                  <a:noFill/>
                </a:ln>
                <a:solidFill>
                  <a:prstClr val="black"/>
                </a:solidFill>
                <a:effectLst/>
                <a:uLnTx/>
                <a:uFillTx/>
                <a:latin typeface="Arial" charset="0"/>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Damit steht die PartG mbB bisher nur den Rechtsanwälten und Patentanwälten sowie den Steuerberatern und Wirtschaftsprüfern zur Verfügung. Weitere Freie Berufe können aber folgen, sofern ihr Berufsrecht eine Regelung für eine besondere Haftpflichtversicherung trifft.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1" i="0" u="none" strike="noStrike" kern="1200" cap="none" spc="0" normalizeH="0" baseline="0" noProof="0" dirty="0">
                <a:ln>
                  <a:noFill/>
                </a:ln>
                <a:solidFill>
                  <a:prstClr val="black"/>
                </a:solidFill>
                <a:effectLst/>
                <a:uLnTx/>
                <a:uFillTx/>
                <a:latin typeface="Arial" charset="0"/>
                <a:cs typeface="+mn-cs"/>
              </a:rPr>
              <a:t>Bei der neu eingeführten PartG mbB ist gemäß § 8 Abs. 4 S. 1 PartGG gegenüber den Gläubigern eine Haftung für aus fehlerhafter Berufsausübung entstehende Schäden auf das Gesellschaftsvermögen beschränkt. Eine persönliche Haftung des einzelnen Partners ist ausgeschlossen.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1" i="0" u="none" strike="noStrike" kern="1200" cap="none" spc="0" normalizeH="0" baseline="0" noProof="0" dirty="0">
                <a:ln>
                  <a:noFill/>
                </a:ln>
                <a:solidFill>
                  <a:prstClr val="black"/>
                </a:solidFill>
                <a:effectLst/>
                <a:uLnTx/>
                <a:uFillTx/>
                <a:latin typeface="Arial" charset="0"/>
                <a:cs typeface="+mn-cs"/>
              </a:rPr>
              <a:t>Die persönliche Haftung der Partner für sonstige Verbindlichkeiten bleibt jedoch bestehen.</a:t>
            </a:r>
            <a:r>
              <a:rPr kumimoji="0" lang="de-DE" altLang="de-DE" sz="1000" b="0" i="0" u="none" strike="noStrike" kern="1200" cap="none" spc="0" normalizeH="0" baseline="0" noProof="0" dirty="0">
                <a:ln>
                  <a:noFill/>
                </a:ln>
                <a:solidFill>
                  <a:prstClr val="black"/>
                </a:solidFill>
                <a:effectLst/>
                <a:uLnTx/>
                <a:uFillTx/>
                <a:latin typeface="Arial" charset="0"/>
                <a:cs typeface="+mn-cs"/>
              </a:rPr>
              <a:t> Zu diesen Verbindlichkeiten zählen beispielsweise die Bezüge der Mitarbeiter, Mieten oder Versicherungsbeiträge.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Der Name der Partnerschaft muss gemäß § 8 Abs. 4 S. 3 PartGG den Zusatz „mit beschränkter Berufshaftung“, die Abkürzung „mbB“ oder eine andere allgemein verständliche Abkürzung dieser Bezeichnung enthalten.</a:t>
            </a:r>
            <a:endParaRPr kumimoji="0" lang="de-DE" altLang="de-DE" sz="1800" b="0" i="0" u="none" strike="noStrike" kern="1200" cap="none" spc="0" normalizeH="0" baseline="0" noProof="0" dirty="0">
              <a:ln>
                <a:noFill/>
              </a:ln>
              <a:solidFill>
                <a:prstClr val="black"/>
              </a:solidFill>
              <a:effectLst/>
              <a:uLnTx/>
              <a:uFillTx/>
              <a:latin typeface="Arial"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prstClr val="black"/>
                </a:solidFill>
                <a:effectLst/>
                <a:uLnTx/>
                <a:uFillTx/>
                <a:latin typeface="Arial" charset="0"/>
                <a:cs typeface="+mn-cs"/>
              </a:rPr>
              <a:t>Quelle: http://de.wikipedia.org/</a:t>
            </a:r>
            <a:r>
              <a:rPr kumimoji="0" lang="de-DE" altLang="de-DE" sz="1000" b="0" i="0" u="none" strike="noStrike" kern="1200" cap="none" spc="0" normalizeH="0" baseline="0" noProof="0" dirty="0" err="1">
                <a:ln>
                  <a:noFill/>
                </a:ln>
                <a:solidFill>
                  <a:prstClr val="black"/>
                </a:solidFill>
                <a:effectLst/>
                <a:uLnTx/>
                <a:uFillTx/>
                <a:latin typeface="Arial" charset="0"/>
                <a:cs typeface="+mn-cs"/>
              </a:rPr>
              <a:t>wiki</a:t>
            </a:r>
            <a:r>
              <a:rPr kumimoji="0" lang="de-DE" altLang="de-DE" sz="1000" b="0" i="0" u="none" strike="noStrike" kern="1200" cap="none" spc="0" normalizeH="0" baseline="0" noProof="0" dirty="0">
                <a:ln>
                  <a:noFill/>
                </a:ln>
                <a:solidFill>
                  <a:prstClr val="black"/>
                </a:solidFill>
                <a:effectLst/>
                <a:uLnTx/>
                <a:uFillTx/>
                <a:latin typeface="Arial" charset="0"/>
                <a:cs typeface="+mn-cs"/>
              </a:rPr>
              <a:t>/</a:t>
            </a:r>
            <a:r>
              <a:rPr kumimoji="0" lang="de-DE" altLang="de-DE" sz="1000" b="0" i="0" u="none" strike="noStrike" kern="1200" cap="none" spc="0" normalizeH="0" baseline="0" noProof="0" dirty="0" err="1">
                <a:ln>
                  <a:noFill/>
                </a:ln>
                <a:solidFill>
                  <a:prstClr val="black"/>
                </a:solidFill>
                <a:effectLst/>
                <a:uLnTx/>
                <a:uFillTx/>
                <a:latin typeface="Arial" charset="0"/>
                <a:cs typeface="+mn-cs"/>
              </a:rPr>
              <a:t>Partnerschaftsgesellschaft_mit_beschränkter_Berufshaftung</a:t>
            </a:r>
            <a:r>
              <a:rPr kumimoji="0" lang="de-DE" altLang="de-DE" sz="1000" b="0" i="0" u="none" strike="noStrike" kern="1200" cap="none" spc="0" normalizeH="0" baseline="0" noProof="0" dirty="0">
                <a:ln>
                  <a:noFill/>
                </a:ln>
                <a:solidFill>
                  <a:prstClr val="black"/>
                </a:solidFill>
                <a:effectLst/>
                <a:uLnTx/>
                <a:uFillTx/>
                <a:latin typeface="Arial" charset="0"/>
                <a:cs typeface="+mn-cs"/>
              </a:rPr>
              <a:t>/20.01.2014_12:49h</a:t>
            </a:r>
          </a:p>
        </p:txBody>
      </p:sp>
      <p:sp>
        <p:nvSpPr>
          <p:cNvPr id="6" name="Foliennummernplatzhalter 4">
            <a:extLst>
              <a:ext uri="{FF2B5EF4-FFF2-40B4-BE49-F238E27FC236}">
                <a16:creationId xmlns:a16="http://schemas.microsoft.com/office/drawing/2014/main" id="{012D6BED-7283-4F44-9909-4529EEAC2C6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49</a:t>
            </a:r>
          </a:p>
        </p:txBody>
      </p:sp>
    </p:spTree>
    <p:extLst>
      <p:ext uri="{BB962C8B-B14F-4D97-AF65-F5344CB8AC3E}">
        <p14:creationId xmlns:p14="http://schemas.microsoft.com/office/powerpoint/2010/main" val="1429569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Firmenname (Werbung)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4294967295"/>
          </p:nvPr>
        </p:nvSpPr>
        <p:spPr>
          <a:xfrm>
            <a:off x="7956376" y="6356350"/>
            <a:ext cx="730424"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8" name="Picture 4" descr="BD04924_">
            <a:extLst>
              <a:ext uri="{FF2B5EF4-FFF2-40B4-BE49-F238E27FC236}">
                <a16:creationId xmlns:a16="http://schemas.microsoft.com/office/drawing/2014/main" id="{24EDFE54-AD8B-4E1D-9721-5DC9AB0DD11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3620" y="1361289"/>
            <a:ext cx="387780"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DAA278B3-1F44-4A72-8F28-C301864007EE}"/>
              </a:ext>
            </a:extLst>
          </p:cNvPr>
          <p:cNvSpPr txBox="1">
            <a:spLocks noChangeArrowheads="1"/>
          </p:cNvSpPr>
          <p:nvPr/>
        </p:nvSpPr>
        <p:spPr bwMode="auto">
          <a:xfrm>
            <a:off x="482600" y="1884139"/>
            <a:ext cx="817880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Nicht im Handelsregister eingetragen: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 Vor- und Zuname ausgeschrieben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2. Vor- und Zuname ausgeschrieben plus Wort- und / oder Bildmarke im</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räumlichen Abstand</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Im Handelsregister eingetragen: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1. Phantasiename plus Firmenzusatz, z.B. GmbH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2. Phantasiename plus Firmenzusatz, z.B. GmbH plus Wort- und / oder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Bildmarke </a:t>
            </a:r>
          </a:p>
        </p:txBody>
      </p:sp>
      <p:sp>
        <p:nvSpPr>
          <p:cNvPr id="7" name="Foliennummernplatzhalter 4">
            <a:extLst>
              <a:ext uri="{FF2B5EF4-FFF2-40B4-BE49-F238E27FC236}">
                <a16:creationId xmlns:a16="http://schemas.microsoft.com/office/drawing/2014/main" id="{4E136FCC-8CF4-4002-B847-166DBFCA9F12}"/>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dirty="0">
                <a:solidFill>
                  <a:prstClr val="black"/>
                </a:solidFill>
              </a:rPr>
              <a:t>50</a:t>
            </a:r>
            <a:endParaRPr kumimoji="0" lang="de-D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4660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28A3BB2-9782-47F4-9CF8-B664C6B26AF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9450" r="48425" b="15223"/>
          <a:stretch/>
        </p:blipFill>
        <p:spPr>
          <a:xfrm>
            <a:off x="0" y="5421417"/>
            <a:ext cx="2339752" cy="575133"/>
          </a:xfrm>
          <a:prstGeom prst="rect">
            <a:avLst/>
          </a:prstGeom>
        </p:spPr>
      </p:pic>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7" name="Rectangle 2">
            <a:extLst>
              <a:ext uri="{FF2B5EF4-FFF2-40B4-BE49-F238E27FC236}">
                <a16:creationId xmlns:a16="http://schemas.microsoft.com/office/drawing/2014/main" id="{19CA0B8E-89DC-4641-8D37-809C3C1424AA}"/>
              </a:ext>
            </a:extLst>
          </p:cNvPr>
          <p:cNvSpPr txBox="1">
            <a:spLocks noChangeArrowheads="1"/>
          </p:cNvSpPr>
          <p:nvPr/>
        </p:nvSpPr>
        <p:spPr bwMode="auto">
          <a:xfrm>
            <a:off x="444500" y="1884139"/>
            <a:ext cx="82073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de-DE" altLang="de-DE" sz="1900" b="1" i="0" u="sng"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de-DE" altLang="de-DE" sz="1800" b="1" i="0" u="sng" strike="noStrike" kern="1200" cap="none" spc="0" normalizeH="0" baseline="0" noProof="0" dirty="0">
                <a:ln>
                  <a:noFill/>
                </a:ln>
                <a:solidFill>
                  <a:srgbClr val="92D050"/>
                </a:solidFill>
                <a:effectLst/>
                <a:uLnTx/>
                <a:uFillTx/>
                <a:latin typeface="Arial" pitchFamily="34" charset="0"/>
                <a:cs typeface="Times New Roman" pitchFamily="18" charset="0"/>
              </a:rPr>
              <a:t>Freier Beruf:</a:t>
            </a:r>
            <a:br>
              <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Mitteilung ans Finanzamt</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de-DE" altLang="de-DE" sz="1800" b="1" i="0" u="sng" strike="noStrike" kern="1200" cap="none" spc="0" normalizeH="0" baseline="0" noProof="0" dirty="0">
                <a:ln>
                  <a:noFill/>
                </a:ln>
                <a:solidFill>
                  <a:srgbClr val="92D050"/>
                </a:solidFill>
                <a:effectLst/>
                <a:uLnTx/>
                <a:uFillTx/>
                <a:latin typeface="Arial" pitchFamily="34" charset="0"/>
                <a:cs typeface="Times New Roman" pitchFamily="18" charset="0"/>
              </a:rPr>
              <a:t>Gewerbebetrieb:</a:t>
            </a:r>
            <a:br>
              <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Anmeldung beim zuständigen Gewerbeamt</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(stehendes Gewerbe / Reisegewerbe)</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sym typeface="Wingdings" pitchFamily="2" charset="2"/>
              </a:rPr>
              <a:t></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kostenpflichtig</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min. erforderliche Unterlage:  Personalausweis</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Ausländer zusätzlich:</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Aufenthalts- (EU), Arbeitserlaubnis (EU)</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Times New Roman" pitchFamily="18" charset="0"/>
              </a:rPr>
              <a:t>! Jede Änderung ist anzeigepflichtig !</a:t>
            </a:r>
            <a:endParaRPr kumimoji="0" lang="de-DE" altLang="de-DE" sz="18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de-DE" altLang="de-DE" sz="1800" b="1" i="0" u="none" strike="noStrike" kern="1200" cap="none" spc="0" normalizeH="0" baseline="0" noProof="0" dirty="0">
                <a:ln>
                  <a:noFill/>
                </a:ln>
                <a:solidFill>
                  <a:srgbClr val="92D050"/>
                </a:solidFill>
                <a:effectLst/>
                <a:uLnTx/>
                <a:uFillTx/>
                <a:latin typeface="Arial" pitchFamily="34" charset="0"/>
                <a:cs typeface="Times New Roman" pitchFamily="18" charset="0"/>
              </a:rPr>
              <a:t>(z.B. zusätzliche Branche, Ummeldung, Abmeldung)</a:t>
            </a:r>
            <a:endParaRPr kumimoji="0" lang="de-DE" altLang="de-DE" sz="18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de-DE" altLang="de-DE" sz="19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de-DE" altLang="de-DE" sz="19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1" name="Line 4">
            <a:extLst>
              <a:ext uri="{FF2B5EF4-FFF2-40B4-BE49-F238E27FC236}">
                <a16:creationId xmlns:a16="http://schemas.microsoft.com/office/drawing/2014/main" id="{23329A71-13CE-481A-AF87-9EB91B6F701F}"/>
              </a:ext>
            </a:extLst>
          </p:cNvPr>
          <p:cNvSpPr>
            <a:spLocks noChangeShapeType="1"/>
          </p:cNvSpPr>
          <p:nvPr/>
        </p:nvSpPr>
        <p:spPr bwMode="auto">
          <a:xfrm flipV="1">
            <a:off x="7681072" y="5085184"/>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
        <p:nvSpPr>
          <p:cNvPr id="8" name="Foliennummernplatzhalter 4">
            <a:extLst>
              <a:ext uri="{FF2B5EF4-FFF2-40B4-BE49-F238E27FC236}">
                <a16:creationId xmlns:a16="http://schemas.microsoft.com/office/drawing/2014/main" id="{AB5153B9-D160-425F-A885-1521F0EF19CD}"/>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51</a:t>
            </a:r>
          </a:p>
        </p:txBody>
      </p:sp>
    </p:spTree>
    <p:extLst>
      <p:ext uri="{BB962C8B-B14F-4D97-AF65-F5344CB8AC3E}">
        <p14:creationId xmlns:p14="http://schemas.microsoft.com/office/powerpoint/2010/main" val="246029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5" name="Rechteck 4">
            <a:extLst>
              <a:ext uri="{FF2B5EF4-FFF2-40B4-BE49-F238E27FC236}">
                <a16:creationId xmlns:a16="http://schemas.microsoft.com/office/drawing/2014/main" id="{2C7A23C9-725F-45B5-A5E0-29676823A5BB}"/>
              </a:ext>
            </a:extLst>
          </p:cNvPr>
          <p:cNvSpPr/>
          <p:nvPr/>
        </p:nvSpPr>
        <p:spPr>
          <a:xfrm>
            <a:off x="443036" y="1884139"/>
            <a:ext cx="8235949" cy="313932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a:ln>
                  <a:noFill/>
                </a:ln>
                <a:solidFill>
                  <a:srgbClr val="92D050"/>
                </a:solidFill>
                <a:effectLst/>
                <a:uLnTx/>
                <a:uFillTx/>
                <a:latin typeface="Arial" pitchFamily="34" charset="0"/>
                <a:cs typeface="Times New Roman" pitchFamily="18" charset="0"/>
              </a:rPr>
              <a:t>Eintragung ins Handelsregister: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Notarieller Antrag ans Registergericht</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Eintragung ins Handelsregister</a:t>
            </a: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r>
              <a:rPr kumimoji="0" lang="de-DE" altLang="de-DE" sz="1800" b="1" i="0" u="none" strike="noStrike" kern="1200" cap="none" spc="0" normalizeH="0" baseline="0" noProof="0" dirty="0">
                <a:ln>
                  <a:noFill/>
                </a:ln>
                <a:solidFill>
                  <a:srgbClr val="92D050"/>
                </a:solidFill>
                <a:effectLst/>
                <a:uLnTx/>
                <a:uFillTx/>
                <a:latin typeface="Arial" pitchFamily="34" charset="0"/>
                <a:cs typeface="Times New Roman" pitchFamily="18" charset="0"/>
              </a:rPr>
              <a:t>=&gt;</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doppelte Buchführungspflicht</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evtl. Geschäftsführervertrag (abhängig von der Rechtsform)</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evtl. Gesellschaftervertrag (abhängig von der Rechtsform)</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p>
        </p:txBody>
      </p:sp>
      <p:sp>
        <p:nvSpPr>
          <p:cNvPr id="4" name="Foliennummernplatzhalter 4">
            <a:extLst>
              <a:ext uri="{FF2B5EF4-FFF2-40B4-BE49-F238E27FC236}">
                <a16:creationId xmlns:a16="http://schemas.microsoft.com/office/drawing/2014/main" id="{494B4A3D-C06E-4463-9D8B-89692657FC21}"/>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52</a:t>
            </a:r>
          </a:p>
        </p:txBody>
      </p:sp>
    </p:spTree>
    <p:extLst>
      <p:ext uri="{BB962C8B-B14F-4D97-AF65-F5344CB8AC3E}">
        <p14:creationId xmlns:p14="http://schemas.microsoft.com/office/powerpoint/2010/main" val="3921391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5EA5F1-7B42-4088-89E7-2204936D7F1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7044F47-E344-4A88-8114-77AA027B727E}"/>
              </a:ext>
            </a:extLst>
          </p:cNvPr>
          <p:cNvSpPr>
            <a:spLocks noGrp="1"/>
          </p:cNvSpPr>
          <p:nvPr>
            <p:ph sz="half" idx="1"/>
          </p:nvPr>
        </p:nvSpPr>
        <p:spPr>
          <a:xfrm>
            <a:off x="457200" y="1890431"/>
            <a:ext cx="4889500" cy="4525963"/>
          </a:xfrm>
        </p:spPr>
        <p:txBody>
          <a:bodyPr/>
          <a:lstStyle/>
          <a:p>
            <a:pPr>
              <a:lnSpc>
                <a:spcPct val="70000"/>
              </a:lnSpc>
            </a:pP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Bayerisches Statistisches Landesamt</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Finanzamt (Gewerbesteuernummer, </a:t>
            </a:r>
            <a:r>
              <a:rPr lang="de-DE" altLang="de-DE" sz="1600" dirty="0" err="1">
                <a:latin typeface="Arial" pitchFamily="34" charset="0"/>
                <a:cs typeface="Times New Roman" pitchFamily="18" charset="0"/>
              </a:rPr>
              <a:t>USt</a:t>
            </a:r>
            <a:r>
              <a:rPr lang="de-DE" altLang="de-DE" sz="1600" dirty="0">
                <a:latin typeface="Arial" pitchFamily="34" charset="0"/>
                <a:cs typeface="Times New Roman" pitchFamily="18" charset="0"/>
              </a:rPr>
              <a:t>-ID)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Gewerbeaufsichtsamt (bei den Bezirksregierungen)</a:t>
            </a:r>
          </a:p>
          <a:p>
            <a:pPr>
              <a:lnSpc>
                <a:spcPct val="70000"/>
              </a:lnSpc>
            </a:pP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Industrie- und Handelskammer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Handwerkskammer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Bundesagentur für Arbeit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(AOK) wegen KV, </a:t>
            </a:r>
            <a:r>
              <a:rPr lang="de-DE" altLang="de-DE" sz="1600" dirty="0" err="1">
                <a:latin typeface="Arial" pitchFamily="34" charset="0"/>
                <a:cs typeface="Times New Roman" pitchFamily="18" charset="0"/>
              </a:rPr>
              <a:t>PfV</a:t>
            </a:r>
            <a:r>
              <a:rPr lang="de-DE" altLang="de-DE" sz="1600" dirty="0">
                <a:latin typeface="Arial" pitchFamily="34" charset="0"/>
                <a:cs typeface="Times New Roman" pitchFamily="18" charset="0"/>
              </a:rPr>
              <a:t>, RV</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Behörden der Zollverwaltung</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Deutsche Gesetzliche Unfallversicherung e.V. zur Weiterleitung an die zuständige Berufs-genossenschaft</a:t>
            </a:r>
          </a:p>
          <a:p>
            <a:pPr>
              <a:lnSpc>
                <a:spcPct val="70000"/>
              </a:lnSpc>
            </a:pPr>
            <a:endParaRPr lang="de-DE" altLang="de-DE" sz="1000" dirty="0">
              <a:latin typeface="Arial" pitchFamily="34" charset="0"/>
              <a:cs typeface="Times New Roman" pitchFamily="18" charset="0"/>
            </a:endParaRPr>
          </a:p>
          <a:p>
            <a:pPr>
              <a:lnSpc>
                <a:spcPct val="70000"/>
              </a:lnSpc>
            </a:pPr>
            <a:r>
              <a:rPr lang="de-DE" sz="1600" dirty="0"/>
              <a:t>Bayerisches Landesamt für Gesundheit und Lebensmittelsicherheit</a:t>
            </a:r>
          </a:p>
          <a:p>
            <a:endParaRPr lang="de-DE" dirty="0"/>
          </a:p>
        </p:txBody>
      </p:sp>
      <p:sp>
        <p:nvSpPr>
          <p:cNvPr id="4" name="Inhaltsplatzhalter 3">
            <a:extLst>
              <a:ext uri="{FF2B5EF4-FFF2-40B4-BE49-F238E27FC236}">
                <a16:creationId xmlns:a16="http://schemas.microsoft.com/office/drawing/2014/main" id="{A3941FD1-479F-4F58-ADFB-84DBBD462C19}"/>
              </a:ext>
            </a:extLst>
          </p:cNvPr>
          <p:cNvSpPr>
            <a:spLocks noGrp="1"/>
          </p:cNvSpPr>
          <p:nvPr>
            <p:ph sz="half" idx="2"/>
          </p:nvPr>
        </p:nvSpPr>
        <p:spPr>
          <a:xfrm>
            <a:off x="5353050" y="1890431"/>
            <a:ext cx="3226432" cy="4525963"/>
          </a:xfrm>
        </p:spPr>
        <p:txBody>
          <a:bodyPr/>
          <a:lstStyle/>
          <a:p>
            <a:pPr>
              <a:lnSpc>
                <a:spcPct val="90000"/>
              </a:lnSpc>
            </a:pPr>
            <a:endParaRPr lang="de-DE" altLang="de-DE" sz="900" dirty="0"/>
          </a:p>
          <a:p>
            <a:pPr>
              <a:lnSpc>
                <a:spcPct val="90000"/>
              </a:lnSpc>
            </a:pPr>
            <a:r>
              <a:rPr lang="de-DE" altLang="de-DE" sz="1600" dirty="0"/>
              <a:t>auch freier Beruf</a:t>
            </a:r>
          </a:p>
          <a:p>
            <a:pPr>
              <a:lnSpc>
                <a:spcPct val="90000"/>
              </a:lnSpc>
            </a:pPr>
            <a:endParaRPr lang="de-DE" altLang="de-DE" sz="1000" dirty="0"/>
          </a:p>
          <a:p>
            <a:pPr>
              <a:lnSpc>
                <a:spcPct val="90000"/>
              </a:lnSpc>
            </a:pPr>
            <a:r>
              <a:rPr lang="de-DE" altLang="de-DE" sz="1600" dirty="0" err="1"/>
              <a:t>el</a:t>
            </a:r>
            <a:r>
              <a:rPr lang="de-DE" altLang="de-DE" sz="1600" dirty="0"/>
              <a:t>. „Elster“ auch im freien Beruf</a:t>
            </a:r>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endParaRPr lang="de-DE" altLang="de-DE" sz="1000" dirty="0"/>
          </a:p>
          <a:p>
            <a:pPr>
              <a:lnSpc>
                <a:spcPct val="70000"/>
              </a:lnSpc>
            </a:pPr>
            <a:endParaRPr lang="de-DE" altLang="de-DE" sz="1400" dirty="0"/>
          </a:p>
          <a:p>
            <a:pPr>
              <a:lnSpc>
                <a:spcPct val="70000"/>
              </a:lnSpc>
            </a:pPr>
            <a:r>
              <a:rPr lang="de-DE" altLang="de-DE" sz="1600" dirty="0"/>
              <a:t>evtl. auch im freien Beruf</a:t>
            </a:r>
          </a:p>
          <a:p>
            <a:endParaRPr lang="de-DE" dirty="0"/>
          </a:p>
        </p:txBody>
      </p:sp>
      <p:sp>
        <p:nvSpPr>
          <p:cNvPr id="5" name="Textplatzhalter 4">
            <a:extLst>
              <a:ext uri="{FF2B5EF4-FFF2-40B4-BE49-F238E27FC236}">
                <a16:creationId xmlns:a16="http://schemas.microsoft.com/office/drawing/2014/main" id="{C2AAFBA5-394D-4D75-B5FA-678497BF550E}"/>
              </a:ext>
            </a:extLst>
          </p:cNvPr>
          <p:cNvSpPr>
            <a:spLocks noGrp="1"/>
          </p:cNvSpPr>
          <p:nvPr>
            <p:ph type="body" idx="10"/>
          </p:nvPr>
        </p:nvSpPr>
        <p:spPr/>
        <p:txBody>
          <a:bodyPr/>
          <a:lstStyle/>
          <a:p>
            <a:r>
              <a:rPr lang="de-DE" dirty="0"/>
              <a:t>Durch die Gewerbeanmeldung werden informiert:</a:t>
            </a:r>
          </a:p>
        </p:txBody>
      </p:sp>
      <p:sp>
        <p:nvSpPr>
          <p:cNvPr id="6" name="Foliennummernplatzhalter 4">
            <a:extLst>
              <a:ext uri="{FF2B5EF4-FFF2-40B4-BE49-F238E27FC236}">
                <a16:creationId xmlns:a16="http://schemas.microsoft.com/office/drawing/2014/main" id="{36DBC405-9698-4973-A275-DCA6A6687F8A}"/>
              </a:ext>
            </a:extLst>
          </p:cNvPr>
          <p:cNvSpPr txBox="1">
            <a:spLocks/>
          </p:cNvSpPr>
          <p:nvPr/>
        </p:nvSpPr>
        <p:spPr>
          <a:xfrm>
            <a:off x="6774934" y="6473313"/>
            <a:ext cx="2052074" cy="365125"/>
          </a:xfrm>
          <a:prstGeom prst="rect">
            <a:avLst/>
          </a:prstGeom>
        </p:spPr>
        <p:txBody>
          <a:bodyPr vert="horz" lIns="0" tIns="45720" rIns="0" bIns="45720" rtlCol="0" anchor="ctr"/>
          <a:lstStyle>
            <a:defPPr>
              <a:defRPr lang="de-DE"/>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charset="0"/>
                <a:ea typeface="+mn-ea"/>
                <a:cs typeface="Arial" charset="0"/>
              </a:rPr>
              <a:t>53</a:t>
            </a:r>
          </a:p>
        </p:txBody>
      </p:sp>
    </p:spTree>
    <p:extLst>
      <p:ext uri="{BB962C8B-B14F-4D97-AF65-F5344CB8AC3E}">
        <p14:creationId xmlns:p14="http://schemas.microsoft.com/office/powerpoint/2010/main" val="395412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60104_TUM_Praesentation_p_v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2.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3.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4.xml><?xml version="1.0" encoding="utf-8"?>
<a:theme xmlns:a="http://schemas.openxmlformats.org/drawingml/2006/main" name="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Template>
  <TotalTime>0</TotalTime>
  <Words>18533</Words>
  <Application>Microsoft Office PowerPoint</Application>
  <PresentationFormat>Bildschirmpräsentation (4:3)</PresentationFormat>
  <Paragraphs>3286</Paragraphs>
  <Slides>285</Slides>
  <Notes>2</Notes>
  <HiddenSlides>1</HiddenSlides>
  <MMClips>0</MMClips>
  <ScaleCrop>false</ScaleCrop>
  <HeadingPairs>
    <vt:vector size="8" baseType="variant">
      <vt:variant>
        <vt:lpstr>Verwendete Schriftarten</vt:lpstr>
      </vt:variant>
      <vt:variant>
        <vt:i4>7</vt:i4>
      </vt:variant>
      <vt:variant>
        <vt:lpstr>Design</vt:lpstr>
      </vt:variant>
      <vt:variant>
        <vt:i4>4</vt:i4>
      </vt:variant>
      <vt:variant>
        <vt:lpstr>Eingebettete OLE-Server</vt:lpstr>
      </vt:variant>
      <vt:variant>
        <vt:i4>3</vt:i4>
      </vt:variant>
      <vt:variant>
        <vt:lpstr>Folientitel</vt:lpstr>
      </vt:variant>
      <vt:variant>
        <vt:i4>285</vt:i4>
      </vt:variant>
    </vt:vector>
  </HeadingPairs>
  <TitlesOfParts>
    <vt:vector size="299" baseType="lpstr">
      <vt:lpstr>Arial</vt:lpstr>
      <vt:lpstr>Calibri</vt:lpstr>
      <vt:lpstr>Courier New</vt:lpstr>
      <vt:lpstr>Symbol</vt:lpstr>
      <vt:lpstr>Times</vt:lpstr>
      <vt:lpstr>Times New Roman</vt:lpstr>
      <vt:lpstr>Wingdings</vt:lpstr>
      <vt:lpstr>160104_TUM_Praesentation_p_v1</vt:lpstr>
      <vt:lpstr>Titel 3</vt:lpstr>
      <vt:lpstr>Inhalt</vt:lpstr>
      <vt:lpstr>Trainer_Präsentationsvorlage</vt:lpstr>
      <vt:lpstr>Picture</vt:lpstr>
      <vt:lpstr>Diagramm</vt:lpstr>
      <vt:lpstr>Arbeitsblatt</vt:lpstr>
      <vt:lpstr>TUM Sport and Health for Life</vt:lpstr>
      <vt:lpstr>Copyright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TUM Sport and Health for Life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TUSG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Schulz, Sara</dc:creator>
  <cp:lastModifiedBy>Harald Hof</cp:lastModifiedBy>
  <cp:revision>154</cp:revision>
  <cp:lastPrinted>2016-06-09T09:15:43Z</cp:lastPrinted>
  <dcterms:created xsi:type="dcterms:W3CDTF">2016-03-11T09:57:42Z</dcterms:created>
  <dcterms:modified xsi:type="dcterms:W3CDTF">2022-11-27T08:55:29Z</dcterms:modified>
</cp:coreProperties>
</file>