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handoutMasterIdLst>
    <p:handoutMasterId r:id="rId69"/>
  </p:handoutMasterIdLst>
  <p:sldIdLst>
    <p:sldId id="321" r:id="rId2"/>
    <p:sldId id="588" r:id="rId3"/>
    <p:sldId id="927" r:id="rId4"/>
    <p:sldId id="928" r:id="rId5"/>
    <p:sldId id="589" r:id="rId6"/>
    <p:sldId id="818" r:id="rId7"/>
    <p:sldId id="819" r:id="rId8"/>
    <p:sldId id="820" r:id="rId9"/>
    <p:sldId id="920" r:id="rId10"/>
    <p:sldId id="921" r:id="rId11"/>
    <p:sldId id="922" r:id="rId12"/>
    <p:sldId id="635" r:id="rId13"/>
    <p:sldId id="828" r:id="rId14"/>
    <p:sldId id="638" r:id="rId15"/>
    <p:sldId id="639" r:id="rId16"/>
    <p:sldId id="640" r:id="rId17"/>
    <p:sldId id="641" r:id="rId18"/>
    <p:sldId id="642" r:id="rId19"/>
    <p:sldId id="643" r:id="rId20"/>
    <p:sldId id="644" r:id="rId21"/>
    <p:sldId id="645" r:id="rId22"/>
    <p:sldId id="646" r:id="rId23"/>
    <p:sldId id="647" r:id="rId24"/>
    <p:sldId id="651" r:id="rId25"/>
    <p:sldId id="652" r:id="rId26"/>
    <p:sldId id="653" r:id="rId27"/>
    <p:sldId id="656" r:id="rId28"/>
    <p:sldId id="658" r:id="rId29"/>
    <p:sldId id="659" r:id="rId30"/>
    <p:sldId id="660" r:id="rId31"/>
    <p:sldId id="661" r:id="rId32"/>
    <p:sldId id="662" r:id="rId33"/>
    <p:sldId id="663" r:id="rId34"/>
    <p:sldId id="666" r:id="rId35"/>
    <p:sldId id="667" r:id="rId36"/>
    <p:sldId id="668" r:id="rId37"/>
    <p:sldId id="669" r:id="rId38"/>
    <p:sldId id="677" r:id="rId39"/>
    <p:sldId id="678" r:id="rId40"/>
    <p:sldId id="679" r:id="rId41"/>
    <p:sldId id="680" r:id="rId42"/>
    <p:sldId id="717" r:id="rId43"/>
    <p:sldId id="736" r:id="rId44"/>
    <p:sldId id="763" r:id="rId45"/>
    <p:sldId id="764" r:id="rId46"/>
    <p:sldId id="781" r:id="rId47"/>
    <p:sldId id="782" r:id="rId48"/>
    <p:sldId id="783" r:id="rId49"/>
    <p:sldId id="784" r:id="rId50"/>
    <p:sldId id="785" r:id="rId51"/>
    <p:sldId id="829" r:id="rId52"/>
    <p:sldId id="830" r:id="rId53"/>
    <p:sldId id="831" r:id="rId54"/>
    <p:sldId id="765" r:id="rId55"/>
    <p:sldId id="832" r:id="rId56"/>
    <p:sldId id="929" r:id="rId57"/>
    <p:sldId id="930" r:id="rId58"/>
    <p:sldId id="931" r:id="rId59"/>
    <p:sldId id="932" r:id="rId60"/>
    <p:sldId id="933" r:id="rId61"/>
    <p:sldId id="934" r:id="rId62"/>
    <p:sldId id="935" r:id="rId63"/>
    <p:sldId id="936" r:id="rId64"/>
    <p:sldId id="937" r:id="rId65"/>
    <p:sldId id="938" r:id="rId66"/>
    <p:sldId id="939" r:id="rId67"/>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p:defaultTextStyle>
  <p:extLst>
    <p:ext uri="{521415D9-36F7-43E2-AB2F-B90AF26B5E84}">
      <p14:sectionLst xmlns:p14="http://schemas.microsoft.com/office/powerpoint/2010/main">
        <p14:section name="Standardabschnitt" id="{95533DCE-5324-48A8-A560-C1B99AC60090}">
          <p14:sldIdLst>
            <p14:sldId id="321"/>
            <p14:sldId id="588"/>
            <p14:sldId id="927"/>
            <p14:sldId id="928"/>
            <p14:sldId id="589"/>
            <p14:sldId id="818"/>
            <p14:sldId id="819"/>
            <p14:sldId id="820"/>
            <p14:sldId id="920"/>
            <p14:sldId id="921"/>
            <p14:sldId id="922"/>
            <p14:sldId id="635"/>
            <p14:sldId id="828"/>
            <p14:sldId id="638"/>
            <p14:sldId id="639"/>
            <p14:sldId id="640"/>
            <p14:sldId id="641"/>
            <p14:sldId id="642"/>
            <p14:sldId id="643"/>
            <p14:sldId id="644"/>
            <p14:sldId id="645"/>
            <p14:sldId id="646"/>
            <p14:sldId id="647"/>
            <p14:sldId id="651"/>
            <p14:sldId id="652"/>
            <p14:sldId id="653"/>
            <p14:sldId id="656"/>
            <p14:sldId id="658"/>
            <p14:sldId id="659"/>
            <p14:sldId id="660"/>
            <p14:sldId id="661"/>
            <p14:sldId id="662"/>
            <p14:sldId id="663"/>
            <p14:sldId id="666"/>
            <p14:sldId id="667"/>
            <p14:sldId id="668"/>
            <p14:sldId id="669"/>
            <p14:sldId id="677"/>
            <p14:sldId id="678"/>
            <p14:sldId id="679"/>
            <p14:sldId id="680"/>
            <p14:sldId id="717"/>
            <p14:sldId id="736"/>
            <p14:sldId id="763"/>
            <p14:sldId id="764"/>
            <p14:sldId id="781"/>
            <p14:sldId id="782"/>
            <p14:sldId id="783"/>
            <p14:sldId id="784"/>
            <p14:sldId id="785"/>
            <p14:sldId id="829"/>
            <p14:sldId id="830"/>
            <p14:sldId id="831"/>
            <p14:sldId id="765"/>
            <p14:sldId id="832"/>
            <p14:sldId id="929"/>
            <p14:sldId id="930"/>
            <p14:sldId id="931"/>
            <p14:sldId id="932"/>
            <p14:sldId id="933"/>
            <p14:sldId id="934"/>
            <p14:sldId id="935"/>
            <p14:sldId id="936"/>
            <p14:sldId id="937"/>
            <p14:sldId id="938"/>
            <p14:sldId id="939"/>
          </p14:sldIdLst>
        </p14:section>
      </p14:sectionLst>
    </p:ext>
    <p:ext uri="{EFAFB233-063F-42B5-8137-9DF3F51BA10A}">
      <p15:sldGuideLst xmlns:p15="http://schemas.microsoft.com/office/powerpoint/2012/main">
        <p15:guide id="1" orient="horz" pos="3763">
          <p15:clr>
            <a:srgbClr val="A4A3A4"/>
          </p15:clr>
        </p15:guide>
        <p15:guide id="2" orient="horz" pos="4151">
          <p15:clr>
            <a:srgbClr val="A4A3A4"/>
          </p15:clr>
        </p15:guide>
        <p15:guide id="3" pos="32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CC00"/>
    <a:srgbClr val="C0C0C0"/>
    <a:srgbClr val="707173"/>
    <a:srgbClr val="92D050"/>
    <a:srgbClr val="5AAD83"/>
    <a:srgbClr val="A03A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14" autoAdjust="0"/>
    <p:restoredTop sz="86401" autoAdjust="0"/>
  </p:normalViewPr>
  <p:slideViewPr>
    <p:cSldViewPr showGuides="1">
      <p:cViewPr varScale="1">
        <p:scale>
          <a:sx n="114" d="100"/>
          <a:sy n="114" d="100"/>
        </p:scale>
        <p:origin x="1152" y="114"/>
      </p:cViewPr>
      <p:guideLst>
        <p:guide orient="horz" pos="3763"/>
        <p:guide orient="horz" pos="4151"/>
        <p:guide pos="3289"/>
      </p:guideLst>
    </p:cSldViewPr>
  </p:slideViewPr>
  <p:outlineViewPr>
    <p:cViewPr>
      <p:scale>
        <a:sx n="33" d="100"/>
        <a:sy n="33" d="100"/>
      </p:scale>
      <p:origin x="0" y="-49704"/>
    </p:cViewPr>
  </p:outlineViewPr>
  <p:notesTextViewPr>
    <p:cViewPr>
      <p:scale>
        <a:sx n="1" d="1"/>
        <a:sy n="1" d="1"/>
      </p:scale>
      <p:origin x="0" y="0"/>
    </p:cViewPr>
  </p:notesTextViewPr>
  <p:sorterViewPr>
    <p:cViewPr varScale="1">
      <p:scale>
        <a:sx n="100" d="100"/>
        <a:sy n="100" d="100"/>
      </p:scale>
      <p:origin x="0" y="-6324"/>
    </p:cViewPr>
  </p:sorterViewPr>
  <p:notesViewPr>
    <p:cSldViewPr>
      <p:cViewPr varScale="1">
        <p:scale>
          <a:sx n="78" d="100"/>
          <a:sy n="78" d="100"/>
        </p:scale>
        <p:origin x="398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BA3EE57F-5364-4217-BB42-F5BA7F5DB2D6}">
      <dgm:prSet phldrT="[Text]" custT="1"/>
      <dgm:spPr>
        <a:solidFill>
          <a:srgbClr val="FFC000"/>
        </a:solidFill>
      </dgm:spPr>
      <dgm:t>
        <a:bodyPr/>
        <a:lstStyle/>
        <a:p>
          <a:pPr algn="ctr"/>
          <a:r>
            <a:rPr lang="de-DE" sz="1800" dirty="0">
              <a:latin typeface="Arial" panose="020B0604020202020204" pitchFamily="34" charset="0"/>
              <a:cs typeface="Arial" panose="020B0604020202020204" pitchFamily="34" charset="0"/>
            </a:rPr>
            <a:t>Vorbildung</a:t>
          </a:r>
        </a:p>
      </dgm:t>
    </dgm:pt>
    <dgm:pt modelId="{807ECFA0-93E3-4B74-AF14-D49D04CD62F8}" type="parTrans" cxnId="{6EA3CE57-FFA9-4539-9DBE-3EE1928B4F02}">
      <dgm:prSet/>
      <dgm:spPr/>
      <dgm:t>
        <a:bodyPr/>
        <a:lstStyle/>
        <a:p>
          <a:pPr algn="ctr"/>
          <a:endParaRPr lang="de-DE"/>
        </a:p>
      </dgm:t>
    </dgm:pt>
    <dgm:pt modelId="{F5380930-A4DC-4C9B-93E2-306BE231A24A}" type="sibTrans" cxnId="{6EA3CE57-FFA9-4539-9DBE-3EE1928B4F02}">
      <dgm:prSet/>
      <dgm:spPr/>
      <dgm:t>
        <a:bodyPr/>
        <a:lstStyle/>
        <a:p>
          <a:pPr algn="ctr"/>
          <a:endParaRPr lang="de-DE"/>
        </a:p>
      </dgm:t>
    </dgm:pt>
    <dgm:pt modelId="{20B8CFB5-8128-41C1-8209-2B8519B4C20F}">
      <dgm:prSet phldrT="[Text]" custT="1"/>
      <dgm:spPr>
        <a:solidFill>
          <a:srgbClr val="FFC000"/>
        </a:solidFill>
      </dgm:spPr>
      <dgm:t>
        <a:bodyPr/>
        <a:lstStyle/>
        <a:p>
          <a:pPr algn="ctr"/>
          <a:r>
            <a:rPr lang="de-DE" sz="1800" dirty="0">
              <a:latin typeface="Arial" panose="020B0604020202020204" pitchFamily="34" charset="0"/>
              <a:cs typeface="Arial" panose="020B0604020202020204" pitchFamily="34" charset="0"/>
            </a:rPr>
            <a:t>Ausbildung</a:t>
          </a:r>
        </a:p>
      </dgm:t>
    </dgm:pt>
    <dgm:pt modelId="{491707A6-7E16-43B4-9DF5-F5C3B1252AD7}" type="parTrans" cxnId="{CFEBE5FB-403E-496D-8F02-2DD695F5AB37}">
      <dgm:prSet/>
      <dgm:spPr/>
      <dgm:t>
        <a:bodyPr/>
        <a:lstStyle/>
        <a:p>
          <a:pPr algn="ctr"/>
          <a:endParaRPr lang="de-DE"/>
        </a:p>
      </dgm:t>
    </dgm:pt>
    <dgm:pt modelId="{CF5245B7-F411-450A-8810-4289A49ABA31}" type="sibTrans" cxnId="{CFEBE5FB-403E-496D-8F02-2DD695F5AB37}">
      <dgm:prSet/>
      <dgm:spPr/>
      <dgm:t>
        <a:bodyPr/>
        <a:lstStyle/>
        <a:p>
          <a:pPr algn="ctr"/>
          <a:endParaRPr lang="de-DE"/>
        </a:p>
      </dgm:t>
    </dgm:pt>
    <dgm:pt modelId="{EEC5ECEB-DBFF-49FC-B6E1-65802BDFED6C}">
      <dgm:prSet phldrT="[Text]" custT="1"/>
      <dgm:spPr>
        <a:solidFill>
          <a:srgbClr val="FFC000"/>
        </a:solidFill>
      </dgm:spPr>
      <dgm:t>
        <a:bodyPr/>
        <a:lstStyle/>
        <a:p>
          <a:pPr algn="ctr"/>
          <a:r>
            <a:rPr lang="de-DE" sz="1800" dirty="0">
              <a:latin typeface="Arial" panose="020B0604020202020204" pitchFamily="34" charset="0"/>
              <a:cs typeface="Arial" panose="020B0604020202020204" pitchFamily="34" charset="0"/>
            </a:rPr>
            <a:t>Weiterbildung</a:t>
          </a:r>
        </a:p>
      </dgm:t>
    </dgm:pt>
    <dgm:pt modelId="{BA1E1991-6179-49B8-88EA-DAB1D708F73A}" type="parTrans" cxnId="{0FB3E0E6-8731-4269-839E-7F2132D9268E}">
      <dgm:prSet/>
      <dgm:spPr/>
      <dgm:t>
        <a:bodyPr/>
        <a:lstStyle/>
        <a:p>
          <a:pPr algn="ctr"/>
          <a:endParaRPr lang="de-DE"/>
        </a:p>
      </dgm:t>
    </dgm:pt>
    <dgm:pt modelId="{C6AA85A1-E4B4-496B-9CEB-ADDCDDBE540F}" type="sibTrans" cxnId="{0FB3E0E6-8731-4269-839E-7F2132D9268E}">
      <dgm:prSet/>
      <dgm:spPr/>
      <dgm:t>
        <a:bodyPr/>
        <a:lstStyle/>
        <a:p>
          <a:pPr algn="ctr"/>
          <a:endParaRPr lang="de-DE"/>
        </a:p>
      </dgm:t>
    </dgm:pt>
    <dgm:pt modelId="{ACD37FCF-1C93-49B0-B331-65A8649F2E3E}" type="pres">
      <dgm:prSet presAssocID="{CA3CA469-A227-4BCC-9CFB-442FB6B2B7BA}" presName="Name0" presStyleCnt="0">
        <dgm:presLayoutVars>
          <dgm:dir/>
          <dgm:animLvl val="lvl"/>
          <dgm:resizeHandles val="exact"/>
        </dgm:presLayoutVars>
      </dgm:prSet>
      <dgm:spPr/>
    </dgm:pt>
    <dgm:pt modelId="{8FE0041C-E186-4DB6-901B-5BC23242819C}" type="pres">
      <dgm:prSet presAssocID="{BA3EE57F-5364-4217-BB42-F5BA7F5DB2D6}" presName="parTxOnly" presStyleLbl="node1" presStyleIdx="0" presStyleCnt="3">
        <dgm:presLayoutVars>
          <dgm:chMax val="0"/>
          <dgm:chPref val="0"/>
          <dgm:bulletEnabled val="1"/>
        </dgm:presLayoutVars>
      </dgm:prSet>
      <dgm:spPr/>
    </dgm:pt>
    <dgm:pt modelId="{5186EEA8-EFD6-4658-B214-537A6C833264}" type="pres">
      <dgm:prSet presAssocID="{F5380930-A4DC-4C9B-93E2-306BE231A24A}" presName="parTxOnlySpace" presStyleCnt="0"/>
      <dgm:spPr/>
    </dgm:pt>
    <dgm:pt modelId="{FEA250AD-5A9F-45FB-A9E8-C004C058B34E}" type="pres">
      <dgm:prSet presAssocID="{20B8CFB5-8128-41C1-8209-2B8519B4C20F}" presName="parTxOnly" presStyleLbl="node1" presStyleIdx="1" presStyleCnt="3">
        <dgm:presLayoutVars>
          <dgm:chMax val="0"/>
          <dgm:chPref val="0"/>
          <dgm:bulletEnabled val="1"/>
        </dgm:presLayoutVars>
      </dgm:prSet>
      <dgm:spPr/>
    </dgm:pt>
    <dgm:pt modelId="{89B86ED2-BE2C-480D-8FFC-FD683478200B}" type="pres">
      <dgm:prSet presAssocID="{CF5245B7-F411-450A-8810-4289A49ABA31}" presName="parTxOnlySpace" presStyleCnt="0"/>
      <dgm:spPr/>
    </dgm:pt>
    <dgm:pt modelId="{A91BDEAC-025D-4419-AC4D-D157BDA77107}" type="pres">
      <dgm:prSet presAssocID="{EEC5ECEB-DBFF-49FC-B6E1-65802BDFED6C}" presName="parTxOnly" presStyleLbl="node1" presStyleIdx="2" presStyleCnt="3">
        <dgm:presLayoutVars>
          <dgm:chMax val="0"/>
          <dgm:chPref val="0"/>
          <dgm:bulletEnabled val="1"/>
        </dgm:presLayoutVars>
      </dgm:prSet>
      <dgm:spPr/>
    </dgm:pt>
  </dgm:ptLst>
  <dgm:cxnLst>
    <dgm:cxn modelId="{EE5C3026-C64A-4775-A349-C2E6989A60C9}" type="presOf" srcId="{20B8CFB5-8128-41C1-8209-2B8519B4C20F}" destId="{FEA250AD-5A9F-45FB-A9E8-C004C058B34E}" srcOrd="0" destOrd="0" presId="urn:microsoft.com/office/officeart/2005/8/layout/chevron1"/>
    <dgm:cxn modelId="{6EA3CE57-FFA9-4539-9DBE-3EE1928B4F02}" srcId="{CA3CA469-A227-4BCC-9CFB-442FB6B2B7BA}" destId="{BA3EE57F-5364-4217-BB42-F5BA7F5DB2D6}" srcOrd="0" destOrd="0" parTransId="{807ECFA0-93E3-4B74-AF14-D49D04CD62F8}" sibTransId="{F5380930-A4DC-4C9B-93E2-306BE231A24A}"/>
    <dgm:cxn modelId="{1A13F279-CC3F-459C-BDA9-3612A1055CB4}" type="presOf" srcId="{BA3EE57F-5364-4217-BB42-F5BA7F5DB2D6}" destId="{8FE0041C-E186-4DB6-901B-5BC23242819C}" srcOrd="0" destOrd="0" presId="urn:microsoft.com/office/officeart/2005/8/layout/chevron1"/>
    <dgm:cxn modelId="{518A12B3-D2E3-4F3B-AED7-AFEC9F2FB062}" type="presOf" srcId="{EEC5ECEB-DBFF-49FC-B6E1-65802BDFED6C}" destId="{A91BDEAC-025D-4419-AC4D-D157BDA77107}" srcOrd="0" destOrd="0" presId="urn:microsoft.com/office/officeart/2005/8/layout/chevron1"/>
    <dgm:cxn modelId="{3D35FCD4-2CBD-4745-89FE-58E5B6E07E12}" type="presOf" srcId="{CA3CA469-A227-4BCC-9CFB-442FB6B2B7BA}" destId="{ACD37FCF-1C93-49B0-B331-65A8649F2E3E}" srcOrd="0" destOrd="0" presId="urn:microsoft.com/office/officeart/2005/8/layout/chevron1"/>
    <dgm:cxn modelId="{0FB3E0E6-8731-4269-839E-7F2132D9268E}" srcId="{CA3CA469-A227-4BCC-9CFB-442FB6B2B7BA}" destId="{EEC5ECEB-DBFF-49FC-B6E1-65802BDFED6C}" srcOrd="2" destOrd="0" parTransId="{BA1E1991-6179-49B8-88EA-DAB1D708F73A}" sibTransId="{C6AA85A1-E4B4-496B-9CEB-ADDCDDBE540F}"/>
    <dgm:cxn modelId="{CFEBE5FB-403E-496D-8F02-2DD695F5AB37}" srcId="{CA3CA469-A227-4BCC-9CFB-442FB6B2B7BA}" destId="{20B8CFB5-8128-41C1-8209-2B8519B4C20F}" srcOrd="1" destOrd="0" parTransId="{491707A6-7E16-43B4-9DF5-F5C3B1252AD7}" sibTransId="{CF5245B7-F411-450A-8810-4289A49ABA31}"/>
    <dgm:cxn modelId="{DF77AB80-C1C7-4BC0-BE46-CEB380AFDD44}" type="presParOf" srcId="{ACD37FCF-1C93-49B0-B331-65A8649F2E3E}" destId="{8FE0041C-E186-4DB6-901B-5BC23242819C}" srcOrd="0" destOrd="0" presId="urn:microsoft.com/office/officeart/2005/8/layout/chevron1"/>
    <dgm:cxn modelId="{82BB665F-8B23-4225-9E33-CFD5B928651B}" type="presParOf" srcId="{ACD37FCF-1C93-49B0-B331-65A8649F2E3E}" destId="{5186EEA8-EFD6-4658-B214-537A6C833264}" srcOrd="1" destOrd="0" presId="urn:microsoft.com/office/officeart/2005/8/layout/chevron1"/>
    <dgm:cxn modelId="{E1D6B0BB-EE97-4090-856E-B4BBA913A559}" type="presParOf" srcId="{ACD37FCF-1C93-49B0-B331-65A8649F2E3E}" destId="{FEA250AD-5A9F-45FB-A9E8-C004C058B34E}" srcOrd="2" destOrd="0" presId="urn:microsoft.com/office/officeart/2005/8/layout/chevron1"/>
    <dgm:cxn modelId="{57993419-5A9E-4D06-9D1E-75797D78AF39}" type="presParOf" srcId="{ACD37FCF-1C93-49B0-B331-65A8649F2E3E}" destId="{89B86ED2-BE2C-480D-8FFC-FD683478200B}" srcOrd="3" destOrd="0" presId="urn:microsoft.com/office/officeart/2005/8/layout/chevron1"/>
    <dgm:cxn modelId="{68DB40BD-4E76-47CB-99EE-52AFF4B941F8}" type="presParOf" srcId="{ACD37FCF-1C93-49B0-B331-65A8649F2E3E}" destId="{A91BDEAC-025D-4419-AC4D-D157BDA77107}"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BA3EE57F-5364-4217-BB42-F5BA7F5DB2D6}">
      <dgm:prSet phldrT="[Text]" custT="1"/>
      <dgm:spPr>
        <a:solidFill>
          <a:srgbClr val="FFC000"/>
        </a:solidFill>
      </dgm:spPr>
      <dgm:t>
        <a:bodyPr/>
        <a:lstStyle/>
        <a:p>
          <a:pPr algn="ctr"/>
          <a:r>
            <a:rPr lang="de-DE" sz="1800" dirty="0">
              <a:latin typeface="Arial" panose="020B0604020202020204" pitchFamily="34" charset="0"/>
              <a:cs typeface="Arial" panose="020B0604020202020204" pitchFamily="34" charset="0"/>
            </a:rPr>
            <a:t>	externe Wissensaneignung</a:t>
          </a:r>
        </a:p>
      </dgm:t>
    </dgm:pt>
    <dgm:pt modelId="{807ECFA0-93E3-4B74-AF14-D49D04CD62F8}" type="parTrans" cxnId="{6EA3CE57-FFA9-4539-9DBE-3EE1928B4F02}">
      <dgm:prSet/>
      <dgm:spPr/>
      <dgm:t>
        <a:bodyPr/>
        <a:lstStyle/>
        <a:p>
          <a:pPr algn="ctr"/>
          <a:endParaRPr lang="de-DE"/>
        </a:p>
      </dgm:t>
    </dgm:pt>
    <dgm:pt modelId="{F5380930-A4DC-4C9B-93E2-306BE231A24A}" type="sibTrans" cxnId="{6EA3CE57-FFA9-4539-9DBE-3EE1928B4F02}">
      <dgm:prSet/>
      <dgm:spPr/>
      <dgm:t>
        <a:bodyPr/>
        <a:lstStyle/>
        <a:p>
          <a:pPr algn="ctr"/>
          <a:endParaRPr lang="de-DE"/>
        </a:p>
      </dgm:t>
    </dgm:pt>
    <dgm:pt modelId="{ACD37FCF-1C93-49B0-B331-65A8649F2E3E}" type="pres">
      <dgm:prSet presAssocID="{CA3CA469-A227-4BCC-9CFB-442FB6B2B7BA}" presName="Name0" presStyleCnt="0">
        <dgm:presLayoutVars>
          <dgm:dir/>
          <dgm:animLvl val="lvl"/>
          <dgm:resizeHandles val="exact"/>
        </dgm:presLayoutVars>
      </dgm:prSet>
      <dgm:spPr/>
    </dgm:pt>
    <dgm:pt modelId="{8FE0041C-E186-4DB6-901B-5BC23242819C}" type="pres">
      <dgm:prSet presAssocID="{BA3EE57F-5364-4217-BB42-F5BA7F5DB2D6}" presName="parTxOnly" presStyleLbl="node1" presStyleIdx="0" presStyleCnt="1">
        <dgm:presLayoutVars>
          <dgm:chMax val="0"/>
          <dgm:chPref val="0"/>
          <dgm:bulletEnabled val="1"/>
        </dgm:presLayoutVars>
      </dgm:prSet>
      <dgm:spPr/>
    </dgm:pt>
  </dgm:ptLst>
  <dgm:cxnLst>
    <dgm:cxn modelId="{6EA3CE57-FFA9-4539-9DBE-3EE1928B4F02}" srcId="{CA3CA469-A227-4BCC-9CFB-442FB6B2B7BA}" destId="{BA3EE57F-5364-4217-BB42-F5BA7F5DB2D6}" srcOrd="0" destOrd="0" parTransId="{807ECFA0-93E3-4B74-AF14-D49D04CD62F8}" sibTransId="{F5380930-A4DC-4C9B-93E2-306BE231A24A}"/>
    <dgm:cxn modelId="{1A13F279-CC3F-459C-BDA9-3612A1055CB4}" type="presOf" srcId="{BA3EE57F-5364-4217-BB42-F5BA7F5DB2D6}" destId="{8FE0041C-E186-4DB6-901B-5BC23242819C}" srcOrd="0" destOrd="0" presId="urn:microsoft.com/office/officeart/2005/8/layout/chevron1"/>
    <dgm:cxn modelId="{3D35FCD4-2CBD-4745-89FE-58E5B6E07E12}" type="presOf" srcId="{CA3CA469-A227-4BCC-9CFB-442FB6B2B7BA}" destId="{ACD37FCF-1C93-49B0-B331-65A8649F2E3E}" srcOrd="0" destOrd="0" presId="urn:microsoft.com/office/officeart/2005/8/layout/chevron1"/>
    <dgm:cxn modelId="{DF77AB80-C1C7-4BC0-BE46-CEB380AFDD44}" type="presParOf" srcId="{ACD37FCF-1C93-49B0-B331-65A8649F2E3E}" destId="{8FE0041C-E186-4DB6-901B-5BC23242819C}"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A3CA469-A227-4BCC-9CFB-442FB6B2B7BA}" type="doc">
      <dgm:prSet loTypeId="urn:microsoft.com/office/officeart/2005/8/layout/chevron1" loCatId="process" qsTypeId="urn:microsoft.com/office/officeart/2005/8/quickstyle/3d2" qsCatId="3D" csTypeId="urn:microsoft.com/office/officeart/2005/8/colors/accent3_2" csCatId="accent3" phldr="1"/>
      <dgm:spPr/>
    </dgm:pt>
    <dgm:pt modelId="{BA3EE57F-5364-4217-BB42-F5BA7F5DB2D6}">
      <dgm:prSet phldrT="[Text]" custT="1"/>
      <dgm:spPr>
        <a:solidFill>
          <a:srgbClr val="707173"/>
        </a:solidFill>
      </dgm:spPr>
      <dgm:t>
        <a:bodyPr/>
        <a:lstStyle/>
        <a:p>
          <a:pPr algn="ctr"/>
          <a:r>
            <a:rPr lang="de-DE" sz="1800" dirty="0">
              <a:latin typeface="Arial" panose="020B0604020202020204" pitchFamily="34" charset="0"/>
              <a:cs typeface="Arial" panose="020B0604020202020204" pitchFamily="34" charset="0"/>
            </a:rPr>
            <a:t>	Markt-, Produktkenntnis</a:t>
          </a:r>
        </a:p>
      </dgm:t>
    </dgm:pt>
    <dgm:pt modelId="{807ECFA0-93E3-4B74-AF14-D49D04CD62F8}" type="parTrans" cxnId="{6EA3CE57-FFA9-4539-9DBE-3EE1928B4F02}">
      <dgm:prSet/>
      <dgm:spPr/>
      <dgm:t>
        <a:bodyPr/>
        <a:lstStyle/>
        <a:p>
          <a:pPr algn="ctr"/>
          <a:endParaRPr lang="de-DE"/>
        </a:p>
      </dgm:t>
    </dgm:pt>
    <dgm:pt modelId="{F5380930-A4DC-4C9B-93E2-306BE231A24A}" type="sibTrans" cxnId="{6EA3CE57-FFA9-4539-9DBE-3EE1928B4F02}">
      <dgm:prSet/>
      <dgm:spPr/>
      <dgm:t>
        <a:bodyPr/>
        <a:lstStyle/>
        <a:p>
          <a:pPr algn="ctr"/>
          <a:endParaRPr lang="de-DE"/>
        </a:p>
      </dgm:t>
    </dgm:pt>
    <dgm:pt modelId="{ACD37FCF-1C93-49B0-B331-65A8649F2E3E}" type="pres">
      <dgm:prSet presAssocID="{CA3CA469-A227-4BCC-9CFB-442FB6B2B7BA}" presName="Name0" presStyleCnt="0">
        <dgm:presLayoutVars>
          <dgm:dir/>
          <dgm:animLvl val="lvl"/>
          <dgm:resizeHandles val="exact"/>
        </dgm:presLayoutVars>
      </dgm:prSet>
      <dgm:spPr/>
    </dgm:pt>
    <dgm:pt modelId="{8FE0041C-E186-4DB6-901B-5BC23242819C}" type="pres">
      <dgm:prSet presAssocID="{BA3EE57F-5364-4217-BB42-F5BA7F5DB2D6}" presName="parTxOnly" presStyleLbl="node1" presStyleIdx="0" presStyleCnt="1">
        <dgm:presLayoutVars>
          <dgm:chMax val="0"/>
          <dgm:chPref val="0"/>
          <dgm:bulletEnabled val="1"/>
        </dgm:presLayoutVars>
      </dgm:prSet>
      <dgm:spPr/>
    </dgm:pt>
  </dgm:ptLst>
  <dgm:cxnLst>
    <dgm:cxn modelId="{6EA3CE57-FFA9-4539-9DBE-3EE1928B4F02}" srcId="{CA3CA469-A227-4BCC-9CFB-442FB6B2B7BA}" destId="{BA3EE57F-5364-4217-BB42-F5BA7F5DB2D6}" srcOrd="0" destOrd="0" parTransId="{807ECFA0-93E3-4B74-AF14-D49D04CD62F8}" sibTransId="{F5380930-A4DC-4C9B-93E2-306BE231A24A}"/>
    <dgm:cxn modelId="{1A13F279-CC3F-459C-BDA9-3612A1055CB4}" type="presOf" srcId="{BA3EE57F-5364-4217-BB42-F5BA7F5DB2D6}" destId="{8FE0041C-E186-4DB6-901B-5BC23242819C}" srcOrd="0" destOrd="0" presId="urn:microsoft.com/office/officeart/2005/8/layout/chevron1"/>
    <dgm:cxn modelId="{3D35FCD4-2CBD-4745-89FE-58E5B6E07E12}" type="presOf" srcId="{CA3CA469-A227-4BCC-9CFB-442FB6B2B7BA}" destId="{ACD37FCF-1C93-49B0-B331-65A8649F2E3E}" srcOrd="0" destOrd="0" presId="urn:microsoft.com/office/officeart/2005/8/layout/chevron1"/>
    <dgm:cxn modelId="{DF77AB80-C1C7-4BC0-BE46-CEB380AFDD44}" type="presParOf" srcId="{ACD37FCF-1C93-49B0-B331-65A8649F2E3E}" destId="{8FE0041C-E186-4DB6-901B-5BC23242819C}"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144BD7D-17FE-4353-AC71-9409C91ED7B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D1393103-AEFE-437C-8A31-83D0AABAD1EB}">
      <dgm:prSet phldrT="[Text]" custT="1"/>
      <dgm:spPr>
        <a:solidFill>
          <a:srgbClr val="707173"/>
        </a:solidFill>
      </dgm:spPr>
      <dgm:t>
        <a:bodyPr/>
        <a:lstStyle/>
        <a:p>
          <a:r>
            <a:rPr lang="de-DE" sz="1800" dirty="0">
              <a:solidFill>
                <a:schemeClr val="bg1"/>
              </a:solidFill>
              <a:latin typeface="Arial" panose="020B0604020202020204" pitchFamily="34" charset="0"/>
              <a:cs typeface="Arial" panose="020B0604020202020204" pitchFamily="34" charset="0"/>
            </a:rPr>
            <a:t>kombinierbar</a:t>
          </a:r>
        </a:p>
      </dgm:t>
    </dgm:pt>
    <dgm:pt modelId="{F2BD133A-E46D-4DDF-A53E-B6B6A600C457}" type="parTrans" cxnId="{1204C9EB-071C-4D5C-8567-4787E3123EB3}">
      <dgm:prSet/>
      <dgm:spPr/>
      <dgm:t>
        <a:bodyPr/>
        <a:lstStyle/>
        <a:p>
          <a:endParaRPr lang="de-DE"/>
        </a:p>
      </dgm:t>
    </dgm:pt>
    <dgm:pt modelId="{E6B7D4EF-4665-4982-99A4-F009F7CC2DA3}" type="sibTrans" cxnId="{1204C9EB-071C-4D5C-8567-4787E3123EB3}">
      <dgm:prSet/>
      <dgm:spPr/>
      <dgm:t>
        <a:bodyPr/>
        <a:lstStyle/>
        <a:p>
          <a:endParaRPr lang="de-DE"/>
        </a:p>
      </dgm:t>
    </dgm:pt>
    <dgm:pt modelId="{CE0B670C-CB36-4DF1-B4E1-7619BA6C592C}">
      <dgm:prSet phldrT="[Text]" custT="1"/>
      <dgm:spPr>
        <a:solidFill>
          <a:srgbClr val="FFC000"/>
        </a:solidFill>
      </dgm:spPr>
      <dgm:t>
        <a:bodyPr tIns="864000"/>
        <a:lstStyle/>
        <a:p>
          <a:pPr algn="ctr">
            <a:buFont typeface="Arial" panose="020B0604020202020204" pitchFamily="34" charset="0"/>
            <a:buChar char="•"/>
          </a:pPr>
          <a:r>
            <a:rPr lang="de-DE" sz="1600" dirty="0">
              <a:latin typeface="Arial" panose="020B0604020202020204" pitchFamily="34" charset="0"/>
              <a:cs typeface="Arial" panose="020B0604020202020204" pitchFamily="34" charset="0"/>
            </a:rPr>
            <a:t>Darlehensprogramme</a:t>
          </a:r>
        </a:p>
        <a:p>
          <a:pPr algn="l">
            <a:buFont typeface="Symbol" panose="05050102010706020507" pitchFamily="18" charset="2"/>
            <a:buChar char="-"/>
          </a:pP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KfW Bankengruppe</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Landes-Förderbanken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a:t>
          </a:r>
        </a:p>
        <a:p>
          <a:pPr algn="l">
            <a:buFont typeface="Symbol" panose="05050102010706020507" pitchFamily="18" charset="2"/>
            <a:buChar char="-"/>
          </a:pPr>
          <a:r>
            <a:rPr lang="de-DE" altLang="de-DE" sz="1600" dirty="0">
              <a:latin typeface="Arial" panose="020B0604020202020204" pitchFamily="34" charset="0"/>
              <a:cs typeface="Arial" panose="020B0604020202020204" pitchFamily="34" charset="0"/>
            </a:rPr>
            <a:t>- Kommunale Förderprogramme/</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Microlending</a:t>
          </a:r>
          <a:r>
            <a:rPr lang="de-DE" altLang="de-DE" sz="1600" dirty="0">
              <a:latin typeface="Arial" panose="020B0604020202020204" pitchFamily="34" charset="0"/>
              <a:cs typeface="Arial" panose="020B0604020202020204" pitchFamily="34" charset="0"/>
            </a:rPr>
            <a:t> (z.B. München-Fonds)</a:t>
          </a:r>
          <a:endParaRPr lang="de-DE" sz="1600" dirty="0">
            <a:latin typeface="Arial" panose="020B0604020202020204" pitchFamily="34" charset="0"/>
            <a:cs typeface="Arial" panose="020B0604020202020204" pitchFamily="34" charset="0"/>
          </a:endParaRPr>
        </a:p>
      </dgm:t>
    </dgm:pt>
    <dgm:pt modelId="{689CE311-E77F-44F1-96BD-E13714D7E299}" type="parTrans" cxnId="{24EC58FC-280B-4FCC-8DE6-4C3E7204BB3C}">
      <dgm:prSet/>
      <dgm:spPr/>
      <dgm:t>
        <a:bodyPr/>
        <a:lstStyle/>
        <a:p>
          <a:endParaRPr lang="de-DE"/>
        </a:p>
      </dgm:t>
    </dgm:pt>
    <dgm:pt modelId="{C28AD64D-0208-4148-86EA-73E0BF5BB9E0}" type="sibTrans" cxnId="{24EC58FC-280B-4FCC-8DE6-4C3E7204BB3C}">
      <dgm:prSet/>
      <dgm:spPr/>
      <dgm:t>
        <a:bodyPr/>
        <a:lstStyle/>
        <a:p>
          <a:endParaRPr lang="de-DE"/>
        </a:p>
      </dgm:t>
    </dgm:pt>
    <dgm:pt modelId="{72D261B3-CDF5-4685-8E91-A30E012A9079}">
      <dgm:prSet phldrT="[Text]" custT="1"/>
      <dgm:spPr>
        <a:solidFill>
          <a:srgbClr val="FFC000"/>
        </a:solidFill>
      </dgm:spPr>
      <dgm:t>
        <a:bodyPr lIns="108000" tIns="252000" rIns="108000"/>
        <a:lstStyle/>
        <a:p>
          <a:pPr algn="ctr"/>
          <a:endParaRPr lang="de-DE" sz="1600" dirty="0">
            <a:latin typeface="Arial" panose="020B0604020202020204" pitchFamily="34" charset="0"/>
            <a:cs typeface="Arial" panose="020B0604020202020204" pitchFamily="34" charset="0"/>
          </a:endParaRPr>
        </a:p>
        <a:p>
          <a:pPr algn="ctr"/>
          <a:r>
            <a:rPr lang="de-DE" sz="1600" dirty="0">
              <a:latin typeface="Arial" panose="020B0604020202020204" pitchFamily="34" charset="0"/>
              <a:cs typeface="Arial" panose="020B0604020202020204" pitchFamily="34" charset="0"/>
            </a:rPr>
            <a:t>Zuschüsse</a:t>
          </a: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Agenturen für Arbeit: Gründungszuschuss</a:t>
          </a:r>
        </a:p>
        <a:p>
          <a:pPr algn="l">
            <a:buFont typeface="Wingdings" pitchFamily="2" charset="2"/>
            <a:buChar char="Ü"/>
          </a:pPr>
          <a:r>
            <a:rPr lang="de-DE" altLang="de-DE" sz="1600" dirty="0">
              <a:latin typeface="Arial" panose="020B0604020202020204" pitchFamily="34" charset="0"/>
              <a:cs typeface="Arial" panose="020B0604020202020204" pitchFamily="34" charset="0"/>
            </a:rPr>
            <a:t>- Bund: Zuschuss zur Unternehmens-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beratung</a:t>
          </a:r>
          <a:r>
            <a:rPr lang="de-DE" altLang="de-DE" sz="1600" dirty="0">
              <a:latin typeface="Arial" panose="020B0604020202020204" pitchFamily="34" charset="0"/>
              <a:cs typeface="Arial" panose="020B0604020202020204" pitchFamily="34" charset="0"/>
            </a:rPr>
            <a:t> (BAFA)</a:t>
          </a:r>
        </a:p>
        <a:p>
          <a:pPr algn="l">
            <a:buFont typeface="Wingdings" pitchFamily="2" charset="2"/>
            <a:buChar char="Ü"/>
          </a:pPr>
          <a:r>
            <a:rPr lang="de-DE" altLang="de-DE" sz="1600" dirty="0">
              <a:latin typeface="Arial" panose="020B0604020202020204" pitchFamily="34" charset="0"/>
              <a:cs typeface="Arial" panose="020B0604020202020204" pitchFamily="34" charset="0"/>
            </a:rPr>
            <a:t>- projektbezogene oder regionale </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Zuschüsse</a:t>
          </a:r>
        </a:p>
        <a:p>
          <a:pPr algn="l">
            <a:buFont typeface="Wingdings" pitchFamily="2" charset="2"/>
            <a:buChar char="Ü"/>
          </a:pPr>
          <a:r>
            <a:rPr lang="de-DE" altLang="de-DE" sz="1600" dirty="0">
              <a:latin typeface="Arial" panose="020B0604020202020204" pitchFamily="34" charset="0"/>
              <a:cs typeface="Arial" panose="020B0604020202020204" pitchFamily="34" charset="0"/>
            </a:rPr>
            <a:t>- Bayern: Vorgründungscoaching </a:t>
          </a:r>
          <a:endParaRPr lang="de-DE" sz="1600" dirty="0">
            <a:latin typeface="Arial" panose="020B0604020202020204" pitchFamily="34" charset="0"/>
            <a:cs typeface="Arial" panose="020B0604020202020204" pitchFamily="34" charset="0"/>
          </a:endParaRPr>
        </a:p>
      </dgm:t>
    </dgm:pt>
    <dgm:pt modelId="{2ACDE47E-6F7F-4A1B-A1E8-BD87F358D125}" type="parTrans" cxnId="{4A3E6572-2CAB-425F-88F1-B679AF2D0B8A}">
      <dgm:prSet/>
      <dgm:spPr/>
      <dgm:t>
        <a:bodyPr/>
        <a:lstStyle/>
        <a:p>
          <a:endParaRPr lang="de-DE"/>
        </a:p>
      </dgm:t>
    </dgm:pt>
    <dgm:pt modelId="{F938602A-DC49-4DE7-9FC7-45E712187D88}" type="sibTrans" cxnId="{4A3E6572-2CAB-425F-88F1-B679AF2D0B8A}">
      <dgm:prSet/>
      <dgm:spPr/>
      <dgm:t>
        <a:bodyPr/>
        <a:lstStyle/>
        <a:p>
          <a:endParaRPr lang="de-DE"/>
        </a:p>
      </dgm:t>
    </dgm:pt>
    <dgm:pt modelId="{D84C3947-46D0-4E21-8237-AE12489096DF}">
      <dgm:prSet phldrT="[Text]" custT="1"/>
      <dgm:spPr>
        <a:solidFill>
          <a:srgbClr val="FFC000"/>
        </a:solidFill>
      </dgm:spPr>
      <dgm:t>
        <a:bodyPr lIns="108000" tIns="0" rIns="108000" anchor="t" anchorCtr="0"/>
        <a:lstStyle/>
        <a:p>
          <a:pPr algn="ctr"/>
          <a:r>
            <a:rPr lang="de-DE" sz="1600" dirty="0">
              <a:latin typeface="Arial" panose="020B0604020202020204" pitchFamily="34" charset="0"/>
              <a:cs typeface="Arial" panose="020B0604020202020204" pitchFamily="34" charset="0"/>
            </a:rPr>
            <a:t>Bürgschaften</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Bayerische Bürgschaftsbank</a:t>
          </a:r>
        </a:p>
        <a:p>
          <a:pPr algn="l">
            <a:buFont typeface="Wingdings" pitchFamily="2" charset="2"/>
            <a:buChar char="Ü"/>
          </a:pPr>
          <a:r>
            <a:rPr lang="de-DE" altLang="de-DE" sz="1600" dirty="0">
              <a:latin typeface="Arial" panose="020B0604020202020204" pitchFamily="34" charset="0"/>
              <a:cs typeface="Arial" panose="020B0604020202020204" pitchFamily="34" charset="0"/>
            </a:rPr>
            <a:t>- Bürgschaftsprogramme der Förder-</a:t>
          </a:r>
          <a:br>
            <a:rPr lang="de-DE" altLang="de-DE" sz="1600" dirty="0">
              <a:latin typeface="Arial" panose="020B0604020202020204" pitchFamily="34" charset="0"/>
              <a:cs typeface="Arial" panose="020B0604020202020204" pitchFamily="34" charset="0"/>
            </a:rPr>
          </a:br>
          <a:r>
            <a:rPr lang="de-DE" altLang="de-DE" sz="1600" dirty="0">
              <a:latin typeface="Arial" panose="020B0604020202020204" pitchFamily="34" charset="0"/>
              <a:cs typeface="Arial" panose="020B0604020202020204" pitchFamily="34" charset="0"/>
            </a:rPr>
            <a:t>  </a:t>
          </a:r>
          <a:r>
            <a:rPr lang="de-DE" altLang="de-DE" sz="1600" dirty="0" err="1">
              <a:latin typeface="Arial" panose="020B0604020202020204" pitchFamily="34" charset="0"/>
              <a:cs typeface="Arial" panose="020B0604020202020204" pitchFamily="34" charset="0"/>
            </a:rPr>
            <a:t>banken</a:t>
          </a:r>
          <a:r>
            <a:rPr lang="de-DE" altLang="de-DE" sz="1600" dirty="0">
              <a:latin typeface="Arial" panose="020B0604020202020204" pitchFamily="34" charset="0"/>
              <a:cs typeface="Arial" panose="020B0604020202020204" pitchFamily="34" charset="0"/>
            </a:rPr>
            <a:t>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 </a:t>
          </a:r>
        </a:p>
        <a:p>
          <a:pPr algn="l">
            <a:buFont typeface="Wingdings" pitchFamily="2" charset="2"/>
            <a:buChar char="Ü"/>
          </a:pPr>
          <a:r>
            <a:rPr lang="de-DE" altLang="de-DE" sz="1600" dirty="0">
              <a:latin typeface="Arial" panose="020B0604020202020204" pitchFamily="34" charset="0"/>
              <a:cs typeface="Arial" panose="020B0604020202020204" pitchFamily="34" charset="0"/>
            </a:rPr>
            <a:t>- Bürgschaften des Freistaates</a:t>
          </a:r>
          <a:endParaRPr lang="de-DE" sz="1600" dirty="0">
            <a:latin typeface="Arial" panose="020B0604020202020204" pitchFamily="34" charset="0"/>
            <a:cs typeface="Arial" panose="020B0604020202020204" pitchFamily="34" charset="0"/>
          </a:endParaRPr>
        </a:p>
      </dgm:t>
    </dgm:pt>
    <dgm:pt modelId="{DF7325F6-3CAC-4EBB-A91C-6A3BAFC55C37}" type="parTrans" cxnId="{2FD17A15-B12E-414A-9D09-2190465FED13}">
      <dgm:prSet/>
      <dgm:spPr/>
      <dgm:t>
        <a:bodyPr/>
        <a:lstStyle/>
        <a:p>
          <a:endParaRPr lang="de-DE"/>
        </a:p>
      </dgm:t>
    </dgm:pt>
    <dgm:pt modelId="{B7EA84E6-2627-4E6C-A230-354CB665988D}" type="sibTrans" cxnId="{2FD17A15-B12E-414A-9D09-2190465FED13}">
      <dgm:prSet/>
      <dgm:spPr/>
      <dgm:t>
        <a:bodyPr/>
        <a:lstStyle/>
        <a:p>
          <a:endParaRPr lang="de-DE"/>
        </a:p>
      </dgm:t>
    </dgm:pt>
    <dgm:pt modelId="{3D8F2DA4-8244-409F-AE26-504E51951BFA}">
      <dgm:prSet phldrT="[Text]" custT="1"/>
      <dgm:spPr>
        <a:solidFill>
          <a:srgbClr val="FFC000"/>
        </a:solidFill>
      </dgm:spPr>
      <dgm:t>
        <a:bodyPr tIns="0" anchor="t" anchorCtr="0"/>
        <a:lstStyle/>
        <a:p>
          <a:pPr algn="ctr"/>
          <a:r>
            <a:rPr lang="de-DE" sz="1600" dirty="0">
              <a:latin typeface="Arial" panose="020B0604020202020204" pitchFamily="34" charset="0"/>
              <a:cs typeface="Arial" panose="020B0604020202020204" pitchFamily="34" charset="0"/>
            </a:rPr>
            <a:t>Kapitalbeteiligungen / VC</a:t>
          </a:r>
        </a:p>
        <a:p>
          <a:pPr algn="ctr"/>
          <a:endParaRPr lang="de-DE" sz="1600" dirty="0">
            <a:latin typeface="Arial" panose="020B0604020202020204" pitchFamily="34" charset="0"/>
            <a:cs typeface="Arial" panose="020B0604020202020204" pitchFamily="34" charset="0"/>
          </a:endParaRPr>
        </a:p>
        <a:p>
          <a:pPr algn="l"/>
          <a:r>
            <a:rPr lang="de-DE" sz="1600" dirty="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Landes-Förderbanken (z.B. </a:t>
          </a:r>
          <a:r>
            <a:rPr lang="de-DE" altLang="de-DE" sz="1600" dirty="0" err="1">
              <a:latin typeface="Arial" panose="020B0604020202020204" pitchFamily="34" charset="0"/>
              <a:cs typeface="Arial" panose="020B0604020202020204" pitchFamily="34" charset="0"/>
            </a:rPr>
            <a:t>LfA</a:t>
          </a:r>
          <a:r>
            <a:rPr lang="de-DE" altLang="de-DE" sz="1600" dirty="0">
              <a:latin typeface="Arial" panose="020B0604020202020204" pitchFamily="34" charset="0"/>
              <a:cs typeface="Arial" panose="020B0604020202020204" pitchFamily="34" charset="0"/>
            </a:rPr>
            <a:t>)</a:t>
          </a:r>
        </a:p>
        <a:p>
          <a:pPr algn="l">
            <a:buFont typeface="Wingdings" pitchFamily="2" charset="2"/>
            <a:buChar char="Ü"/>
          </a:pPr>
          <a:r>
            <a:rPr lang="de-DE" altLang="de-DE" sz="1600" dirty="0">
              <a:latin typeface="Arial" panose="020B0604020202020204" pitchFamily="34" charset="0"/>
              <a:cs typeface="Arial" panose="020B0604020202020204" pitchFamily="34" charset="0"/>
            </a:rPr>
            <a:t>- Kapitalbeteiligungsgesellschaften</a:t>
          </a:r>
        </a:p>
        <a:p>
          <a:pPr algn="l">
            <a:buFont typeface="Wingdings" pitchFamily="2" charset="2"/>
            <a:buChar char="Ü"/>
          </a:pPr>
          <a:r>
            <a:rPr lang="de-DE" altLang="de-DE" sz="1600" dirty="0">
              <a:latin typeface="Arial" panose="020B0604020202020204" pitchFamily="34" charset="0"/>
              <a:cs typeface="Arial" panose="020B0604020202020204" pitchFamily="34" charset="0"/>
            </a:rPr>
            <a:t>- Crowdfunding</a:t>
          </a:r>
          <a:endParaRPr lang="de-DE" sz="1600" dirty="0">
            <a:latin typeface="Arial" panose="020B0604020202020204" pitchFamily="34" charset="0"/>
            <a:cs typeface="Arial" panose="020B0604020202020204" pitchFamily="34" charset="0"/>
          </a:endParaRPr>
        </a:p>
      </dgm:t>
    </dgm:pt>
    <dgm:pt modelId="{83101770-3B69-4C17-8566-90D79E29D1AB}" type="parTrans" cxnId="{368598E2-3F72-41C9-9743-71BB5D020700}">
      <dgm:prSet/>
      <dgm:spPr/>
      <dgm:t>
        <a:bodyPr/>
        <a:lstStyle/>
        <a:p>
          <a:endParaRPr lang="de-DE"/>
        </a:p>
      </dgm:t>
    </dgm:pt>
    <dgm:pt modelId="{6EF81A28-15EB-4022-8F50-2926728B2041}" type="sibTrans" cxnId="{368598E2-3F72-41C9-9743-71BB5D020700}">
      <dgm:prSet/>
      <dgm:spPr/>
      <dgm:t>
        <a:bodyPr/>
        <a:lstStyle/>
        <a:p>
          <a:endParaRPr lang="de-DE"/>
        </a:p>
      </dgm:t>
    </dgm:pt>
    <dgm:pt modelId="{4E2555AA-96AC-4FCE-B59F-81191C225ECA}" type="pres">
      <dgm:prSet presAssocID="{3144BD7D-17FE-4353-AC71-9409C91ED7B6}" presName="diagram" presStyleCnt="0">
        <dgm:presLayoutVars>
          <dgm:chMax val="1"/>
          <dgm:dir/>
          <dgm:animLvl val="ctr"/>
          <dgm:resizeHandles val="exact"/>
        </dgm:presLayoutVars>
      </dgm:prSet>
      <dgm:spPr/>
    </dgm:pt>
    <dgm:pt modelId="{523C9F00-4B6D-43E1-A6BD-63A28AE1641B}" type="pres">
      <dgm:prSet presAssocID="{3144BD7D-17FE-4353-AC71-9409C91ED7B6}" presName="matrix" presStyleCnt="0"/>
      <dgm:spPr/>
    </dgm:pt>
    <dgm:pt modelId="{9D6D1158-3AF8-43C3-B684-F913A10F62FD}" type="pres">
      <dgm:prSet presAssocID="{3144BD7D-17FE-4353-AC71-9409C91ED7B6}" presName="tile1" presStyleLbl="node1" presStyleIdx="0" presStyleCnt="4" custLinFactNeighborX="-2381" custLinFactNeighborY="-998"/>
      <dgm:spPr/>
    </dgm:pt>
    <dgm:pt modelId="{63D219C9-9B0D-4EDC-8C64-587B12E211CC}" type="pres">
      <dgm:prSet presAssocID="{3144BD7D-17FE-4353-AC71-9409C91ED7B6}" presName="tile1text" presStyleLbl="node1" presStyleIdx="0" presStyleCnt="4">
        <dgm:presLayoutVars>
          <dgm:chMax val="0"/>
          <dgm:chPref val="0"/>
          <dgm:bulletEnabled val="1"/>
        </dgm:presLayoutVars>
      </dgm:prSet>
      <dgm:spPr/>
    </dgm:pt>
    <dgm:pt modelId="{C13BAF5A-38C6-4A36-A2AF-7D30DA4508A0}" type="pres">
      <dgm:prSet presAssocID="{3144BD7D-17FE-4353-AC71-9409C91ED7B6}" presName="tile2" presStyleLbl="node1" presStyleIdx="1" presStyleCnt="4"/>
      <dgm:spPr/>
    </dgm:pt>
    <dgm:pt modelId="{813BC6AB-D317-429C-8875-43C8CDFCDD64}" type="pres">
      <dgm:prSet presAssocID="{3144BD7D-17FE-4353-AC71-9409C91ED7B6}" presName="tile2text" presStyleLbl="node1" presStyleIdx="1" presStyleCnt="4">
        <dgm:presLayoutVars>
          <dgm:chMax val="0"/>
          <dgm:chPref val="0"/>
          <dgm:bulletEnabled val="1"/>
        </dgm:presLayoutVars>
      </dgm:prSet>
      <dgm:spPr/>
    </dgm:pt>
    <dgm:pt modelId="{715907B0-600E-40A2-848B-42A74612D3F1}" type="pres">
      <dgm:prSet presAssocID="{3144BD7D-17FE-4353-AC71-9409C91ED7B6}" presName="tile3" presStyleLbl="node1" presStyleIdx="2" presStyleCnt="4" custLinFactNeighborX="-2144" custLinFactNeighborY="836"/>
      <dgm:spPr/>
    </dgm:pt>
    <dgm:pt modelId="{67A21185-1502-4840-AF2F-D3206A052E6F}" type="pres">
      <dgm:prSet presAssocID="{3144BD7D-17FE-4353-AC71-9409C91ED7B6}" presName="tile3text" presStyleLbl="node1" presStyleIdx="2" presStyleCnt="4">
        <dgm:presLayoutVars>
          <dgm:chMax val="0"/>
          <dgm:chPref val="0"/>
          <dgm:bulletEnabled val="1"/>
        </dgm:presLayoutVars>
      </dgm:prSet>
      <dgm:spPr/>
    </dgm:pt>
    <dgm:pt modelId="{D2377B6B-2478-4F10-AC58-73893B6A7D41}" type="pres">
      <dgm:prSet presAssocID="{3144BD7D-17FE-4353-AC71-9409C91ED7B6}" presName="tile4" presStyleLbl="node1" presStyleIdx="3" presStyleCnt="4"/>
      <dgm:spPr/>
    </dgm:pt>
    <dgm:pt modelId="{BDE62E85-5A4E-4908-B6D0-5F0197E97802}" type="pres">
      <dgm:prSet presAssocID="{3144BD7D-17FE-4353-AC71-9409C91ED7B6}" presName="tile4text" presStyleLbl="node1" presStyleIdx="3" presStyleCnt="4">
        <dgm:presLayoutVars>
          <dgm:chMax val="0"/>
          <dgm:chPref val="0"/>
          <dgm:bulletEnabled val="1"/>
        </dgm:presLayoutVars>
      </dgm:prSet>
      <dgm:spPr/>
    </dgm:pt>
    <dgm:pt modelId="{22CE5650-53CF-48CA-8A92-1E8B9D0ECB27}" type="pres">
      <dgm:prSet presAssocID="{3144BD7D-17FE-4353-AC71-9409C91ED7B6}" presName="centerTile" presStyleLbl="fgShp" presStyleIdx="0" presStyleCnt="1" custAng="0" custScaleX="73333" custScaleY="53111">
        <dgm:presLayoutVars>
          <dgm:chMax val="0"/>
          <dgm:chPref val="0"/>
        </dgm:presLayoutVars>
      </dgm:prSet>
      <dgm:spPr/>
    </dgm:pt>
  </dgm:ptLst>
  <dgm:cxnLst>
    <dgm:cxn modelId="{2FD17A15-B12E-414A-9D09-2190465FED13}" srcId="{D1393103-AEFE-437C-8A31-83D0AABAD1EB}" destId="{D84C3947-46D0-4E21-8237-AE12489096DF}" srcOrd="2" destOrd="0" parTransId="{DF7325F6-3CAC-4EBB-A91C-6A3BAFC55C37}" sibTransId="{B7EA84E6-2627-4E6C-A230-354CB665988D}"/>
    <dgm:cxn modelId="{369BAA27-BBAD-417F-BCB8-B43469FE655A}" type="presOf" srcId="{3D8F2DA4-8244-409F-AE26-504E51951BFA}" destId="{BDE62E85-5A4E-4908-B6D0-5F0197E97802}" srcOrd="1" destOrd="0" presId="urn:microsoft.com/office/officeart/2005/8/layout/matrix1"/>
    <dgm:cxn modelId="{5D45345F-C9E0-4D73-9C2D-6E19D94831B1}" type="presOf" srcId="{CE0B670C-CB36-4DF1-B4E1-7619BA6C592C}" destId="{63D219C9-9B0D-4EDC-8C64-587B12E211CC}" srcOrd="1" destOrd="0" presId="urn:microsoft.com/office/officeart/2005/8/layout/matrix1"/>
    <dgm:cxn modelId="{9CB8E862-A207-4F6B-A6AF-2D04A8770673}" type="presOf" srcId="{CE0B670C-CB36-4DF1-B4E1-7619BA6C592C}" destId="{9D6D1158-3AF8-43C3-B684-F913A10F62FD}" srcOrd="0" destOrd="0" presId="urn:microsoft.com/office/officeart/2005/8/layout/matrix1"/>
    <dgm:cxn modelId="{4AFBF26C-9A1E-45EF-8046-818C6BB0816E}" type="presOf" srcId="{3144BD7D-17FE-4353-AC71-9409C91ED7B6}" destId="{4E2555AA-96AC-4FCE-B59F-81191C225ECA}" srcOrd="0" destOrd="0" presId="urn:microsoft.com/office/officeart/2005/8/layout/matrix1"/>
    <dgm:cxn modelId="{4A3E6572-2CAB-425F-88F1-B679AF2D0B8A}" srcId="{D1393103-AEFE-437C-8A31-83D0AABAD1EB}" destId="{72D261B3-CDF5-4685-8E91-A30E012A9079}" srcOrd="1" destOrd="0" parTransId="{2ACDE47E-6F7F-4A1B-A1E8-BD87F358D125}" sibTransId="{F938602A-DC49-4DE7-9FC7-45E712187D88}"/>
    <dgm:cxn modelId="{C85074AB-1FBE-4F20-B4E4-6FBEEC6682C3}" type="presOf" srcId="{D1393103-AEFE-437C-8A31-83D0AABAD1EB}" destId="{22CE5650-53CF-48CA-8A92-1E8B9D0ECB27}" srcOrd="0" destOrd="0" presId="urn:microsoft.com/office/officeart/2005/8/layout/matrix1"/>
    <dgm:cxn modelId="{8554ADC6-5125-47FF-8A11-4DD0B0DFD4D3}" type="presOf" srcId="{D84C3947-46D0-4E21-8237-AE12489096DF}" destId="{67A21185-1502-4840-AF2F-D3206A052E6F}" srcOrd="1" destOrd="0" presId="urn:microsoft.com/office/officeart/2005/8/layout/matrix1"/>
    <dgm:cxn modelId="{FBCB4DCC-1B2B-43D3-A4D1-01425C73E549}" type="presOf" srcId="{3D8F2DA4-8244-409F-AE26-504E51951BFA}" destId="{D2377B6B-2478-4F10-AC58-73893B6A7D41}" srcOrd="0" destOrd="0" presId="urn:microsoft.com/office/officeart/2005/8/layout/matrix1"/>
    <dgm:cxn modelId="{5F708FD2-60AC-4038-B09E-BF6CAE19F9D2}" type="presOf" srcId="{D84C3947-46D0-4E21-8237-AE12489096DF}" destId="{715907B0-600E-40A2-848B-42A74612D3F1}" srcOrd="0" destOrd="0" presId="urn:microsoft.com/office/officeart/2005/8/layout/matrix1"/>
    <dgm:cxn modelId="{368598E2-3F72-41C9-9743-71BB5D020700}" srcId="{D1393103-AEFE-437C-8A31-83D0AABAD1EB}" destId="{3D8F2DA4-8244-409F-AE26-504E51951BFA}" srcOrd="3" destOrd="0" parTransId="{83101770-3B69-4C17-8566-90D79E29D1AB}" sibTransId="{6EF81A28-15EB-4022-8F50-2926728B2041}"/>
    <dgm:cxn modelId="{4170ABE9-85BD-4880-B3BC-C83EA6FE0C3F}" type="presOf" srcId="{72D261B3-CDF5-4685-8E91-A30E012A9079}" destId="{C13BAF5A-38C6-4A36-A2AF-7D30DA4508A0}" srcOrd="0" destOrd="0" presId="urn:microsoft.com/office/officeart/2005/8/layout/matrix1"/>
    <dgm:cxn modelId="{1204C9EB-071C-4D5C-8567-4787E3123EB3}" srcId="{3144BD7D-17FE-4353-AC71-9409C91ED7B6}" destId="{D1393103-AEFE-437C-8A31-83D0AABAD1EB}" srcOrd="0" destOrd="0" parTransId="{F2BD133A-E46D-4DDF-A53E-B6B6A600C457}" sibTransId="{E6B7D4EF-4665-4982-99A4-F009F7CC2DA3}"/>
    <dgm:cxn modelId="{24EC58FC-280B-4FCC-8DE6-4C3E7204BB3C}" srcId="{D1393103-AEFE-437C-8A31-83D0AABAD1EB}" destId="{CE0B670C-CB36-4DF1-B4E1-7619BA6C592C}" srcOrd="0" destOrd="0" parTransId="{689CE311-E77F-44F1-96BD-E13714D7E299}" sibTransId="{C28AD64D-0208-4148-86EA-73E0BF5BB9E0}"/>
    <dgm:cxn modelId="{9D88C2FE-D42E-4FB7-ADEC-AA35BD2BDD9F}" type="presOf" srcId="{72D261B3-CDF5-4685-8E91-A30E012A9079}" destId="{813BC6AB-D317-429C-8875-43C8CDFCDD64}" srcOrd="1" destOrd="0" presId="urn:microsoft.com/office/officeart/2005/8/layout/matrix1"/>
    <dgm:cxn modelId="{2233964B-62ED-4189-9372-97D8F5AC6DA5}" type="presParOf" srcId="{4E2555AA-96AC-4FCE-B59F-81191C225ECA}" destId="{523C9F00-4B6D-43E1-A6BD-63A28AE1641B}" srcOrd="0" destOrd="0" presId="urn:microsoft.com/office/officeart/2005/8/layout/matrix1"/>
    <dgm:cxn modelId="{DD9D4084-4028-42A8-A5F4-1E8B462E737E}" type="presParOf" srcId="{523C9F00-4B6D-43E1-A6BD-63A28AE1641B}" destId="{9D6D1158-3AF8-43C3-B684-F913A10F62FD}" srcOrd="0" destOrd="0" presId="urn:microsoft.com/office/officeart/2005/8/layout/matrix1"/>
    <dgm:cxn modelId="{ECB6C192-4450-40FC-809C-19EBB59FA1AD}" type="presParOf" srcId="{523C9F00-4B6D-43E1-A6BD-63A28AE1641B}" destId="{63D219C9-9B0D-4EDC-8C64-587B12E211CC}" srcOrd="1" destOrd="0" presId="urn:microsoft.com/office/officeart/2005/8/layout/matrix1"/>
    <dgm:cxn modelId="{204978CD-81C4-45E8-9DCB-0B376B82F700}" type="presParOf" srcId="{523C9F00-4B6D-43E1-A6BD-63A28AE1641B}" destId="{C13BAF5A-38C6-4A36-A2AF-7D30DA4508A0}" srcOrd="2" destOrd="0" presId="urn:microsoft.com/office/officeart/2005/8/layout/matrix1"/>
    <dgm:cxn modelId="{5C052766-38BC-4FF0-BF65-C82A889C0599}" type="presParOf" srcId="{523C9F00-4B6D-43E1-A6BD-63A28AE1641B}" destId="{813BC6AB-D317-429C-8875-43C8CDFCDD64}" srcOrd="3" destOrd="0" presId="urn:microsoft.com/office/officeart/2005/8/layout/matrix1"/>
    <dgm:cxn modelId="{A12849E6-3770-4B0C-BF99-FF55BB8476F4}" type="presParOf" srcId="{523C9F00-4B6D-43E1-A6BD-63A28AE1641B}" destId="{715907B0-600E-40A2-848B-42A74612D3F1}" srcOrd="4" destOrd="0" presId="urn:microsoft.com/office/officeart/2005/8/layout/matrix1"/>
    <dgm:cxn modelId="{DE98C2E5-6168-4290-9438-00272F0CACC2}" type="presParOf" srcId="{523C9F00-4B6D-43E1-A6BD-63A28AE1641B}" destId="{67A21185-1502-4840-AF2F-D3206A052E6F}" srcOrd="5" destOrd="0" presId="urn:microsoft.com/office/officeart/2005/8/layout/matrix1"/>
    <dgm:cxn modelId="{CFC315C6-26B6-4152-9632-F72A974E1022}" type="presParOf" srcId="{523C9F00-4B6D-43E1-A6BD-63A28AE1641B}" destId="{D2377B6B-2478-4F10-AC58-73893B6A7D41}" srcOrd="6" destOrd="0" presId="urn:microsoft.com/office/officeart/2005/8/layout/matrix1"/>
    <dgm:cxn modelId="{F94113E4-799F-4812-AF13-0FB9C86F10BF}" type="presParOf" srcId="{523C9F00-4B6D-43E1-A6BD-63A28AE1641B}" destId="{BDE62E85-5A4E-4908-B6D0-5F0197E97802}" srcOrd="7" destOrd="0" presId="urn:microsoft.com/office/officeart/2005/8/layout/matrix1"/>
    <dgm:cxn modelId="{21E4E8F6-B194-460D-80DA-2237E9A7823B}" type="presParOf" srcId="{4E2555AA-96AC-4FCE-B59F-81191C225ECA}" destId="{22CE5650-53CF-48CA-8A92-1E8B9D0ECB2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0041C-E186-4DB6-901B-5BC23242819C}">
      <dsp:nvSpPr>
        <dsp:cNvPr id="0" name=""/>
        <dsp:cNvSpPr/>
      </dsp:nvSpPr>
      <dsp:spPr>
        <a:xfrm>
          <a:off x="2093" y="298240"/>
          <a:ext cx="2550971" cy="1020388"/>
        </a:xfrm>
        <a:prstGeom prst="chevron">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Vorbildung</a:t>
          </a:r>
        </a:p>
      </dsp:txBody>
      <dsp:txXfrm>
        <a:off x="512287" y="298240"/>
        <a:ext cx="1530583" cy="1020388"/>
      </dsp:txXfrm>
    </dsp:sp>
    <dsp:sp modelId="{FEA250AD-5A9F-45FB-A9E8-C004C058B34E}">
      <dsp:nvSpPr>
        <dsp:cNvPr id="0" name=""/>
        <dsp:cNvSpPr/>
      </dsp:nvSpPr>
      <dsp:spPr>
        <a:xfrm>
          <a:off x="2297967" y="298240"/>
          <a:ext cx="2550971" cy="1020388"/>
        </a:xfrm>
        <a:prstGeom prst="chevron">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Ausbildung</a:t>
          </a:r>
        </a:p>
      </dsp:txBody>
      <dsp:txXfrm>
        <a:off x="2808161" y="298240"/>
        <a:ext cx="1530583" cy="1020388"/>
      </dsp:txXfrm>
    </dsp:sp>
    <dsp:sp modelId="{A91BDEAC-025D-4419-AC4D-D157BDA77107}">
      <dsp:nvSpPr>
        <dsp:cNvPr id="0" name=""/>
        <dsp:cNvSpPr/>
      </dsp:nvSpPr>
      <dsp:spPr>
        <a:xfrm>
          <a:off x="4593841" y="298240"/>
          <a:ext cx="2550971" cy="1020388"/>
        </a:xfrm>
        <a:prstGeom prst="chevron">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Weiterbildung</a:t>
          </a:r>
        </a:p>
      </dsp:txBody>
      <dsp:txXfrm>
        <a:off x="5104035" y="298240"/>
        <a:ext cx="1530583" cy="1020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0041C-E186-4DB6-901B-5BC23242819C}">
      <dsp:nvSpPr>
        <dsp:cNvPr id="0" name=""/>
        <dsp:cNvSpPr/>
      </dsp:nvSpPr>
      <dsp:spPr>
        <a:xfrm>
          <a:off x="3489" y="0"/>
          <a:ext cx="7139927" cy="1008111"/>
        </a:xfrm>
        <a:prstGeom prst="chevron">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	externe Wissensaneignung</a:t>
          </a:r>
        </a:p>
      </dsp:txBody>
      <dsp:txXfrm>
        <a:off x="507545" y="0"/>
        <a:ext cx="6131816" cy="1008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0041C-E186-4DB6-901B-5BC23242819C}">
      <dsp:nvSpPr>
        <dsp:cNvPr id="0" name=""/>
        <dsp:cNvSpPr/>
      </dsp:nvSpPr>
      <dsp:spPr>
        <a:xfrm>
          <a:off x="3489" y="0"/>
          <a:ext cx="7139927" cy="1008111"/>
        </a:xfrm>
        <a:prstGeom prst="chevron">
          <a:avLst/>
        </a:prstGeom>
        <a:solidFill>
          <a:srgbClr val="70717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Arial" panose="020B0604020202020204" pitchFamily="34" charset="0"/>
              <a:cs typeface="Arial" panose="020B0604020202020204" pitchFamily="34" charset="0"/>
            </a:rPr>
            <a:t>	Markt-, Produktkenntnis</a:t>
          </a:r>
        </a:p>
      </dsp:txBody>
      <dsp:txXfrm>
        <a:off x="507545" y="0"/>
        <a:ext cx="6131816" cy="1008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D1158-3AF8-43C3-B684-F913A10F62FD}">
      <dsp:nvSpPr>
        <dsp:cNvPr id="0" name=""/>
        <dsp:cNvSpPr/>
      </dsp:nvSpPr>
      <dsp:spPr>
        <a:xfrm rot="16200000">
          <a:off x="891766" y="-891766"/>
          <a:ext cx="2334443" cy="4117975"/>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864000" rIns="113792" bIns="113792"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Arial" panose="020B0604020202020204" pitchFamily="34" charset="0"/>
              <a:cs typeface="Arial" panose="020B0604020202020204" pitchFamily="34" charset="0"/>
            </a:rPr>
            <a:t>Darlehensprogramme</a:t>
          </a:r>
        </a:p>
        <a:p>
          <a:pPr marL="0" lvl="0" indent="0" algn="l" defTabSz="711200">
            <a:lnSpc>
              <a:spcPct val="90000"/>
            </a:lnSpc>
            <a:spcBef>
              <a:spcPct val="0"/>
            </a:spcBef>
            <a:spcAft>
              <a:spcPct val="35000"/>
            </a:spcAft>
            <a:buFont typeface="Symbol" panose="05050102010706020507" pitchFamily="18" charset="2"/>
            <a:buNone/>
          </a:pPr>
          <a:br>
            <a:rPr lang="de-DE" sz="1600" kern="1200" dirty="0">
              <a:latin typeface="Arial" panose="020B0604020202020204" pitchFamily="34" charset="0"/>
              <a:cs typeface="Arial" panose="020B0604020202020204" pitchFamily="34" charset="0"/>
            </a:rPr>
          </a:b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KfW Bankengruppe</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Landes-Förderbanken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Font typeface="Symbol" panose="05050102010706020507" pitchFamily="18" charset="2"/>
            <a:buNone/>
          </a:pPr>
          <a:r>
            <a:rPr lang="de-DE" altLang="de-DE" sz="1600" kern="1200" dirty="0">
              <a:latin typeface="Arial" panose="020B0604020202020204" pitchFamily="34" charset="0"/>
              <a:cs typeface="Arial" panose="020B0604020202020204" pitchFamily="34" charset="0"/>
            </a:rPr>
            <a:t>- Kommunale Förderprogramme/</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Microlending</a:t>
          </a:r>
          <a:r>
            <a:rPr lang="de-DE" altLang="de-DE" sz="1600" kern="1200" dirty="0">
              <a:latin typeface="Arial" panose="020B0604020202020204" pitchFamily="34" charset="0"/>
              <a:cs typeface="Arial" panose="020B0604020202020204" pitchFamily="34" charset="0"/>
            </a:rPr>
            <a:t> (z.B. München-Fonds)</a:t>
          </a:r>
          <a:endParaRPr lang="de-DE" sz="1600" kern="1200" dirty="0">
            <a:latin typeface="Arial" panose="020B0604020202020204" pitchFamily="34" charset="0"/>
            <a:cs typeface="Arial" panose="020B0604020202020204" pitchFamily="34" charset="0"/>
          </a:endParaRPr>
        </a:p>
      </dsp:txBody>
      <dsp:txXfrm rot="5400000">
        <a:off x="0" y="0"/>
        <a:ext cx="4117975" cy="1750832"/>
      </dsp:txXfrm>
    </dsp:sp>
    <dsp:sp modelId="{C13BAF5A-38C6-4A36-A2AF-7D30DA4508A0}">
      <dsp:nvSpPr>
        <dsp:cNvPr id="0" name=""/>
        <dsp:cNvSpPr/>
      </dsp:nvSpPr>
      <dsp:spPr>
        <a:xfrm>
          <a:off x="4117975" y="0"/>
          <a:ext cx="4117975" cy="2334443"/>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252000" rIns="108000" bIns="113792" numCol="1" spcCol="1270" anchor="ctr" anchorCtr="0">
          <a:noAutofit/>
        </a:bodyPr>
        <a:lstStyle/>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Zuschüsse</a:t>
          </a: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Agenturen für Arbeit: Gründungszuschuss</a:t>
          </a:r>
        </a:p>
        <a:p>
          <a:pPr marL="0" lvl="0" indent="0" algn="l" defTabSz="711200">
            <a:lnSpc>
              <a:spcPct val="90000"/>
            </a:lnSpc>
            <a:spcBef>
              <a:spcPct val="0"/>
            </a:spcBef>
            <a:spcAft>
              <a:spcPct val="35000"/>
            </a:spcAft>
            <a:buFont typeface="Wingdings" pitchFamily="2" charset="2"/>
            <a:buNone/>
          </a:pPr>
          <a:r>
            <a:rPr lang="de-DE" altLang="de-DE" sz="1600" kern="1200" dirty="0">
              <a:latin typeface="Arial" panose="020B0604020202020204" pitchFamily="34" charset="0"/>
              <a:cs typeface="Arial" panose="020B0604020202020204" pitchFamily="34" charset="0"/>
            </a:rPr>
            <a:t>- Bund: Zuschuss zur Unternehmens-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beratung</a:t>
          </a:r>
          <a:r>
            <a:rPr lang="de-DE" altLang="de-DE" sz="1600" kern="1200" dirty="0">
              <a:latin typeface="Arial" panose="020B0604020202020204" pitchFamily="34" charset="0"/>
              <a:cs typeface="Arial" panose="020B0604020202020204" pitchFamily="34" charset="0"/>
            </a:rPr>
            <a:t> (BAFA)</a:t>
          </a:r>
        </a:p>
        <a:p>
          <a:pPr marL="0" lvl="0" indent="0" algn="l" defTabSz="711200">
            <a:lnSpc>
              <a:spcPct val="90000"/>
            </a:lnSpc>
            <a:spcBef>
              <a:spcPct val="0"/>
            </a:spcBef>
            <a:spcAft>
              <a:spcPct val="35000"/>
            </a:spcAft>
            <a:buFont typeface="Wingdings" pitchFamily="2" charset="2"/>
            <a:buNone/>
          </a:pPr>
          <a:r>
            <a:rPr lang="de-DE" altLang="de-DE" sz="1600" kern="1200" dirty="0">
              <a:latin typeface="Arial" panose="020B0604020202020204" pitchFamily="34" charset="0"/>
              <a:cs typeface="Arial" panose="020B0604020202020204" pitchFamily="34" charset="0"/>
            </a:rPr>
            <a:t>- projektbezogene oder regionale </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Zuschüsse</a:t>
          </a:r>
        </a:p>
        <a:p>
          <a:pPr marL="0" lvl="0" indent="0" algn="l" defTabSz="711200">
            <a:lnSpc>
              <a:spcPct val="90000"/>
            </a:lnSpc>
            <a:spcBef>
              <a:spcPct val="0"/>
            </a:spcBef>
            <a:spcAft>
              <a:spcPct val="35000"/>
            </a:spcAft>
            <a:buFont typeface="Wingdings" pitchFamily="2" charset="2"/>
            <a:buNone/>
          </a:pPr>
          <a:r>
            <a:rPr lang="de-DE" altLang="de-DE" sz="1600" kern="1200" dirty="0">
              <a:latin typeface="Arial" panose="020B0604020202020204" pitchFamily="34" charset="0"/>
              <a:cs typeface="Arial" panose="020B0604020202020204" pitchFamily="34" charset="0"/>
            </a:rPr>
            <a:t>- Bayern: Vorgründungscoaching </a:t>
          </a:r>
          <a:endParaRPr lang="de-DE" sz="1600" kern="1200" dirty="0">
            <a:latin typeface="Arial" panose="020B0604020202020204" pitchFamily="34" charset="0"/>
            <a:cs typeface="Arial" panose="020B0604020202020204" pitchFamily="34" charset="0"/>
          </a:endParaRPr>
        </a:p>
      </dsp:txBody>
      <dsp:txXfrm>
        <a:off x="4117975" y="0"/>
        <a:ext cx="4117975" cy="1750832"/>
      </dsp:txXfrm>
    </dsp:sp>
    <dsp:sp modelId="{715907B0-600E-40A2-848B-42A74612D3F1}">
      <dsp:nvSpPr>
        <dsp:cNvPr id="0" name=""/>
        <dsp:cNvSpPr/>
      </dsp:nvSpPr>
      <dsp:spPr>
        <a:xfrm rot="10800000">
          <a:off x="0" y="2334443"/>
          <a:ext cx="4117975" cy="2334443"/>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0" rIns="108000"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Bürgschaften</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Bayerische Bürgschaftsbank</a:t>
          </a:r>
        </a:p>
        <a:p>
          <a:pPr marL="0" lvl="0" indent="0" algn="l" defTabSz="711200">
            <a:lnSpc>
              <a:spcPct val="90000"/>
            </a:lnSpc>
            <a:spcBef>
              <a:spcPct val="0"/>
            </a:spcBef>
            <a:spcAft>
              <a:spcPct val="35000"/>
            </a:spcAft>
            <a:buFont typeface="Wingdings" pitchFamily="2" charset="2"/>
            <a:buNone/>
          </a:pPr>
          <a:r>
            <a:rPr lang="de-DE" altLang="de-DE" sz="1600" kern="1200" dirty="0">
              <a:latin typeface="Arial" panose="020B0604020202020204" pitchFamily="34" charset="0"/>
              <a:cs typeface="Arial" panose="020B0604020202020204" pitchFamily="34" charset="0"/>
            </a:rPr>
            <a:t>- Bürgschaftsprogramme der Förder-</a:t>
          </a:r>
          <a:br>
            <a:rPr lang="de-DE" altLang="de-DE" sz="1600" kern="1200" dirty="0">
              <a:latin typeface="Arial" panose="020B0604020202020204" pitchFamily="34" charset="0"/>
              <a:cs typeface="Arial" panose="020B0604020202020204" pitchFamily="34" charset="0"/>
            </a:rPr>
          </a:br>
          <a:r>
            <a:rPr lang="de-DE" altLang="de-DE" sz="1600" kern="1200" dirty="0">
              <a:latin typeface="Arial" panose="020B0604020202020204" pitchFamily="34" charset="0"/>
              <a:cs typeface="Arial" panose="020B0604020202020204" pitchFamily="34" charset="0"/>
            </a:rPr>
            <a:t>  </a:t>
          </a:r>
          <a:r>
            <a:rPr lang="de-DE" altLang="de-DE" sz="1600" kern="1200" dirty="0" err="1">
              <a:latin typeface="Arial" panose="020B0604020202020204" pitchFamily="34" charset="0"/>
              <a:cs typeface="Arial" panose="020B0604020202020204" pitchFamily="34" charset="0"/>
            </a:rPr>
            <a:t>banken</a:t>
          </a:r>
          <a:r>
            <a:rPr lang="de-DE" altLang="de-DE" sz="1600" kern="1200" dirty="0">
              <a:latin typeface="Arial" panose="020B0604020202020204" pitchFamily="34" charset="0"/>
              <a:cs typeface="Arial" panose="020B0604020202020204" pitchFamily="34" charset="0"/>
            </a:rPr>
            <a:t>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 </a:t>
          </a:r>
        </a:p>
        <a:p>
          <a:pPr marL="0" lvl="0" indent="0" algn="l" defTabSz="711200">
            <a:lnSpc>
              <a:spcPct val="90000"/>
            </a:lnSpc>
            <a:spcBef>
              <a:spcPct val="0"/>
            </a:spcBef>
            <a:spcAft>
              <a:spcPct val="35000"/>
            </a:spcAft>
            <a:buFont typeface="Wingdings" pitchFamily="2" charset="2"/>
            <a:buNone/>
          </a:pPr>
          <a:r>
            <a:rPr lang="de-DE" altLang="de-DE" sz="1600" kern="1200" dirty="0">
              <a:latin typeface="Arial" panose="020B0604020202020204" pitchFamily="34" charset="0"/>
              <a:cs typeface="Arial" panose="020B0604020202020204" pitchFamily="34" charset="0"/>
            </a:rPr>
            <a:t>- Bürgschaften des Freistaates</a:t>
          </a:r>
          <a:endParaRPr lang="de-DE" sz="1600" kern="1200" dirty="0">
            <a:latin typeface="Arial" panose="020B0604020202020204" pitchFamily="34" charset="0"/>
            <a:cs typeface="Arial" panose="020B0604020202020204" pitchFamily="34" charset="0"/>
          </a:endParaRPr>
        </a:p>
      </dsp:txBody>
      <dsp:txXfrm rot="10800000">
        <a:off x="0" y="2918053"/>
        <a:ext cx="4117975" cy="1750832"/>
      </dsp:txXfrm>
    </dsp:sp>
    <dsp:sp modelId="{D2377B6B-2478-4F10-AC58-73893B6A7D41}">
      <dsp:nvSpPr>
        <dsp:cNvPr id="0" name=""/>
        <dsp:cNvSpPr/>
      </dsp:nvSpPr>
      <dsp:spPr>
        <a:xfrm rot="5400000">
          <a:off x="5009741" y="1442676"/>
          <a:ext cx="2334443" cy="4117975"/>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0" rIns="113792" bIns="113792" numCol="1" spcCol="1270" anchor="t" anchorCtr="0">
          <a:noAutofit/>
        </a:bodyPr>
        <a:lstStyle/>
        <a:p>
          <a:pPr marL="0" lvl="0" indent="0" algn="ctr"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Kapitalbeteiligungen / VC</a:t>
          </a:r>
        </a:p>
        <a:p>
          <a:pPr marL="0" lvl="0" indent="0" algn="ctr" defTabSz="711200">
            <a:lnSpc>
              <a:spcPct val="90000"/>
            </a:lnSpc>
            <a:spcBef>
              <a:spcPct val="0"/>
            </a:spcBef>
            <a:spcAft>
              <a:spcPct val="35000"/>
            </a:spcAft>
            <a:buNone/>
          </a:pPr>
          <a:endParaRPr lang="de-DE"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de-DE" sz="1600" kern="1200" dirty="0">
              <a:latin typeface="Arial" panose="020B0604020202020204" pitchFamily="34" charset="0"/>
              <a:cs typeface="Arial" panose="020B0604020202020204" pitchFamily="34" charset="0"/>
            </a:rPr>
            <a:t>- </a:t>
          </a:r>
          <a:r>
            <a:rPr lang="de-DE" altLang="de-DE" sz="1600" kern="1200" dirty="0">
              <a:latin typeface="Arial" panose="020B0604020202020204" pitchFamily="34" charset="0"/>
              <a:cs typeface="Arial" panose="020B0604020202020204" pitchFamily="34" charset="0"/>
            </a:rPr>
            <a:t>Landes-Förderbanken (z.B. </a:t>
          </a:r>
          <a:r>
            <a:rPr lang="de-DE" altLang="de-DE" sz="1600" kern="1200" dirty="0" err="1">
              <a:latin typeface="Arial" panose="020B0604020202020204" pitchFamily="34" charset="0"/>
              <a:cs typeface="Arial" panose="020B0604020202020204" pitchFamily="34" charset="0"/>
            </a:rPr>
            <a:t>LfA</a:t>
          </a:r>
          <a:r>
            <a:rPr lang="de-DE" altLang="de-DE" sz="1600" kern="1200" dirty="0">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Font typeface="Wingdings" pitchFamily="2" charset="2"/>
            <a:buNone/>
          </a:pPr>
          <a:r>
            <a:rPr lang="de-DE" altLang="de-DE" sz="1600" kern="1200" dirty="0">
              <a:latin typeface="Arial" panose="020B0604020202020204" pitchFamily="34" charset="0"/>
              <a:cs typeface="Arial" panose="020B0604020202020204" pitchFamily="34" charset="0"/>
            </a:rPr>
            <a:t>- Kapitalbeteiligungsgesellschaften</a:t>
          </a:r>
        </a:p>
        <a:p>
          <a:pPr marL="0" lvl="0" indent="0" algn="l" defTabSz="711200">
            <a:lnSpc>
              <a:spcPct val="90000"/>
            </a:lnSpc>
            <a:spcBef>
              <a:spcPct val="0"/>
            </a:spcBef>
            <a:spcAft>
              <a:spcPct val="35000"/>
            </a:spcAft>
            <a:buFont typeface="Wingdings" pitchFamily="2" charset="2"/>
            <a:buNone/>
          </a:pPr>
          <a:r>
            <a:rPr lang="de-DE" altLang="de-DE" sz="1600" kern="1200" dirty="0">
              <a:latin typeface="Arial" panose="020B0604020202020204" pitchFamily="34" charset="0"/>
              <a:cs typeface="Arial" panose="020B0604020202020204" pitchFamily="34" charset="0"/>
            </a:rPr>
            <a:t>- Crowdfunding</a:t>
          </a:r>
          <a:endParaRPr lang="de-DE" sz="1600" kern="1200" dirty="0">
            <a:latin typeface="Arial" panose="020B0604020202020204" pitchFamily="34" charset="0"/>
            <a:cs typeface="Arial" panose="020B0604020202020204" pitchFamily="34" charset="0"/>
          </a:endParaRPr>
        </a:p>
      </dsp:txBody>
      <dsp:txXfrm rot="-5400000">
        <a:off x="4117975" y="2918053"/>
        <a:ext cx="4117975" cy="1750832"/>
      </dsp:txXfrm>
    </dsp:sp>
    <dsp:sp modelId="{22CE5650-53CF-48CA-8A92-1E8B9D0ECB27}">
      <dsp:nvSpPr>
        <dsp:cNvPr id="0" name=""/>
        <dsp:cNvSpPr/>
      </dsp:nvSpPr>
      <dsp:spPr>
        <a:xfrm>
          <a:off x="3212024" y="2024481"/>
          <a:ext cx="1811900" cy="619923"/>
        </a:xfrm>
        <a:prstGeom prst="roundRect">
          <a:avLst/>
        </a:prstGeom>
        <a:solidFill>
          <a:srgbClr val="7071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bg1"/>
              </a:solidFill>
              <a:latin typeface="Arial" panose="020B0604020202020204" pitchFamily="34" charset="0"/>
              <a:cs typeface="Arial" panose="020B0604020202020204" pitchFamily="34" charset="0"/>
            </a:rPr>
            <a:t>kombinierbar</a:t>
          </a:r>
        </a:p>
      </dsp:txBody>
      <dsp:txXfrm>
        <a:off x="3242286" y="2054743"/>
        <a:ext cx="1751376" cy="5593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1"/>
            <a:ext cx="3076364" cy="511731"/>
          </a:xfrm>
          <a:prstGeom prst="rect">
            <a:avLst/>
          </a:prstGeom>
        </p:spPr>
        <p:txBody>
          <a:bodyPr vert="horz" lIns="99024" tIns="49512" rIns="99024" bIns="49512" rtlCol="0"/>
          <a:lstStyle>
            <a:lvl1pPr algn="l">
              <a:defRPr sz="1300"/>
            </a:lvl1pPr>
          </a:lstStyle>
          <a:p>
            <a:endParaRPr lang="de-DE" dirty="0"/>
          </a:p>
        </p:txBody>
      </p:sp>
      <p:sp>
        <p:nvSpPr>
          <p:cNvPr id="3" name="Datumsplatzhalter 2"/>
          <p:cNvSpPr>
            <a:spLocks noGrp="1"/>
          </p:cNvSpPr>
          <p:nvPr>
            <p:ph type="dt" sz="quarter" idx="1"/>
          </p:nvPr>
        </p:nvSpPr>
        <p:spPr>
          <a:xfrm>
            <a:off x="4021293" y="1"/>
            <a:ext cx="3076364" cy="511731"/>
          </a:xfrm>
          <a:prstGeom prst="rect">
            <a:avLst/>
          </a:prstGeom>
        </p:spPr>
        <p:txBody>
          <a:bodyPr vert="horz" lIns="99024" tIns="49512" rIns="99024" bIns="49512" rtlCol="0"/>
          <a:lstStyle>
            <a:lvl1pPr algn="r">
              <a:defRPr sz="1300"/>
            </a:lvl1pPr>
          </a:lstStyle>
          <a:p>
            <a:fld id="{43921FDB-40F6-854F-BE0E-096CCBB6E458}" type="datetimeFigureOut">
              <a:rPr lang="de-DE" smtClean="0"/>
              <a:t>05.06.2022</a:t>
            </a:fld>
            <a:endParaRPr lang="de-DE" dirty="0"/>
          </a:p>
        </p:txBody>
      </p:sp>
      <p:sp>
        <p:nvSpPr>
          <p:cNvPr id="4" name="Fußzeilenplatzhalter 3"/>
          <p:cNvSpPr>
            <a:spLocks noGrp="1"/>
          </p:cNvSpPr>
          <p:nvPr>
            <p:ph type="ftr" sz="quarter" idx="2"/>
          </p:nvPr>
        </p:nvSpPr>
        <p:spPr>
          <a:xfrm>
            <a:off x="1" y="9721107"/>
            <a:ext cx="3076364" cy="511731"/>
          </a:xfrm>
          <a:prstGeom prst="rect">
            <a:avLst/>
          </a:prstGeom>
        </p:spPr>
        <p:txBody>
          <a:bodyPr vert="horz" lIns="99024" tIns="49512" rIns="99024" bIns="49512" rtlCol="0" anchor="b"/>
          <a:lstStyle>
            <a:lvl1pPr algn="l">
              <a:defRPr sz="1300"/>
            </a:lvl1pPr>
          </a:lstStyle>
          <a:p>
            <a:endParaRPr lang="de-DE" dirty="0"/>
          </a:p>
        </p:txBody>
      </p:sp>
      <p:sp>
        <p:nvSpPr>
          <p:cNvPr id="5" name="Foliennummernplatzhalter 4"/>
          <p:cNvSpPr>
            <a:spLocks noGrp="1"/>
          </p:cNvSpPr>
          <p:nvPr>
            <p:ph type="sldNum" sz="quarter" idx="3"/>
          </p:nvPr>
        </p:nvSpPr>
        <p:spPr>
          <a:xfrm>
            <a:off x="4021293" y="9721107"/>
            <a:ext cx="3076364" cy="511731"/>
          </a:xfrm>
          <a:prstGeom prst="rect">
            <a:avLst/>
          </a:prstGeom>
        </p:spPr>
        <p:txBody>
          <a:bodyPr vert="horz" lIns="99024" tIns="49512" rIns="99024" bIns="49512" rtlCol="0" anchor="b"/>
          <a:lstStyle>
            <a:lvl1pPr algn="r">
              <a:defRPr sz="1300"/>
            </a:lvl1pPr>
          </a:lstStyle>
          <a:p>
            <a:fld id="{D9172B16-EE0D-4549-B724-993D06EAEDD1}" type="slidenum">
              <a:rPr lang="de-DE" smtClean="0"/>
              <a:t>‹Nr.›</a:t>
            </a:fld>
            <a:endParaRPr lang="de-DE" dirty="0"/>
          </a:p>
        </p:txBody>
      </p:sp>
    </p:spTree>
    <p:extLst>
      <p:ext uri="{BB962C8B-B14F-4D97-AF65-F5344CB8AC3E}">
        <p14:creationId xmlns:p14="http://schemas.microsoft.com/office/powerpoint/2010/main" val="15597067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4" cy="511731"/>
          </a:xfrm>
          <a:prstGeom prst="rect">
            <a:avLst/>
          </a:prstGeom>
        </p:spPr>
        <p:txBody>
          <a:bodyPr vert="horz" lIns="99024" tIns="49512" rIns="99024" bIns="49512" rtlCol="0"/>
          <a:lstStyle>
            <a:lvl1pPr algn="l" fontAlgn="auto">
              <a:spcBef>
                <a:spcPts val="0"/>
              </a:spcBef>
              <a:spcAft>
                <a:spcPts val="0"/>
              </a:spcAft>
              <a:defRPr sz="1300">
                <a:latin typeface="+mn-lt"/>
                <a:ea typeface="+mn-ea"/>
              </a:defRPr>
            </a:lvl1pPr>
          </a:lstStyle>
          <a:p>
            <a:pPr>
              <a:defRPr/>
            </a:pPr>
            <a:endParaRPr lang="de-DE" dirty="0"/>
          </a:p>
        </p:txBody>
      </p:sp>
      <p:sp>
        <p:nvSpPr>
          <p:cNvPr id="3" name="Datumsplatzhalter 2"/>
          <p:cNvSpPr>
            <a:spLocks noGrp="1"/>
          </p:cNvSpPr>
          <p:nvPr>
            <p:ph type="dt" idx="1"/>
          </p:nvPr>
        </p:nvSpPr>
        <p:spPr>
          <a:xfrm>
            <a:off x="4021293" y="1"/>
            <a:ext cx="3076364" cy="511731"/>
          </a:xfrm>
          <a:prstGeom prst="rect">
            <a:avLst/>
          </a:prstGeom>
        </p:spPr>
        <p:txBody>
          <a:bodyPr vert="horz" wrap="square" lIns="99024" tIns="49512" rIns="99024" bIns="49512" numCol="1" anchor="t" anchorCtr="0" compatLnSpc="1">
            <a:prstTxWarp prst="textNoShape">
              <a:avLst/>
            </a:prstTxWarp>
          </a:bodyPr>
          <a:lstStyle>
            <a:lvl1pPr algn="r">
              <a:defRPr sz="1300">
                <a:latin typeface="Calibri" charset="0"/>
              </a:defRPr>
            </a:lvl1pPr>
          </a:lstStyle>
          <a:p>
            <a:fld id="{BE8C3BAB-5A60-FB4B-89C6-E971EF237FB8}" type="datetimeFigureOut">
              <a:rPr lang="de-DE"/>
              <a:pPr/>
              <a:t>05.06.2022</a:t>
            </a:fld>
            <a:endParaRPr lang="de-DE" dirty="0"/>
          </a:p>
        </p:txBody>
      </p:sp>
      <p:sp>
        <p:nvSpPr>
          <p:cNvPr id="4" name="Folienbildplatzhalt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24" tIns="49512" rIns="99024" bIns="49512" rtlCol="0" anchor="ctr"/>
          <a:lstStyle/>
          <a:p>
            <a:pPr lvl="0"/>
            <a:endParaRPr lang="de-DE" noProof="0" dirty="0"/>
          </a:p>
        </p:txBody>
      </p:sp>
      <p:sp>
        <p:nvSpPr>
          <p:cNvPr id="5" name="Notizenplatzhalter 4"/>
          <p:cNvSpPr>
            <a:spLocks noGrp="1"/>
          </p:cNvSpPr>
          <p:nvPr>
            <p:ph type="body" sz="quarter" idx="3"/>
          </p:nvPr>
        </p:nvSpPr>
        <p:spPr>
          <a:xfrm>
            <a:off x="709931" y="4861443"/>
            <a:ext cx="5679440" cy="4605576"/>
          </a:xfrm>
          <a:prstGeom prst="rect">
            <a:avLst/>
          </a:prstGeom>
        </p:spPr>
        <p:txBody>
          <a:bodyPr vert="horz" wrap="square" lIns="99024" tIns="49512" rIns="99024" bIns="49512"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721107"/>
            <a:ext cx="3076364" cy="511731"/>
          </a:xfrm>
          <a:prstGeom prst="rect">
            <a:avLst/>
          </a:prstGeom>
        </p:spPr>
        <p:txBody>
          <a:bodyPr vert="horz" lIns="99024" tIns="49512" rIns="99024" bIns="49512" rtlCol="0" anchor="b"/>
          <a:lstStyle>
            <a:lvl1pPr algn="l" fontAlgn="auto">
              <a:spcBef>
                <a:spcPts val="0"/>
              </a:spcBef>
              <a:spcAft>
                <a:spcPts val="0"/>
              </a:spcAft>
              <a:defRPr sz="1300">
                <a:latin typeface="+mn-lt"/>
                <a:ea typeface="+mn-ea"/>
              </a:defRPr>
            </a:lvl1pPr>
          </a:lstStyle>
          <a:p>
            <a:pPr>
              <a:defRPr/>
            </a:pPr>
            <a:endParaRPr lang="de-DE" dirty="0"/>
          </a:p>
        </p:txBody>
      </p:sp>
      <p:sp>
        <p:nvSpPr>
          <p:cNvPr id="7" name="Foliennummernplatzhalter 6"/>
          <p:cNvSpPr>
            <a:spLocks noGrp="1"/>
          </p:cNvSpPr>
          <p:nvPr>
            <p:ph type="sldNum" sz="quarter" idx="5"/>
          </p:nvPr>
        </p:nvSpPr>
        <p:spPr>
          <a:xfrm>
            <a:off x="4021293" y="9721107"/>
            <a:ext cx="3076364" cy="511731"/>
          </a:xfrm>
          <a:prstGeom prst="rect">
            <a:avLst/>
          </a:prstGeom>
        </p:spPr>
        <p:txBody>
          <a:bodyPr vert="horz" wrap="square" lIns="99024" tIns="49512" rIns="99024" bIns="49512" numCol="1" anchor="b" anchorCtr="0" compatLnSpc="1">
            <a:prstTxWarp prst="textNoShape">
              <a:avLst/>
            </a:prstTxWarp>
          </a:bodyPr>
          <a:lstStyle>
            <a:lvl1pPr algn="r">
              <a:defRPr sz="1300">
                <a:latin typeface="Calibri" charset="0"/>
              </a:defRPr>
            </a:lvl1pPr>
          </a:lstStyle>
          <a:p>
            <a:fld id="{C78E950B-75C5-154D-8090-AB0C721727F3}" type="slidenum">
              <a:rPr lang="de-DE"/>
              <a:pPr/>
              <a:t>‹Nr.›</a:t>
            </a:fld>
            <a:endParaRPr lang="de-DE" dirty="0"/>
          </a:p>
        </p:txBody>
      </p:sp>
    </p:spTree>
    <p:extLst>
      <p:ext uri="{BB962C8B-B14F-4D97-AF65-F5344CB8AC3E}">
        <p14:creationId xmlns:p14="http://schemas.microsoft.com/office/powerpoint/2010/main" val="145620120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Geneva" charset="0"/>
        <a:cs typeface="+mn-cs"/>
      </a:defRPr>
    </a:lvl1pPr>
    <a:lvl2pPr marL="457200" algn="l" rtl="0" fontAlgn="base">
      <a:spcBef>
        <a:spcPct val="30000"/>
      </a:spcBef>
      <a:spcAft>
        <a:spcPct val="0"/>
      </a:spcAft>
      <a:defRPr sz="1200" kern="1200">
        <a:solidFill>
          <a:schemeClr val="tx1"/>
        </a:solidFill>
        <a:latin typeface="+mn-lt"/>
        <a:ea typeface="Geneva" charset="0"/>
        <a:cs typeface="+mn-cs"/>
      </a:defRPr>
    </a:lvl2pPr>
    <a:lvl3pPr marL="914400" algn="l" rtl="0" fontAlgn="base">
      <a:spcBef>
        <a:spcPct val="30000"/>
      </a:spcBef>
      <a:spcAft>
        <a:spcPct val="0"/>
      </a:spcAft>
      <a:defRPr sz="1200" kern="1200">
        <a:solidFill>
          <a:schemeClr val="tx1"/>
        </a:solidFill>
        <a:latin typeface="+mn-lt"/>
        <a:ea typeface="Geneva" charset="0"/>
        <a:cs typeface="+mn-cs"/>
      </a:defRPr>
    </a:lvl3pPr>
    <a:lvl4pPr marL="1371600" algn="l" rtl="0" fontAlgn="base">
      <a:spcBef>
        <a:spcPct val="30000"/>
      </a:spcBef>
      <a:spcAft>
        <a:spcPct val="0"/>
      </a:spcAft>
      <a:defRPr sz="1200" kern="1200">
        <a:solidFill>
          <a:schemeClr val="tx1"/>
        </a:solidFill>
        <a:latin typeface="+mn-lt"/>
        <a:ea typeface="Geneva" charset="0"/>
        <a:cs typeface="+mn-cs"/>
      </a:defRPr>
    </a:lvl4pPr>
    <a:lvl5pPr marL="1828800" algn="l" rtl="0" fontAlgn="base">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1</a:t>
            </a:fld>
            <a:endParaRPr lang="de-DE" dirty="0"/>
          </a:p>
        </p:txBody>
      </p:sp>
    </p:spTree>
    <p:extLst>
      <p:ext uri="{BB962C8B-B14F-4D97-AF65-F5344CB8AC3E}">
        <p14:creationId xmlns:p14="http://schemas.microsoft.com/office/powerpoint/2010/main" val="4103973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mit logo">
    <p:spTree>
      <p:nvGrpSpPr>
        <p:cNvPr id="1" name=""/>
        <p:cNvGrpSpPr/>
        <p:nvPr/>
      </p:nvGrpSpPr>
      <p:grpSpPr>
        <a:xfrm>
          <a:off x="0" y="0"/>
          <a:ext cx="0" cy="0"/>
          <a:chOff x="0" y="0"/>
          <a:chExt cx="0" cy="0"/>
        </a:xfrm>
      </p:grpSpPr>
      <p:sp>
        <p:nvSpPr>
          <p:cNvPr id="12" name="Textfeld 11"/>
          <p:cNvSpPr txBox="1"/>
          <p:nvPr userDrawn="1"/>
        </p:nvSpPr>
        <p:spPr>
          <a:xfrm>
            <a:off x="4260800" y="5107105"/>
            <a:ext cx="4883200" cy="576000"/>
          </a:xfrm>
          <a:prstGeom prst="rect">
            <a:avLst/>
          </a:prstGeom>
          <a:solidFill>
            <a:srgbClr val="919191"/>
          </a:solidFill>
        </p:spPr>
        <p:txBody>
          <a:bodyPr wrap="square" rtlCol="0">
            <a:spAutoFit/>
          </a:bodyPr>
          <a:lstStyle/>
          <a:p>
            <a:endParaRPr lang="de-DE" dirty="0"/>
          </a:p>
        </p:txBody>
      </p:sp>
      <p:sp>
        <p:nvSpPr>
          <p:cNvPr id="10" name="Gleichschenkliges Dreieck 9"/>
          <p:cNvSpPr>
            <a:spLocks noChangeAspect="1"/>
          </p:cNvSpPr>
          <p:nvPr userDrawn="1"/>
        </p:nvSpPr>
        <p:spPr>
          <a:xfrm rot="10800000">
            <a:off x="4779493" y="5112351"/>
            <a:ext cx="215995" cy="108000"/>
          </a:xfrm>
          <a:prstGeom prst="triangle">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003366"/>
              </a:solidFill>
            </a:endParaRPr>
          </a:p>
        </p:txBody>
      </p:sp>
      <p:sp>
        <p:nvSpPr>
          <p:cNvPr id="16" name="Textplatzhalter 15"/>
          <p:cNvSpPr>
            <a:spLocks noGrp="1"/>
          </p:cNvSpPr>
          <p:nvPr userDrawn="1">
            <p:ph type="body" sz="quarter" idx="11"/>
          </p:nvPr>
        </p:nvSpPr>
        <p:spPr>
          <a:xfrm>
            <a:off x="4491328" y="5156778"/>
            <a:ext cx="4287838" cy="429635"/>
          </a:xfrm>
        </p:spPr>
        <p:txBody>
          <a:bodyPr anchor="ctr"/>
          <a:lstStyle>
            <a:lvl1pPr marL="0" indent="0">
              <a:buNone/>
              <a:defRPr>
                <a:solidFill>
                  <a:srgbClr val="FFFFFF"/>
                </a:solidFill>
              </a:defRPr>
            </a:lvl1pPr>
          </a:lstStyle>
          <a:p>
            <a:pPr lvl="0"/>
            <a:r>
              <a:rPr lang="de-DE" dirty="0"/>
              <a:t>Textmasterformat bearbeiten</a:t>
            </a:r>
          </a:p>
        </p:txBody>
      </p:sp>
      <p:sp>
        <p:nvSpPr>
          <p:cNvPr id="2" name="Rechteck 1">
            <a:extLst>
              <a:ext uri="{FF2B5EF4-FFF2-40B4-BE49-F238E27FC236}">
                <a16:creationId xmlns:a16="http://schemas.microsoft.com/office/drawing/2014/main" id="{5032C1B6-F9FC-4809-A8C3-1D2712B8FA4F}"/>
              </a:ext>
            </a:extLst>
          </p:cNvPr>
          <p:cNvSpPr/>
          <p:nvPr userDrawn="1"/>
        </p:nvSpPr>
        <p:spPr>
          <a:xfrm>
            <a:off x="5868144" y="6093296"/>
            <a:ext cx="216024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61AAF03-6B75-4F56-BD3E-6CC14D4C7EA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57242" y="5517232"/>
            <a:ext cx="2946316" cy="815081"/>
          </a:xfrm>
          <a:prstGeom prst="rect">
            <a:avLst/>
          </a:prstGeom>
        </p:spPr>
      </p:pic>
      <p:pic>
        <p:nvPicPr>
          <p:cNvPr id="4" name="Grafik 3">
            <a:extLst>
              <a:ext uri="{FF2B5EF4-FFF2-40B4-BE49-F238E27FC236}">
                <a16:creationId xmlns:a16="http://schemas.microsoft.com/office/drawing/2014/main" id="{33ADEB3E-7DFF-4146-850A-C00DCC9BF57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7939" b="7939"/>
          <a:stretch/>
        </p:blipFill>
        <p:spPr>
          <a:xfrm>
            <a:off x="0" y="-5527"/>
            <a:ext cx="9144000" cy="5129422"/>
          </a:xfrm>
          <a:prstGeom prst="rect">
            <a:avLst/>
          </a:prstGeom>
        </p:spPr>
      </p:pic>
      <p:sp>
        <p:nvSpPr>
          <p:cNvPr id="21" name="Textplatzhalter 20"/>
          <p:cNvSpPr>
            <a:spLocks noGrp="1"/>
          </p:cNvSpPr>
          <p:nvPr>
            <p:ph type="body" sz="quarter" idx="13"/>
          </p:nvPr>
        </p:nvSpPr>
        <p:spPr>
          <a:xfrm>
            <a:off x="4260800" y="3856180"/>
            <a:ext cx="4883200" cy="1267715"/>
          </a:xfrm>
          <a:solidFill>
            <a:srgbClr val="FFC000"/>
          </a:solidFill>
        </p:spPr>
        <p:txBody>
          <a:bodyPr lIns="360000" rIns="360000" anchor="ctr">
            <a:normAutofit/>
          </a:bodyPr>
          <a:lstStyle>
            <a:lvl1pPr>
              <a:lnSpc>
                <a:spcPct val="100000"/>
              </a:lnSpc>
              <a:defRPr sz="2800" b="1">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de-DE" dirty="0"/>
              <a:t>Textmasterformat bearbeiten</a:t>
            </a:r>
          </a:p>
        </p:txBody>
      </p:sp>
      <p:sp>
        <p:nvSpPr>
          <p:cNvPr id="5" name="Titel 4">
            <a:extLst>
              <a:ext uri="{FF2B5EF4-FFF2-40B4-BE49-F238E27FC236}">
                <a16:creationId xmlns:a16="http://schemas.microsoft.com/office/drawing/2014/main" id="{B5E8346B-64A9-0F54-C700-71CD28B332C3}"/>
              </a:ext>
            </a:extLst>
          </p:cNvPr>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12776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Mastertextformat bearbeiten</a:t>
            </a:r>
          </a:p>
        </p:txBody>
      </p:sp>
      <p:sp>
        <p:nvSpPr>
          <p:cNvPr id="6" name="Foliennummernplatzhalter 5"/>
          <p:cNvSpPr>
            <a:spLocks noGrp="1"/>
          </p:cNvSpPr>
          <p:nvPr>
            <p:ph type="sldNum" sz="quarter" idx="12"/>
          </p:nvPr>
        </p:nvSpPr>
        <p:spPr>
          <a:xfrm>
            <a:off x="7956376" y="6356350"/>
            <a:ext cx="730424" cy="365125"/>
          </a:xfrm>
        </p:spPr>
        <p:txBody>
          <a:bodyPr/>
          <a:lstStyle>
            <a:lvl1pPr>
              <a:defRPr/>
            </a:lvl1pPr>
          </a:lstStyle>
          <a:p>
            <a:fld id="{EE57C6AF-C1FF-6140-89C1-E3C03D68B29C}" type="slidenum">
              <a:rPr lang="de-DE" smtClean="0"/>
              <a:pPr/>
              <a:t>‹Nr.›</a:t>
            </a:fld>
            <a:endParaRPr lang="de-DE" dirty="0"/>
          </a:p>
        </p:txBody>
      </p:sp>
      <p:sp>
        <p:nvSpPr>
          <p:cNvPr id="4" name="Fußzeilenplatzhalter 3"/>
          <p:cNvSpPr>
            <a:spLocks noGrp="1"/>
          </p:cNvSpPr>
          <p:nvPr>
            <p:ph type="ftr" sz="quarter" idx="3"/>
          </p:nvPr>
        </p:nvSpPr>
        <p:spPr>
          <a:xfrm>
            <a:off x="395536" y="6424329"/>
            <a:ext cx="5551487" cy="256699"/>
          </a:xfrm>
          <a:prstGeom prst="rect">
            <a:avLst/>
          </a:prstGeom>
        </p:spPr>
        <p:txBody>
          <a:bodyPr/>
          <a:lstStyle>
            <a:lvl1pPr>
              <a:defRPr lang="de-DE" sz="900" kern="1200" dirty="0" smtClean="0">
                <a:solidFill>
                  <a:srgbClr val="898989"/>
                </a:solidFill>
                <a:latin typeface="Calibri" charset="0"/>
                <a:ea typeface="Geneva" charset="0"/>
                <a:cs typeface="+mn-cs"/>
              </a:defRPr>
            </a:lvl1pPr>
          </a:lstStyle>
          <a:p>
            <a:pPr>
              <a:defRPr/>
            </a:pPr>
            <a:r>
              <a:rPr lang="de-DE" dirty="0"/>
              <a:t>Gründen im Voll- und Nebenerwerb</a:t>
            </a:r>
          </a:p>
        </p:txBody>
      </p:sp>
      <p:sp>
        <p:nvSpPr>
          <p:cNvPr id="5" name="Textfeld 4">
            <a:extLst>
              <a:ext uri="{FF2B5EF4-FFF2-40B4-BE49-F238E27FC236}">
                <a16:creationId xmlns:a16="http://schemas.microsoft.com/office/drawing/2014/main" id="{BA381C76-2E87-443E-A106-99850CF9B76D}"/>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Tree>
    <p:extLst>
      <p:ext uri="{BB962C8B-B14F-4D97-AF65-F5344CB8AC3E}">
        <p14:creationId xmlns:p14="http://schemas.microsoft.com/office/powerpoint/2010/main" val="384273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Fußzeilenplatzhalter 4"/>
          <p:cNvSpPr>
            <a:spLocks noGrp="1"/>
          </p:cNvSpPr>
          <p:nvPr>
            <p:ph type="ftr" sz="quarter" idx="3"/>
          </p:nvPr>
        </p:nvSpPr>
        <p:spPr>
          <a:xfrm>
            <a:off x="395536" y="6424329"/>
            <a:ext cx="5551487" cy="256699"/>
          </a:xfrm>
        </p:spPr>
        <p:txBody>
          <a:bodyPr/>
          <a:lstStyle/>
          <a:p>
            <a:pPr>
              <a:defRPr/>
            </a:pPr>
            <a:r>
              <a:rPr lang="de-DE" dirty="0"/>
              <a:t>Gründen im Voll- und Nebenerwerb </a:t>
            </a:r>
          </a:p>
        </p:txBody>
      </p:sp>
      <p:sp>
        <p:nvSpPr>
          <p:cNvPr id="3" name="Textfeld 2">
            <a:extLst>
              <a:ext uri="{FF2B5EF4-FFF2-40B4-BE49-F238E27FC236}">
                <a16:creationId xmlns:a16="http://schemas.microsoft.com/office/drawing/2014/main" id="{7EEC8FC4-44CD-4FDE-A409-65E027E1D306}"/>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
        <p:nvSpPr>
          <p:cNvPr id="8" name="Textplatzhalter 9">
            <a:extLst>
              <a:ext uri="{FF2B5EF4-FFF2-40B4-BE49-F238E27FC236}">
                <a16:creationId xmlns:a16="http://schemas.microsoft.com/office/drawing/2014/main" id="{0EA6B9BA-2D73-4913-8E2C-33DE1C2743AD}"/>
              </a:ext>
            </a:extLst>
          </p:cNvPr>
          <p:cNvSpPr>
            <a:spLocks noGrp="1"/>
          </p:cNvSpPr>
          <p:nvPr>
            <p:ph type="body" idx="1" hasCustomPrompt="1"/>
          </p:nvPr>
        </p:nvSpPr>
        <p:spPr>
          <a:xfrm>
            <a:off x="444500" y="1361289"/>
            <a:ext cx="8235950" cy="522850"/>
          </a:xfrm>
          <a:solidFill>
            <a:srgbClr val="FFC000"/>
          </a:solidFill>
        </p:spPr>
        <p:txBody>
          <a:bodyPr anchor="ctr" anchorCtr="0">
            <a:normAutofit/>
          </a:bodyPr>
          <a:lstStyle>
            <a:lvl1pPr marL="0" indent="0" algn="ctr">
              <a:lnSpc>
                <a:spcPct val="120000"/>
              </a:lnSpc>
              <a:buNone/>
              <a:defRPr sz="1800" b="1">
                <a:solidFill>
                  <a:schemeClr val="bg1"/>
                </a:solidFill>
                <a:latin typeface="Arial"/>
                <a:cs typeface="Arial"/>
              </a:defRPr>
            </a:lvl1pPr>
          </a:lstStyle>
          <a:p>
            <a:pPr lvl="0"/>
            <a:r>
              <a:rPr lang="de-DE" sz="1800" dirty="0">
                <a:solidFill>
                  <a:srgbClr val="FFFFFF"/>
                </a:solidFill>
                <a:latin typeface="Arial"/>
                <a:cs typeface="Arial"/>
              </a:rPr>
              <a:t>Textmasterformat bearbeiten</a:t>
            </a:r>
          </a:p>
        </p:txBody>
      </p:sp>
      <p:sp>
        <p:nvSpPr>
          <p:cNvPr id="9" name="Gleichschenkliges Dreieck 8">
            <a:extLst>
              <a:ext uri="{FF2B5EF4-FFF2-40B4-BE49-F238E27FC236}">
                <a16:creationId xmlns:a16="http://schemas.microsoft.com/office/drawing/2014/main" id="{F22C42A1-57FF-41C0-828E-A3FAC248C86A}"/>
              </a:ext>
            </a:extLst>
          </p:cNvPr>
          <p:cNvSpPr>
            <a:spLocks noChangeAspect="1"/>
          </p:cNvSpPr>
          <p:nvPr userDrawn="1"/>
        </p:nvSpPr>
        <p:spPr>
          <a:xfrm rot="10800000">
            <a:off x="836240" y="1887721"/>
            <a:ext cx="215995" cy="108000"/>
          </a:xfrm>
          <a:prstGeom prst="triangl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
        <p:nvSpPr>
          <p:cNvPr id="6" name="Foliennummernplatzhalter 5">
            <a:extLst>
              <a:ext uri="{FF2B5EF4-FFF2-40B4-BE49-F238E27FC236}">
                <a16:creationId xmlns:a16="http://schemas.microsoft.com/office/drawing/2014/main" id="{47BFA50F-8B2D-4F7E-991D-E7D54E01F997}"/>
              </a:ext>
            </a:extLst>
          </p:cNvPr>
          <p:cNvSpPr>
            <a:spLocks noGrp="1"/>
          </p:cNvSpPr>
          <p:nvPr>
            <p:ph type="sldNum" sz="quarter" idx="12"/>
          </p:nvPr>
        </p:nvSpPr>
        <p:spPr>
          <a:xfrm>
            <a:off x="7956376" y="6356350"/>
            <a:ext cx="730424" cy="365125"/>
          </a:xfrm>
        </p:spPr>
        <p:txBody>
          <a:bodyPr/>
          <a:lstStyle/>
          <a:p>
            <a:fld id="{D85D4919-9345-C143-B116-BEF1F73A0D07}" type="slidenum">
              <a:rPr lang="de-DE" smtClean="0"/>
              <a:pPr/>
              <a:t>‹Nr.›</a:t>
            </a:fld>
            <a:endParaRPr lang="de-DE" dirty="0"/>
          </a:p>
        </p:txBody>
      </p:sp>
    </p:spTree>
    <p:extLst>
      <p:ext uri="{BB962C8B-B14F-4D97-AF65-F5344CB8AC3E}">
        <p14:creationId xmlns:p14="http://schemas.microsoft.com/office/powerpoint/2010/main" val="2470409410"/>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feld 4">
            <a:extLst>
              <a:ext uri="{FF2B5EF4-FFF2-40B4-BE49-F238E27FC236}">
                <a16:creationId xmlns:a16="http://schemas.microsoft.com/office/drawing/2014/main" id="{685BE83F-DE60-450D-B8F3-8234B056CE82}"/>
              </a:ext>
            </a:extLst>
          </p:cNvPr>
          <p:cNvSpPr txBox="1"/>
          <p:nvPr userDrawn="1"/>
        </p:nvSpPr>
        <p:spPr>
          <a:xfrm>
            <a:off x="0" y="-33143"/>
            <a:ext cx="9144000" cy="1152000"/>
          </a:xfrm>
          <a:prstGeom prst="rect">
            <a:avLst/>
          </a:prstGeom>
          <a:solidFill>
            <a:schemeClr val="bg1">
              <a:lumMod val="95000"/>
            </a:schemeClr>
          </a:solidFill>
        </p:spPr>
        <p:txBody>
          <a:bodyPr wrap="square" rtlCol="0">
            <a:spAutoFit/>
          </a:bodyPr>
          <a:lstStyle/>
          <a:p>
            <a:endParaRPr lang="de-DE" sz="4000" dirty="0">
              <a:solidFill>
                <a:srgbClr val="333333"/>
              </a:solidFill>
              <a:latin typeface="Arial"/>
              <a:cs typeface="Arial"/>
            </a:endParaRPr>
          </a:p>
        </p:txBody>
      </p:sp>
      <p:sp>
        <p:nvSpPr>
          <p:cNvPr id="6" name="Textplatzhalter 9">
            <a:extLst>
              <a:ext uri="{FF2B5EF4-FFF2-40B4-BE49-F238E27FC236}">
                <a16:creationId xmlns:a16="http://schemas.microsoft.com/office/drawing/2014/main" id="{7FBC41FE-A330-4AF7-ADB9-80317934217B}"/>
              </a:ext>
            </a:extLst>
          </p:cNvPr>
          <p:cNvSpPr>
            <a:spLocks noGrp="1"/>
          </p:cNvSpPr>
          <p:nvPr>
            <p:ph type="body" idx="10" hasCustomPrompt="1"/>
          </p:nvPr>
        </p:nvSpPr>
        <p:spPr>
          <a:xfrm>
            <a:off x="444500" y="1361289"/>
            <a:ext cx="8235950" cy="522850"/>
          </a:xfrm>
          <a:solidFill>
            <a:srgbClr val="FFC000"/>
          </a:solidFill>
        </p:spPr>
        <p:txBody>
          <a:bodyPr anchor="ctr" anchorCtr="0">
            <a:normAutofit/>
          </a:bodyPr>
          <a:lstStyle>
            <a:lvl1pPr marL="0" indent="0" algn="ctr">
              <a:lnSpc>
                <a:spcPct val="120000"/>
              </a:lnSpc>
              <a:buNone/>
              <a:defRPr sz="1800" b="1">
                <a:solidFill>
                  <a:schemeClr val="bg1"/>
                </a:solidFill>
                <a:latin typeface="Arial"/>
                <a:cs typeface="Arial"/>
              </a:defRPr>
            </a:lvl1pPr>
          </a:lstStyle>
          <a:p>
            <a:pPr lvl="0"/>
            <a:r>
              <a:rPr lang="de-DE" sz="1800" dirty="0">
                <a:solidFill>
                  <a:srgbClr val="FFFFFF"/>
                </a:solidFill>
                <a:latin typeface="Arial"/>
                <a:cs typeface="Arial"/>
              </a:rPr>
              <a:t>Textmasterformat bearbeiten</a:t>
            </a:r>
          </a:p>
        </p:txBody>
      </p:sp>
      <p:sp>
        <p:nvSpPr>
          <p:cNvPr id="7" name="Gleichschenkliges Dreieck 6">
            <a:extLst>
              <a:ext uri="{FF2B5EF4-FFF2-40B4-BE49-F238E27FC236}">
                <a16:creationId xmlns:a16="http://schemas.microsoft.com/office/drawing/2014/main" id="{22DA8B42-8FC0-4BEF-AD92-4F028CE06138}"/>
              </a:ext>
            </a:extLst>
          </p:cNvPr>
          <p:cNvSpPr>
            <a:spLocks noChangeAspect="1"/>
          </p:cNvSpPr>
          <p:nvPr userDrawn="1"/>
        </p:nvSpPr>
        <p:spPr>
          <a:xfrm rot="10800000">
            <a:off x="836240" y="1887721"/>
            <a:ext cx="215995" cy="108000"/>
          </a:xfrm>
          <a:prstGeom prst="triangl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de-DE">
              <a:solidFill>
                <a:schemeClr val="bg1"/>
              </a:solidFill>
            </a:endParaRPr>
          </a:p>
        </p:txBody>
      </p:sp>
    </p:spTree>
    <p:extLst>
      <p:ext uri="{BB962C8B-B14F-4D97-AF65-F5344CB8AC3E}">
        <p14:creationId xmlns:p14="http://schemas.microsoft.com/office/powerpoint/2010/main" val="3788438131"/>
      </p:ext>
    </p:extLst>
  </p:cSld>
  <p:clrMapOvr>
    <a:masterClrMapping/>
  </p:clrMapOvr>
  <p:transition>
    <p:cover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1" name="Textplatzhalter 2"/>
          <p:cNvSpPr>
            <a:spLocks noGrp="1"/>
          </p:cNvSpPr>
          <p:nvPr>
            <p:ph type="body" idx="1"/>
          </p:nvPr>
        </p:nvSpPr>
        <p:spPr bwMode="auto">
          <a:xfrm>
            <a:off x="457200" y="836712"/>
            <a:ext cx="8229600" cy="528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dirty="0"/>
              <a:t>Textmasterformat bearbeiten</a:t>
            </a:r>
          </a:p>
        </p:txBody>
      </p:sp>
      <p:sp>
        <p:nvSpPr>
          <p:cNvPr id="6" name="Foliennummernplatzhalter 5"/>
          <p:cNvSpPr>
            <a:spLocks noGrp="1"/>
          </p:cNvSpPr>
          <p:nvPr>
            <p:ph type="sldNum" sz="quarter" idx="4"/>
          </p:nvPr>
        </p:nvSpPr>
        <p:spPr>
          <a:xfrm>
            <a:off x="7956376" y="6356350"/>
            <a:ext cx="730424"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charset="0"/>
              </a:defRPr>
            </a:lvl1pPr>
          </a:lstStyle>
          <a:p>
            <a:fld id="{D85D4919-9345-C143-B116-BEF1F73A0D07}" type="slidenum">
              <a:rPr lang="de-DE" smtClean="0"/>
              <a:pPr/>
              <a:t>‹Nr.›</a:t>
            </a:fld>
            <a:endParaRPr lang="de-DE" dirty="0"/>
          </a:p>
        </p:txBody>
      </p:sp>
      <p:sp>
        <p:nvSpPr>
          <p:cNvPr id="5" name="Fußzeilenplatzhalter 3"/>
          <p:cNvSpPr>
            <a:spLocks noGrp="1"/>
          </p:cNvSpPr>
          <p:nvPr>
            <p:ph type="ftr" sz="quarter" idx="3"/>
          </p:nvPr>
        </p:nvSpPr>
        <p:spPr>
          <a:xfrm>
            <a:off x="395536" y="6424329"/>
            <a:ext cx="5551487" cy="256699"/>
          </a:xfrm>
          <a:prstGeom prst="rect">
            <a:avLst/>
          </a:prstGeom>
        </p:spPr>
        <p:txBody>
          <a:bodyPr/>
          <a:lstStyle>
            <a:lvl1pPr>
              <a:defRPr lang="de-DE" sz="900" kern="1200" dirty="0" smtClean="0">
                <a:solidFill>
                  <a:srgbClr val="898989"/>
                </a:solidFill>
                <a:latin typeface="Calibri" charset="0"/>
                <a:ea typeface="Geneva" charset="0"/>
                <a:cs typeface="+mn-cs"/>
              </a:defRPr>
            </a:lvl1pPr>
          </a:lstStyle>
          <a:p>
            <a:pPr>
              <a:defRPr/>
            </a:pPr>
            <a:r>
              <a:rPr lang="de-DE" dirty="0"/>
              <a:t>Gründen im Voll- und Nebenerwerb</a:t>
            </a:r>
          </a:p>
        </p:txBody>
      </p:sp>
      <p:pic>
        <p:nvPicPr>
          <p:cNvPr id="7" name="Grafik 6">
            <a:extLst>
              <a:ext uri="{FF2B5EF4-FFF2-40B4-BE49-F238E27FC236}">
                <a16:creationId xmlns:a16="http://schemas.microsoft.com/office/drawing/2014/main" id="{57A33C19-6BC0-4DD1-9753-58A1E906D8A3}"/>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139776" y="6231801"/>
            <a:ext cx="1623846" cy="44922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59" r:id="rId2"/>
    <p:sldLayoutId id="2147483661" r:id="rId3"/>
    <p:sldLayoutId id="2147483684" r:id="rId4"/>
  </p:sldLayoutIdLst>
  <p:hf hdr="0" dt="0"/>
  <p:txStyles>
    <p:title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p:titleStyle>
    <p:body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3.bin"/><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4.bin"/><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5.bin"/><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6.bin"/><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7.bin"/><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www.bafa.de/"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www.harald-hof.de/"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ebp"/><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zukunft-jetzt-gestalten.de/"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p:txBody>
          <a:bodyPr>
            <a:normAutofit/>
          </a:bodyPr>
          <a:lstStyle/>
          <a:p>
            <a:pPr algn="ctr"/>
            <a:r>
              <a:rPr lang="de-DE" dirty="0">
                <a:latin typeface="Arial" panose="020B0604020202020204" pitchFamily="34" charset="0"/>
                <a:cs typeface="Arial" panose="020B0604020202020204" pitchFamily="34" charset="0"/>
              </a:rPr>
              <a:t>Was ist zu beachten?</a:t>
            </a:r>
          </a:p>
        </p:txBody>
      </p:sp>
      <p:sp>
        <p:nvSpPr>
          <p:cNvPr id="4" name="Textplatzhalter 3"/>
          <p:cNvSpPr>
            <a:spLocks noGrp="1"/>
          </p:cNvSpPr>
          <p:nvPr>
            <p:ph type="body" sz="quarter" idx="13"/>
          </p:nvPr>
        </p:nvSpPr>
        <p:spPr/>
        <p:txBody>
          <a:bodyPr>
            <a:normAutofit/>
          </a:bodyPr>
          <a:lstStyle/>
          <a:p>
            <a:pPr algn="ctr"/>
            <a:r>
              <a:rPr lang="de-DE" dirty="0">
                <a:latin typeface="Arial" panose="020B0604020202020204" pitchFamily="34" charset="0"/>
                <a:cs typeface="Arial" panose="020B0604020202020204" pitchFamily="34" charset="0"/>
              </a:rPr>
              <a:t>Gründen im</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Voll- bzw. Nebenerwerb</a:t>
            </a:r>
            <a:endParaRPr lang="de-DE" altLang="de-DE" sz="2200" dirty="0">
              <a:latin typeface="Arial" panose="020B0604020202020204" pitchFamily="34" charset="0"/>
              <a:cs typeface="Arial" panose="020B0604020202020204" pitchFamily="34" charset="0"/>
            </a:endParaRPr>
          </a:p>
        </p:txBody>
      </p:sp>
      <p:sp>
        <p:nvSpPr>
          <p:cNvPr id="2" name="Textfeld 1" descr="Textfeld: Bildnachweis: www.iStock.com/pixelfit">
            <a:extLst>
              <a:ext uri="{FF2B5EF4-FFF2-40B4-BE49-F238E27FC236}">
                <a16:creationId xmlns:a16="http://schemas.microsoft.com/office/drawing/2014/main" id="{99D3D7DD-D60F-485F-B8DD-55808DD1E253}"/>
              </a:ext>
            </a:extLst>
          </p:cNvPr>
          <p:cNvSpPr txBox="1">
            <a:spLocks noChangeArrowheads="1"/>
          </p:cNvSpPr>
          <p:nvPr/>
        </p:nvSpPr>
        <p:spPr bwMode="auto">
          <a:xfrm rot="-5400000">
            <a:off x="-661987" y="671513"/>
            <a:ext cx="15525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de-DE" altLang="de-DE" sz="800" b="0" i="0" strike="noStrike" cap="none" normalizeH="0" baseline="0" dirty="0">
                <a:ln>
                  <a:noFill/>
                </a:ln>
                <a:solidFill>
                  <a:schemeClr val="bg1"/>
                </a:solidFill>
                <a:effectLst/>
                <a:latin typeface="Calibri" panose="020F0502020204030204" pitchFamily="34" charset="0"/>
              </a:rPr>
              <a:t>Bildnachweis: iStock.com/pixelfit</a:t>
            </a:r>
            <a:endParaRPr kumimoji="0" lang="de-DE" altLang="de-DE" sz="1800" b="0" i="0"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608311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5000">
        <p15:prstTrans prst="peelOff"/>
      </p:transition>
    </mc:Choice>
    <mc:Fallback xmlns="">
      <p:transition spd="slow" advTm="7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2021 - Abgang</a:t>
            </a:r>
          </a:p>
        </p:txBody>
      </p:sp>
      <p:sp>
        <p:nvSpPr>
          <p:cNvPr id="5" name="Inhaltsplatzhalter 1">
            <a:extLst>
              <a:ext uri="{FF2B5EF4-FFF2-40B4-BE49-F238E27FC236}">
                <a16:creationId xmlns:a16="http://schemas.microsoft.com/office/drawing/2014/main" id="{2192D281-5DD9-448A-AD35-41119FAE8BD1}"/>
              </a:ext>
            </a:extLst>
          </p:cNvPr>
          <p:cNvSpPr txBox="1">
            <a:spLocks/>
          </p:cNvSpPr>
          <p:nvPr/>
        </p:nvSpPr>
        <p:spPr bwMode="auto">
          <a:xfrm>
            <a:off x="436110" y="1884138"/>
            <a:ext cx="8235949" cy="43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pPr marL="109350"/>
            <a:r>
              <a:rPr lang="de-DE" sz="1600" dirty="0"/>
              <a:t>Rund </a:t>
            </a:r>
            <a:r>
              <a:rPr lang="de-DE" sz="1600" b="1" dirty="0"/>
              <a:t>87.200</a:t>
            </a:r>
            <a:r>
              <a:rPr lang="de-DE" sz="1600" dirty="0"/>
              <a:t> Betriebe mit </a:t>
            </a:r>
            <a:r>
              <a:rPr lang="de-DE" sz="1600" b="1" dirty="0"/>
              <a:t>größerer wirtschaftlicher Bedeutung </a:t>
            </a:r>
            <a:r>
              <a:rPr lang="de-DE" sz="1600" dirty="0"/>
              <a:t>gaben im Jahr 2021 ihr Gewerbe vollständig auf. Das waren </a:t>
            </a:r>
            <a:r>
              <a:rPr lang="de-DE" sz="1600" b="1" dirty="0"/>
              <a:t>1,3 % weniger </a:t>
            </a:r>
            <a:r>
              <a:rPr lang="de-DE" sz="1600" dirty="0"/>
              <a:t>als 2020.</a:t>
            </a:r>
          </a:p>
          <a:p>
            <a:pPr marL="109350"/>
            <a:endParaRPr lang="de-DE" sz="1600" dirty="0">
              <a:solidFill>
                <a:srgbClr val="080808"/>
              </a:solidFill>
            </a:endParaRPr>
          </a:p>
          <a:p>
            <a:pPr marL="109350"/>
            <a:r>
              <a:rPr lang="de-DE" sz="1600" dirty="0"/>
              <a:t>Die Zahl der aufgegebenen </a:t>
            </a:r>
            <a:r>
              <a:rPr lang="de-DE" sz="1600" b="1" dirty="0"/>
              <a:t>Kleinunternehmen</a:t>
            </a:r>
            <a:r>
              <a:rPr lang="de-DE" sz="1600" dirty="0"/>
              <a:t> </a:t>
            </a:r>
            <a:r>
              <a:rPr lang="de-DE" sz="1600" b="1" dirty="0"/>
              <a:t>sank um 5,5 % auf 152.100</a:t>
            </a:r>
            <a:r>
              <a:rPr lang="de-DE" sz="1600" dirty="0">
                <a:solidFill>
                  <a:srgbClr val="080808"/>
                </a:solidFill>
              </a:rPr>
              <a:t>. </a:t>
            </a:r>
          </a:p>
          <a:p>
            <a:pPr marL="109350"/>
            <a:endParaRPr lang="de-DE" sz="1600" dirty="0">
              <a:solidFill>
                <a:srgbClr val="080808"/>
              </a:solidFill>
            </a:endParaRPr>
          </a:p>
          <a:p>
            <a:pPr marL="109350"/>
            <a:r>
              <a:rPr lang="de-DE" sz="1600" b="1" dirty="0">
                <a:solidFill>
                  <a:srgbClr val="080808"/>
                </a:solidFill>
              </a:rPr>
              <a:t>Gestiegen</a:t>
            </a:r>
            <a:r>
              <a:rPr lang="de-DE" sz="1600" dirty="0">
                <a:solidFill>
                  <a:srgbClr val="080808"/>
                </a:solidFill>
              </a:rPr>
              <a:t> ist die </a:t>
            </a:r>
            <a:r>
              <a:rPr lang="de-DE" sz="1600" b="1" dirty="0">
                <a:solidFill>
                  <a:srgbClr val="080808"/>
                </a:solidFill>
              </a:rPr>
              <a:t>Zahl</a:t>
            </a:r>
            <a:r>
              <a:rPr lang="de-DE" sz="1600" dirty="0">
                <a:solidFill>
                  <a:srgbClr val="080808"/>
                </a:solidFill>
              </a:rPr>
              <a:t> der Aufgaben von </a:t>
            </a:r>
            <a:r>
              <a:rPr lang="de-DE" sz="1600" b="1" dirty="0">
                <a:solidFill>
                  <a:srgbClr val="080808"/>
                </a:solidFill>
              </a:rPr>
              <a:t>Nebenerwerbsbetrieben</a:t>
            </a:r>
            <a:r>
              <a:rPr lang="de-DE" sz="1600" dirty="0">
                <a:solidFill>
                  <a:srgbClr val="080808"/>
                </a:solidFill>
              </a:rPr>
              <a:t>, und zwar um </a:t>
            </a:r>
            <a:r>
              <a:rPr lang="de-DE" sz="1600" b="1" dirty="0">
                <a:solidFill>
                  <a:srgbClr val="080808"/>
                </a:solidFill>
              </a:rPr>
              <a:t>1,3 %</a:t>
            </a:r>
            <a:r>
              <a:rPr lang="de-DE" sz="1600" dirty="0">
                <a:solidFill>
                  <a:srgbClr val="080808"/>
                </a:solidFill>
              </a:rPr>
              <a:t> auf rund </a:t>
            </a:r>
            <a:r>
              <a:rPr lang="de-DE" sz="1600" b="1" dirty="0">
                <a:solidFill>
                  <a:srgbClr val="080808"/>
                </a:solidFill>
              </a:rPr>
              <a:t>180.900</a:t>
            </a:r>
            <a:r>
              <a:rPr lang="de-DE" sz="1600" dirty="0">
                <a:solidFill>
                  <a:srgbClr val="080808"/>
                </a:solidFill>
              </a:rPr>
              <a:t>. </a:t>
            </a:r>
          </a:p>
          <a:p>
            <a:pPr marL="109350"/>
            <a:endParaRPr lang="de-DE" sz="1600" dirty="0">
              <a:solidFill>
                <a:srgbClr val="080808"/>
              </a:solidFill>
            </a:endParaRPr>
          </a:p>
          <a:p>
            <a:pPr marL="109350"/>
            <a:r>
              <a:rPr lang="de-DE" sz="1600" b="1" dirty="0">
                <a:solidFill>
                  <a:srgbClr val="080808"/>
                </a:solidFill>
              </a:rPr>
              <a:t>Insgesamt lag </a:t>
            </a:r>
            <a:r>
              <a:rPr lang="de-DE" sz="1600" dirty="0">
                <a:solidFill>
                  <a:srgbClr val="080808"/>
                </a:solidFill>
              </a:rPr>
              <a:t>die </a:t>
            </a:r>
            <a:r>
              <a:rPr lang="de-DE" sz="1600" b="1" dirty="0">
                <a:solidFill>
                  <a:srgbClr val="080808"/>
                </a:solidFill>
              </a:rPr>
              <a:t>Zahl</a:t>
            </a:r>
            <a:r>
              <a:rPr lang="de-DE" sz="1600" dirty="0">
                <a:solidFill>
                  <a:srgbClr val="080808"/>
                </a:solidFill>
              </a:rPr>
              <a:t> der </a:t>
            </a:r>
            <a:r>
              <a:rPr lang="de-DE" sz="1600" b="1" dirty="0">
                <a:solidFill>
                  <a:srgbClr val="080808"/>
                </a:solidFill>
              </a:rPr>
              <a:t>Gewerbeabmeldungen</a:t>
            </a:r>
            <a:r>
              <a:rPr lang="de-DE" sz="1600" dirty="0">
                <a:solidFill>
                  <a:srgbClr val="080808"/>
                </a:solidFill>
              </a:rPr>
              <a:t> bei den Gewerbeämtern mit rund </a:t>
            </a:r>
            <a:r>
              <a:rPr lang="de-DE" sz="1600" b="1" dirty="0">
                <a:solidFill>
                  <a:srgbClr val="080808"/>
                </a:solidFill>
              </a:rPr>
              <a:t>538.800</a:t>
            </a:r>
            <a:r>
              <a:rPr lang="de-DE" sz="1600" dirty="0">
                <a:solidFill>
                  <a:srgbClr val="080808"/>
                </a:solidFill>
              </a:rPr>
              <a:t> um 0,5 % unter dem Vorjahresniveau.</a:t>
            </a:r>
          </a:p>
          <a:p>
            <a:pPr marL="109350"/>
            <a:endParaRPr lang="de-DE" sz="1600" dirty="0">
              <a:solidFill>
                <a:srgbClr val="080808"/>
              </a:solidFill>
            </a:endParaRPr>
          </a:p>
          <a:p>
            <a:pPr marL="109350"/>
            <a:endParaRPr lang="de-DE" altLang="de-DE" sz="1600" dirty="0">
              <a:latin typeface="Arial" pitchFamily="34" charset="0"/>
              <a:cs typeface="Arial" pitchFamily="34" charset="0"/>
            </a:endParaRPr>
          </a:p>
          <a:p>
            <a:endParaRPr lang="de-DE" altLang="de-DE" sz="1600" dirty="0">
              <a:latin typeface="Arial" pitchFamily="34" charset="0"/>
              <a:cs typeface="Arial" pitchFamily="34" charset="0"/>
            </a:endParaRPr>
          </a:p>
          <a:p>
            <a:r>
              <a:rPr lang="de-DE" altLang="de-DE" sz="1600" dirty="0">
                <a:latin typeface="Arial" pitchFamily="34" charset="0"/>
                <a:cs typeface="Arial" pitchFamily="34" charset="0"/>
              </a:rPr>
              <a:t>Quelle: Statistisches Bundesamt</a:t>
            </a:r>
            <a:endParaRPr lang="de-DE" altLang="de-DE" sz="1600" dirty="0"/>
          </a:p>
        </p:txBody>
      </p:sp>
      <p:sp>
        <p:nvSpPr>
          <p:cNvPr id="7" name="Foliennummernplatzhalter 3">
            <a:extLst>
              <a:ext uri="{FF2B5EF4-FFF2-40B4-BE49-F238E27FC236}">
                <a16:creationId xmlns:a16="http://schemas.microsoft.com/office/drawing/2014/main" id="{F02BF5DF-72AD-4901-A2C5-154A1C414190}"/>
              </a:ext>
            </a:extLst>
          </p:cNvPr>
          <p:cNvSpPr>
            <a:spLocks noGrp="1"/>
          </p:cNvSpPr>
          <p:nvPr>
            <p:ph type="sldNum" sz="quarter" idx="12"/>
          </p:nvPr>
        </p:nvSpPr>
        <p:spPr>
          <a:xfrm>
            <a:off x="7956376" y="6356350"/>
            <a:ext cx="730424"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57C6AF-C1FF-6140-89C1-E3C03D68B29C}"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6" name="Titel 6">
            <a:extLst>
              <a:ext uri="{FF2B5EF4-FFF2-40B4-BE49-F238E27FC236}">
                <a16:creationId xmlns:a16="http://schemas.microsoft.com/office/drawing/2014/main" id="{CF2F4135-348D-42A5-BF91-E857FD6F4F4E}"/>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 Aktuelle Rahmenbedingungen</a:t>
            </a:r>
          </a:p>
        </p:txBody>
      </p:sp>
    </p:spTree>
    <p:extLst>
      <p:ext uri="{BB962C8B-B14F-4D97-AF65-F5344CB8AC3E}">
        <p14:creationId xmlns:p14="http://schemas.microsoft.com/office/powerpoint/2010/main" val="3379309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Selbständige 2012 bis 2021</a:t>
            </a:r>
          </a:p>
        </p:txBody>
      </p:sp>
      <p:pic>
        <p:nvPicPr>
          <p:cNvPr id="5" name="Grafik 4">
            <a:extLst>
              <a:ext uri="{FF2B5EF4-FFF2-40B4-BE49-F238E27FC236}">
                <a16:creationId xmlns:a16="http://schemas.microsoft.com/office/drawing/2014/main" id="{3CF22DF1-C122-43EA-83CD-44EDD694C36D}"/>
              </a:ext>
            </a:extLst>
          </p:cNvPr>
          <p:cNvPicPr>
            <a:picLocks noChangeAspect="1"/>
          </p:cNvPicPr>
          <p:nvPr/>
        </p:nvPicPr>
        <p:blipFill rotWithShape="1">
          <a:blip r:embed="rId2"/>
          <a:srcRect l="22438" t="19964" r="29525" b="12201"/>
          <a:stretch/>
        </p:blipFill>
        <p:spPr>
          <a:xfrm>
            <a:off x="1534623" y="1884138"/>
            <a:ext cx="6038926" cy="4796890"/>
          </a:xfrm>
          <a:prstGeom prst="rect">
            <a:avLst/>
          </a:prstGeom>
        </p:spPr>
      </p:pic>
      <p:sp>
        <p:nvSpPr>
          <p:cNvPr id="8" name="Rectangle 8">
            <a:extLst>
              <a:ext uri="{FF2B5EF4-FFF2-40B4-BE49-F238E27FC236}">
                <a16:creationId xmlns:a16="http://schemas.microsoft.com/office/drawing/2014/main" id="{1210A2A3-B00D-44AB-9F20-24F8A88FAA88}"/>
              </a:ext>
            </a:extLst>
          </p:cNvPr>
          <p:cNvSpPr>
            <a:spLocks noChangeArrowheads="1"/>
          </p:cNvSpPr>
          <p:nvPr/>
        </p:nvSpPr>
        <p:spPr bwMode="auto">
          <a:xfrm>
            <a:off x="1637970" y="3789040"/>
            <a:ext cx="5832231" cy="18468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endParaRPr lang="de-DE" altLang="de-DE"/>
          </a:p>
        </p:txBody>
      </p:sp>
      <p:sp>
        <p:nvSpPr>
          <p:cNvPr id="6" name="Titel 6">
            <a:extLst>
              <a:ext uri="{FF2B5EF4-FFF2-40B4-BE49-F238E27FC236}">
                <a16:creationId xmlns:a16="http://schemas.microsoft.com/office/drawing/2014/main" id="{657ED214-B490-49DE-AC53-0FB98119881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 Aktuelle Rahmenbedingungen</a:t>
            </a:r>
          </a:p>
        </p:txBody>
      </p:sp>
    </p:spTree>
    <p:extLst>
      <p:ext uri="{BB962C8B-B14F-4D97-AF65-F5344CB8AC3E}">
        <p14:creationId xmlns:p14="http://schemas.microsoft.com/office/powerpoint/2010/main" val="2084012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Typische Gründungsfehler</a:t>
            </a:r>
          </a:p>
        </p:txBody>
      </p:sp>
      <p:sp>
        <p:nvSpPr>
          <p:cNvPr id="4" name="Foliennummernplatzhalter 3">
            <a:extLst>
              <a:ext uri="{FF2B5EF4-FFF2-40B4-BE49-F238E27FC236}">
                <a16:creationId xmlns:a16="http://schemas.microsoft.com/office/drawing/2014/main" id="{779FBD92-D180-4CAB-ABCE-C94AA20F6F23}"/>
              </a:ext>
            </a:extLst>
          </p:cNvPr>
          <p:cNvSpPr>
            <a:spLocks noGrp="1"/>
          </p:cNvSpPr>
          <p:nvPr>
            <p:ph type="sldNum" sz="quarter" idx="12"/>
          </p:nvPr>
        </p:nvSpPr>
        <p:spPr/>
        <p:txBody>
          <a:bodyPr/>
          <a:lstStyle/>
          <a:p>
            <a:fld id="{D85D4919-9345-C143-B116-BEF1F73A0D07}" type="slidenum">
              <a:rPr lang="de-DE" smtClean="0"/>
              <a:pPr/>
              <a:t>12</a:t>
            </a:fld>
            <a:endParaRPr lang="de-DE" dirty="0"/>
          </a:p>
        </p:txBody>
      </p:sp>
      <p:graphicFrame>
        <p:nvGraphicFramePr>
          <p:cNvPr id="9" name="Object 7">
            <a:extLst>
              <a:ext uri="{FF2B5EF4-FFF2-40B4-BE49-F238E27FC236}">
                <a16:creationId xmlns:a16="http://schemas.microsoft.com/office/drawing/2014/main" id="{3C5DD12A-D2ED-4FE4-9E05-DA38153D90B8}"/>
              </a:ext>
            </a:extLst>
          </p:cNvPr>
          <p:cNvGraphicFramePr>
            <a:graphicFrameLocks noChangeAspect="1"/>
          </p:cNvGraphicFramePr>
          <p:nvPr>
            <p:extLst>
              <p:ext uri="{D42A27DB-BD31-4B8C-83A1-F6EECF244321}">
                <p14:modId xmlns:p14="http://schemas.microsoft.com/office/powerpoint/2010/main" val="338581581"/>
              </p:ext>
            </p:extLst>
          </p:nvPr>
        </p:nvGraphicFramePr>
        <p:xfrm>
          <a:off x="436111" y="1884138"/>
          <a:ext cx="8235950" cy="4645025"/>
        </p:xfrm>
        <a:graphic>
          <a:graphicData uri="http://schemas.openxmlformats.org/presentationml/2006/ole">
            <mc:AlternateContent xmlns:mc="http://schemas.openxmlformats.org/markup-compatibility/2006">
              <mc:Choice xmlns:v="urn:schemas-microsoft-com:vml" Requires="v">
                <p:oleObj name="Diagramm" r:id="rId2" imgW="8267749" imgH="4095702" progId="MSGraph.Chart.8">
                  <p:embed followColorScheme="full"/>
                </p:oleObj>
              </mc:Choice>
              <mc:Fallback>
                <p:oleObj name="Diagramm" r:id="rId2" imgW="8267749" imgH="4095702" progId="MSGraph.Chart.8">
                  <p:embed followColorScheme="full"/>
                  <p:pic>
                    <p:nvPicPr>
                      <p:cNvPr id="51209" name="Object 7"/>
                      <p:cNvPicPr>
                        <a:picLocks noChangeAspect="1" noChangeArrowheads="1"/>
                      </p:cNvPicPr>
                      <p:nvPr/>
                    </p:nvPicPr>
                    <p:blipFill>
                      <a:blip r:embed="rId3"/>
                      <a:srcRect/>
                      <a:stretch>
                        <a:fillRect/>
                      </a:stretch>
                    </p:blipFill>
                    <p:spPr bwMode="auto">
                      <a:xfrm>
                        <a:off x="436111" y="1884138"/>
                        <a:ext cx="8235950" cy="4645025"/>
                      </a:xfrm>
                      <a:prstGeom prst="rect">
                        <a:avLst/>
                      </a:prstGeom>
                      <a:noFill/>
                      <a:ln>
                        <a:noFill/>
                      </a:ln>
                      <a:effectLst/>
                    </p:spPr>
                  </p:pic>
                </p:oleObj>
              </mc:Fallback>
            </mc:AlternateContent>
          </a:graphicData>
        </a:graphic>
      </p:graphicFrame>
      <p:sp>
        <p:nvSpPr>
          <p:cNvPr id="10" name="Text Box 8">
            <a:extLst>
              <a:ext uri="{FF2B5EF4-FFF2-40B4-BE49-F238E27FC236}">
                <a16:creationId xmlns:a16="http://schemas.microsoft.com/office/drawing/2014/main" id="{ED40E3B1-AEFB-4CC8-B79A-0FDC474A332E}"/>
              </a:ext>
            </a:extLst>
          </p:cNvPr>
          <p:cNvSpPr txBox="1">
            <a:spLocks noChangeArrowheads="1"/>
          </p:cNvSpPr>
          <p:nvPr/>
        </p:nvSpPr>
        <p:spPr bwMode="auto">
          <a:xfrm>
            <a:off x="741363" y="5995988"/>
            <a:ext cx="3890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4000">
                <a:solidFill>
                  <a:schemeClr val="tx1"/>
                </a:solidFill>
                <a:latin typeface="Arial" pitchFamily="34" charset="0"/>
              </a:defRPr>
            </a:lvl1pPr>
            <a:lvl2pPr marL="742950" indent="-285750" defTabSz="762000">
              <a:defRPr sz="4000">
                <a:solidFill>
                  <a:schemeClr val="tx1"/>
                </a:solidFill>
                <a:latin typeface="Arial" pitchFamily="34" charset="0"/>
              </a:defRPr>
            </a:lvl2pPr>
            <a:lvl3pPr marL="1143000" indent="-228600" defTabSz="762000">
              <a:defRPr sz="4000">
                <a:solidFill>
                  <a:schemeClr val="tx1"/>
                </a:solidFill>
                <a:latin typeface="Arial" pitchFamily="34" charset="0"/>
              </a:defRPr>
            </a:lvl3pPr>
            <a:lvl4pPr marL="1600200" indent="-228600" defTabSz="762000">
              <a:defRPr sz="4000">
                <a:solidFill>
                  <a:schemeClr val="tx1"/>
                </a:solidFill>
                <a:latin typeface="Arial" pitchFamily="34" charset="0"/>
              </a:defRPr>
            </a:lvl4pPr>
            <a:lvl5pPr marL="2057400" indent="-228600" defTabSz="762000">
              <a:defRPr sz="4000">
                <a:solidFill>
                  <a:schemeClr val="tx1"/>
                </a:solidFill>
                <a:latin typeface="Arial" pitchFamily="34" charset="0"/>
              </a:defRPr>
            </a:lvl5pPr>
            <a:lvl6pPr marL="2514600" indent="-228600" algn="ctr" defTabSz="762000" eaLnBrk="0" fontAlgn="base" hangingPunct="0">
              <a:spcBef>
                <a:spcPct val="0"/>
              </a:spcBef>
              <a:spcAft>
                <a:spcPct val="0"/>
              </a:spcAft>
              <a:defRPr sz="4000">
                <a:solidFill>
                  <a:schemeClr val="tx1"/>
                </a:solidFill>
                <a:latin typeface="Arial" pitchFamily="34" charset="0"/>
              </a:defRPr>
            </a:lvl6pPr>
            <a:lvl7pPr marL="2971800" indent="-228600" algn="ctr" defTabSz="762000" eaLnBrk="0" fontAlgn="base" hangingPunct="0">
              <a:spcBef>
                <a:spcPct val="0"/>
              </a:spcBef>
              <a:spcAft>
                <a:spcPct val="0"/>
              </a:spcAft>
              <a:defRPr sz="4000">
                <a:solidFill>
                  <a:schemeClr val="tx1"/>
                </a:solidFill>
                <a:latin typeface="Arial" pitchFamily="34" charset="0"/>
              </a:defRPr>
            </a:lvl7pPr>
            <a:lvl8pPr marL="3429000" indent="-228600" algn="ctr" defTabSz="762000" eaLnBrk="0" fontAlgn="base" hangingPunct="0">
              <a:spcBef>
                <a:spcPct val="0"/>
              </a:spcBef>
              <a:spcAft>
                <a:spcPct val="0"/>
              </a:spcAft>
              <a:defRPr sz="4000">
                <a:solidFill>
                  <a:schemeClr val="tx1"/>
                </a:solidFill>
                <a:latin typeface="Arial" pitchFamily="34" charset="0"/>
              </a:defRPr>
            </a:lvl8pPr>
            <a:lvl9pPr marL="3886200" indent="-228600" algn="ctr" defTabSz="762000" eaLnBrk="0" fontAlgn="base" hangingPunct="0">
              <a:spcBef>
                <a:spcPct val="0"/>
              </a:spcBef>
              <a:spcAft>
                <a:spcPct val="0"/>
              </a:spcAft>
              <a:defRPr sz="4000">
                <a:solidFill>
                  <a:schemeClr val="tx1"/>
                </a:solidFill>
                <a:latin typeface="Arial" pitchFamily="34" charset="0"/>
              </a:defRPr>
            </a:lvl9pPr>
          </a:lstStyle>
          <a:p>
            <a:pPr algn="l">
              <a:spcBef>
                <a:spcPct val="50000"/>
              </a:spcBef>
            </a:pPr>
            <a:r>
              <a:rPr lang="de-DE" altLang="de-DE" sz="1400" dirty="0"/>
              <a:t>Quelle: KfW, Angaben in %</a:t>
            </a:r>
          </a:p>
        </p:txBody>
      </p:sp>
      <p:sp>
        <p:nvSpPr>
          <p:cNvPr id="8" name="Titel 5">
            <a:extLst>
              <a:ext uri="{FF2B5EF4-FFF2-40B4-BE49-F238E27FC236}">
                <a16:creationId xmlns:a16="http://schemas.microsoft.com/office/drawing/2014/main" id="{2A3EC800-001A-4F32-AD17-66CD0813170A}"/>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2672232117"/>
      </p:ext>
    </p:extLst>
  </p:cSld>
  <p:clrMapOvr>
    <a:masterClrMapping/>
  </p:clrMapOvr>
  <p:transition>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31CF796-D089-464D-B812-310210CC68C2}"/>
              </a:ext>
            </a:extLst>
          </p:cNvPr>
          <p:cNvSpPr>
            <a:spLocks noGrp="1"/>
          </p:cNvSpPr>
          <p:nvPr>
            <p:ph type="sldNum" sz="quarter" idx="12"/>
          </p:nvPr>
        </p:nvSpPr>
        <p:spPr/>
        <p:txBody>
          <a:bodyPr/>
          <a:lstStyle/>
          <a:p>
            <a:fld id="{EE57C6AF-C1FF-6140-89C1-E3C03D68B29C}" type="slidenum">
              <a:rPr lang="de-DE" smtClean="0"/>
              <a:pPr/>
              <a:t>13</a:t>
            </a:fld>
            <a:endParaRPr lang="de-DE" dirty="0"/>
          </a:p>
        </p:txBody>
      </p:sp>
      <p:sp>
        <p:nvSpPr>
          <p:cNvPr id="4" name="Fußzeilenplatzhalter 3">
            <a:extLst>
              <a:ext uri="{FF2B5EF4-FFF2-40B4-BE49-F238E27FC236}">
                <a16:creationId xmlns:a16="http://schemas.microsoft.com/office/drawing/2014/main" id="{F025147A-409D-41C5-AC63-2239E76DBF73}"/>
              </a:ext>
            </a:extLst>
          </p:cNvPr>
          <p:cNvSpPr>
            <a:spLocks noGrp="1"/>
          </p:cNvSpPr>
          <p:nvPr>
            <p:ph type="ftr" sz="quarter" idx="3"/>
          </p:nvPr>
        </p:nvSpPr>
        <p:spPr/>
        <p:txBody>
          <a:bodyPr/>
          <a:lstStyle/>
          <a:p>
            <a:pPr>
              <a:defRPr/>
            </a:pPr>
            <a:r>
              <a:rPr lang="de-DE"/>
              <a:t>Gründen im Voll- und Nebenerwerb</a:t>
            </a:r>
            <a:endParaRPr lang="de-DE" dirty="0"/>
          </a:p>
        </p:txBody>
      </p:sp>
      <p:sp>
        <p:nvSpPr>
          <p:cNvPr id="5" name="Titel 5">
            <a:extLst>
              <a:ext uri="{FF2B5EF4-FFF2-40B4-BE49-F238E27FC236}">
                <a16:creationId xmlns:a16="http://schemas.microsoft.com/office/drawing/2014/main" id="{6F8F7280-BA8E-4C95-8C92-AE6C63847B66}"/>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
        <p:nvSpPr>
          <p:cNvPr id="6" name="Rectangle 1026">
            <a:extLst>
              <a:ext uri="{FF2B5EF4-FFF2-40B4-BE49-F238E27FC236}">
                <a16:creationId xmlns:a16="http://schemas.microsoft.com/office/drawing/2014/main" id="{385CA59C-ACE8-46CC-BE75-5F57C63DB513}"/>
              </a:ext>
            </a:extLst>
          </p:cNvPr>
          <p:cNvSpPr txBox="1">
            <a:spLocks noChangeArrowheads="1"/>
          </p:cNvSpPr>
          <p:nvPr/>
        </p:nvSpPr>
        <p:spPr bwMode="auto">
          <a:xfrm>
            <a:off x="762000" y="32766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l" defTabSz="457200" rtl="0" eaLnBrk="1" latinLnBrk="0" hangingPunct="1">
              <a:spcBef>
                <a:spcPct val="0"/>
              </a:spcBef>
              <a:buNone/>
              <a:defRPr sz="1600" kern="1200" baseline="0">
                <a:solidFill>
                  <a:srgbClr val="595959"/>
                </a:solidFill>
                <a:latin typeface="Arial"/>
                <a:ea typeface="+mj-ea"/>
                <a:cs typeface="Arial"/>
              </a:defRPr>
            </a:lvl1pPr>
          </a:lstStyle>
          <a:p>
            <a:pPr algn="ctr"/>
            <a:r>
              <a:rPr lang="de-DE" altLang="de-DE" sz="4800" dirty="0">
                <a:latin typeface="Arial" pitchFamily="34" charset="0"/>
                <a:cs typeface="Times New Roman" pitchFamily="18" charset="0"/>
              </a:rPr>
              <a:t>Selbst - ständig</a:t>
            </a:r>
            <a:r>
              <a:rPr lang="de-DE" altLang="de-DE" dirty="0"/>
              <a:t> </a:t>
            </a:r>
          </a:p>
        </p:txBody>
      </p:sp>
    </p:spTree>
    <p:extLst>
      <p:ext uri="{BB962C8B-B14F-4D97-AF65-F5344CB8AC3E}">
        <p14:creationId xmlns:p14="http://schemas.microsoft.com/office/powerpoint/2010/main" val="78468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C75EDB4-C2C8-4E85-838C-038D2A2F4B05}"/>
              </a:ext>
            </a:extLst>
          </p:cNvPr>
          <p:cNvSpPr>
            <a:spLocks noGrp="1"/>
          </p:cNvSpPr>
          <p:nvPr>
            <p:ph sz="half" idx="1"/>
          </p:nvPr>
        </p:nvSpPr>
        <p:spPr/>
        <p:txBody>
          <a:bodyPr/>
          <a:lstStyle/>
          <a:p>
            <a:pPr lvl="0">
              <a:lnSpc>
                <a:spcPct val="90000"/>
              </a:lnSpc>
            </a:pPr>
            <a:endParaRPr lang="de-DE" altLang="de-DE" sz="1900" dirty="0">
              <a:solidFill>
                <a:prstClr val="black"/>
              </a:solidFill>
              <a:latin typeface="Arial" pitchFamily="34" charset="0"/>
            </a:endParaRPr>
          </a:p>
          <a:p>
            <a:pPr lvl="0">
              <a:lnSpc>
                <a:spcPct val="90000"/>
              </a:lnSpc>
            </a:pP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Blick für die richtige Gelegenheit</a:t>
            </a:r>
            <a:br>
              <a:rPr lang="de-DE" altLang="de-DE" sz="1800" dirty="0">
                <a:solidFill>
                  <a:prstClr val="black"/>
                </a:solidFill>
                <a:latin typeface="Arial" pitchFamily="34" charset="0"/>
              </a:rPr>
            </a:br>
            <a:br>
              <a:rPr lang="de-DE" altLang="de-DE" sz="1800" dirty="0">
                <a:solidFill>
                  <a:prstClr val="black"/>
                </a:solidFill>
                <a:latin typeface="Arial" pitchFamily="34" charset="0"/>
              </a:rPr>
            </a:b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Heißhunger auf viel Arbeit</a:t>
            </a:r>
            <a:br>
              <a:rPr lang="de-DE" altLang="de-DE" sz="1800" dirty="0">
                <a:solidFill>
                  <a:prstClr val="black"/>
                </a:solidFill>
                <a:latin typeface="Arial" pitchFamily="34" charset="0"/>
              </a:rPr>
            </a:br>
            <a:br>
              <a:rPr lang="de-DE" altLang="de-DE" sz="1800" dirty="0">
                <a:solidFill>
                  <a:prstClr val="black"/>
                </a:solidFill>
                <a:latin typeface="Arial" pitchFamily="34" charset="0"/>
              </a:rPr>
            </a:b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Selbstdisziplin</a:t>
            </a:r>
            <a:br>
              <a:rPr lang="de-DE" altLang="de-DE" sz="1800" dirty="0">
                <a:solidFill>
                  <a:prstClr val="black"/>
                </a:solidFill>
                <a:latin typeface="Arial" pitchFamily="34" charset="0"/>
              </a:rPr>
            </a:br>
            <a:br>
              <a:rPr lang="de-DE" altLang="de-DE" sz="1800" dirty="0">
                <a:solidFill>
                  <a:prstClr val="black"/>
                </a:solidFill>
                <a:latin typeface="Arial" pitchFamily="34" charset="0"/>
              </a:rPr>
            </a:b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Unabhängigkeit</a:t>
            </a:r>
            <a:br>
              <a:rPr lang="de-DE" altLang="de-DE" sz="1800" dirty="0">
                <a:solidFill>
                  <a:prstClr val="black"/>
                </a:solidFill>
                <a:latin typeface="Arial" pitchFamily="34" charset="0"/>
              </a:rPr>
            </a:br>
            <a:br>
              <a:rPr lang="de-DE" altLang="de-DE" sz="1800" dirty="0">
                <a:solidFill>
                  <a:prstClr val="black"/>
                </a:solidFill>
                <a:latin typeface="Arial" pitchFamily="34" charset="0"/>
              </a:rPr>
            </a:br>
            <a:endParaRPr lang="de-DE" altLang="de-DE" sz="18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Anpassungsfähigkeit</a:t>
            </a:r>
            <a:endParaRPr lang="de-DE" sz="1800" dirty="0"/>
          </a:p>
        </p:txBody>
      </p:sp>
      <p:sp>
        <p:nvSpPr>
          <p:cNvPr id="4" name="Inhaltsplatzhalter 3">
            <a:extLst>
              <a:ext uri="{FF2B5EF4-FFF2-40B4-BE49-F238E27FC236}">
                <a16:creationId xmlns:a16="http://schemas.microsoft.com/office/drawing/2014/main" id="{0E719D13-CCE0-4A5C-9F4C-40A63A78B369}"/>
              </a:ext>
            </a:extLst>
          </p:cNvPr>
          <p:cNvSpPr>
            <a:spLocks noGrp="1"/>
          </p:cNvSpPr>
          <p:nvPr>
            <p:ph sz="half" idx="2"/>
          </p:nvPr>
        </p:nvSpPr>
        <p:spPr/>
        <p:txBody>
          <a:bodyPr/>
          <a:lstStyle/>
          <a:p>
            <a:r>
              <a:rPr lang="de-DE" sz="1800" dirty="0"/>
              <a:t>Selbstvertrauen und -bewusstsein</a:t>
            </a:r>
            <a:br>
              <a:rPr lang="de-DE" sz="1800" dirty="0"/>
            </a:br>
            <a:br>
              <a:rPr lang="de-DE" sz="1800" dirty="0"/>
            </a:br>
            <a:r>
              <a:rPr lang="de-DE" sz="1800" dirty="0"/>
              <a:t>Selbstvertrauen und  -bewusstsein</a:t>
            </a:r>
          </a:p>
          <a:p>
            <a:endParaRPr lang="de-DE" sz="1800" dirty="0"/>
          </a:p>
          <a:p>
            <a:endParaRPr lang="de-DE" sz="800" dirty="0"/>
          </a:p>
          <a:p>
            <a:r>
              <a:rPr lang="de-DE" sz="1800" dirty="0"/>
              <a:t>Urteilsvermögen</a:t>
            </a:r>
            <a:br>
              <a:rPr lang="de-DE" sz="1800" dirty="0"/>
            </a:br>
            <a:br>
              <a:rPr lang="de-DE" sz="1800" dirty="0"/>
            </a:br>
            <a:endParaRPr lang="de-DE" sz="1800" dirty="0"/>
          </a:p>
          <a:p>
            <a:r>
              <a:rPr lang="de-DE" sz="1800" dirty="0"/>
              <a:t>Zielstrebigkeit</a:t>
            </a:r>
            <a:br>
              <a:rPr lang="de-DE" sz="1800" dirty="0"/>
            </a:br>
            <a:endParaRPr lang="de-DE" sz="1800" dirty="0"/>
          </a:p>
          <a:p>
            <a:endParaRPr lang="de-DE" sz="800" dirty="0"/>
          </a:p>
          <a:p>
            <a:r>
              <a:rPr lang="de-DE" sz="1800" dirty="0"/>
              <a:t>Teamfähigkeit, Stresstoleranz</a:t>
            </a:r>
            <a:br>
              <a:rPr lang="de-DE" dirty="0"/>
            </a:br>
            <a:endParaRPr lang="de-DE" sz="800" dirty="0"/>
          </a:p>
          <a:p>
            <a:endParaRPr lang="de-DE" sz="1800" dirty="0"/>
          </a:p>
          <a:p>
            <a:r>
              <a:rPr lang="de-DE" sz="1800" dirty="0"/>
              <a:t>Lust auf Gewinn</a:t>
            </a:r>
          </a:p>
        </p:txBody>
      </p:sp>
      <p:sp>
        <p:nvSpPr>
          <p:cNvPr id="5" name="Textplatzhalter 4">
            <a:extLst>
              <a:ext uri="{FF2B5EF4-FFF2-40B4-BE49-F238E27FC236}">
                <a16:creationId xmlns:a16="http://schemas.microsoft.com/office/drawing/2014/main" id="{D28F07BF-CBEF-457D-AAAF-0533D84D4F44}"/>
              </a:ext>
            </a:extLst>
          </p:cNvPr>
          <p:cNvSpPr>
            <a:spLocks noGrp="1"/>
          </p:cNvSpPr>
          <p:nvPr>
            <p:ph type="body" idx="10"/>
          </p:nvPr>
        </p:nvSpPr>
        <p:spPr/>
        <p:txBody>
          <a:bodyPr/>
          <a:lstStyle/>
          <a:p>
            <a:r>
              <a:rPr lang="de-DE" dirty="0"/>
              <a:t>10 Schlüssel zum Erfolg</a:t>
            </a:r>
          </a:p>
        </p:txBody>
      </p:sp>
      <p:sp>
        <p:nvSpPr>
          <p:cNvPr id="6" name="Fußzeilenplatzhalter 1">
            <a:extLst>
              <a:ext uri="{FF2B5EF4-FFF2-40B4-BE49-F238E27FC236}">
                <a16:creationId xmlns:a16="http://schemas.microsoft.com/office/drawing/2014/main" id="{7563C04E-8855-413B-BF83-3CC91EC87DD8}"/>
              </a:ext>
            </a:extLst>
          </p:cNvPr>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sz="900" dirty="0">
                <a:solidFill>
                  <a:srgbClr val="C0C0C0"/>
                </a:solidFill>
                <a:latin typeface="Calibri" panose="020F0502020204030204" pitchFamily="34" charset="0"/>
                <a:cs typeface="Calibri" panose="020F0502020204030204" pitchFamily="34" charset="0"/>
              </a:rPr>
              <a:t>Gründen im Voll- und Nebenerwerb </a:t>
            </a:r>
          </a:p>
        </p:txBody>
      </p:sp>
      <p:sp>
        <p:nvSpPr>
          <p:cNvPr id="7" name="Foliennummernplatzhalter 3">
            <a:extLst>
              <a:ext uri="{FF2B5EF4-FFF2-40B4-BE49-F238E27FC236}">
                <a16:creationId xmlns:a16="http://schemas.microsoft.com/office/drawing/2014/main" id="{997DD734-72B3-43D5-9501-855BEB551272}"/>
              </a:ext>
            </a:extLst>
          </p:cNvPr>
          <p:cNvSpPr txBox="1">
            <a:spLocks/>
          </p:cNvSpPr>
          <p:nvPr/>
        </p:nvSpPr>
        <p:spPr>
          <a:xfrm>
            <a:off x="7956376" y="6356350"/>
            <a:ext cx="730424" cy="365125"/>
          </a:xfrm>
          <a:prstGeom prst="rect">
            <a:avLst/>
          </a:prstGeom>
        </p:spPr>
        <p:txBody>
          <a:bodyPr anchor="ctr" anchorCtr="0"/>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lgn="r"/>
            <a:fld id="{D85D4919-9345-C143-B116-BEF1F73A0D07}" type="slidenum">
              <a:rPr lang="de-DE" sz="900" smtClean="0">
                <a:solidFill>
                  <a:srgbClr val="C0C0C0"/>
                </a:solidFill>
                <a:latin typeface="Calibri" panose="020F0502020204030204" pitchFamily="34" charset="0"/>
                <a:cs typeface="Calibri" panose="020F0502020204030204" pitchFamily="34" charset="0"/>
              </a:rPr>
              <a:pPr algn="r"/>
              <a:t>14</a:t>
            </a:fld>
            <a:endParaRPr lang="de-DE" sz="900" dirty="0">
              <a:solidFill>
                <a:srgbClr val="C0C0C0"/>
              </a:solidFill>
              <a:latin typeface="Calibri" panose="020F0502020204030204" pitchFamily="34" charset="0"/>
              <a:cs typeface="Calibri" panose="020F0502020204030204" pitchFamily="34" charset="0"/>
            </a:endParaRPr>
          </a:p>
        </p:txBody>
      </p:sp>
      <p:sp>
        <p:nvSpPr>
          <p:cNvPr id="8" name="Titel 5">
            <a:extLst>
              <a:ext uri="{FF2B5EF4-FFF2-40B4-BE49-F238E27FC236}">
                <a16:creationId xmlns:a16="http://schemas.microsoft.com/office/drawing/2014/main" id="{C34311C7-49D0-4F3A-891A-7B213CB1B767}"/>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1190465132"/>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81E1755-D5A7-4A06-A8A7-96850C23D6A2}"/>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A8A2F759-E3C0-4FCC-8427-8A3882737E5D}"/>
              </a:ext>
            </a:extLst>
          </p:cNvPr>
          <p:cNvSpPr>
            <a:spLocks noGrp="1"/>
          </p:cNvSpPr>
          <p:nvPr>
            <p:ph type="body" idx="1"/>
          </p:nvPr>
        </p:nvSpPr>
        <p:spPr/>
        <p:txBody>
          <a:bodyPr/>
          <a:lstStyle/>
          <a:p>
            <a:r>
              <a:rPr lang="de-DE" dirty="0"/>
              <a:t>Zum Erfolg erforderlich: Fachliche Voraussetzung prüfen</a:t>
            </a:r>
          </a:p>
        </p:txBody>
      </p:sp>
      <p:sp>
        <p:nvSpPr>
          <p:cNvPr id="4" name="Foliennummernplatzhalter 3">
            <a:extLst>
              <a:ext uri="{FF2B5EF4-FFF2-40B4-BE49-F238E27FC236}">
                <a16:creationId xmlns:a16="http://schemas.microsoft.com/office/drawing/2014/main" id="{CDC71517-285A-4DF8-80EE-2A3881A698BB}"/>
              </a:ext>
            </a:extLst>
          </p:cNvPr>
          <p:cNvSpPr>
            <a:spLocks noGrp="1"/>
          </p:cNvSpPr>
          <p:nvPr>
            <p:ph type="sldNum" sz="quarter" idx="12"/>
          </p:nvPr>
        </p:nvSpPr>
        <p:spPr/>
        <p:txBody>
          <a:bodyPr/>
          <a:lstStyle/>
          <a:p>
            <a:fld id="{D85D4919-9345-C143-B116-BEF1F73A0D07}" type="slidenum">
              <a:rPr lang="de-DE" smtClean="0"/>
              <a:pPr/>
              <a:t>15</a:t>
            </a:fld>
            <a:endParaRPr lang="de-DE" dirty="0"/>
          </a:p>
        </p:txBody>
      </p:sp>
      <p:graphicFrame>
        <p:nvGraphicFramePr>
          <p:cNvPr id="5" name="Diagramm 4">
            <a:extLst>
              <a:ext uri="{FF2B5EF4-FFF2-40B4-BE49-F238E27FC236}">
                <a16:creationId xmlns:a16="http://schemas.microsoft.com/office/drawing/2014/main" id="{9AEF8502-CB39-4C61-8230-8434F54F54C0}"/>
              </a:ext>
            </a:extLst>
          </p:cNvPr>
          <p:cNvGraphicFramePr/>
          <p:nvPr>
            <p:extLst>
              <p:ext uri="{D42A27DB-BD31-4B8C-83A1-F6EECF244321}">
                <p14:modId xmlns:p14="http://schemas.microsoft.com/office/powerpoint/2010/main" val="555868112"/>
              </p:ext>
            </p:extLst>
          </p:nvPr>
        </p:nvGraphicFramePr>
        <p:xfrm>
          <a:off x="1025493" y="1884139"/>
          <a:ext cx="7146907" cy="1616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 5">
            <a:extLst>
              <a:ext uri="{FF2B5EF4-FFF2-40B4-BE49-F238E27FC236}">
                <a16:creationId xmlns:a16="http://schemas.microsoft.com/office/drawing/2014/main" id="{9DADD37B-60E1-4A2E-B478-E13FA5F3BEF3}"/>
              </a:ext>
            </a:extLst>
          </p:cNvPr>
          <p:cNvGraphicFramePr/>
          <p:nvPr>
            <p:extLst>
              <p:ext uri="{D42A27DB-BD31-4B8C-83A1-F6EECF244321}">
                <p14:modId xmlns:p14="http://schemas.microsoft.com/office/powerpoint/2010/main" val="860918934"/>
              </p:ext>
            </p:extLst>
          </p:nvPr>
        </p:nvGraphicFramePr>
        <p:xfrm>
          <a:off x="1025493" y="3501008"/>
          <a:ext cx="7146907" cy="1008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m 6">
            <a:extLst>
              <a:ext uri="{FF2B5EF4-FFF2-40B4-BE49-F238E27FC236}">
                <a16:creationId xmlns:a16="http://schemas.microsoft.com/office/drawing/2014/main" id="{82B5B33B-71BC-4E6D-B2A0-14725335CFCF}"/>
              </a:ext>
            </a:extLst>
          </p:cNvPr>
          <p:cNvGraphicFramePr/>
          <p:nvPr>
            <p:extLst>
              <p:ext uri="{D42A27DB-BD31-4B8C-83A1-F6EECF244321}">
                <p14:modId xmlns:p14="http://schemas.microsoft.com/office/powerpoint/2010/main" val="1117253559"/>
              </p:ext>
            </p:extLst>
          </p:nvPr>
        </p:nvGraphicFramePr>
        <p:xfrm>
          <a:off x="1025493" y="4807460"/>
          <a:ext cx="7146907" cy="10081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Titel 5">
            <a:extLst>
              <a:ext uri="{FF2B5EF4-FFF2-40B4-BE49-F238E27FC236}">
                <a16:creationId xmlns:a16="http://schemas.microsoft.com/office/drawing/2014/main" id="{128ADC5E-78A7-4E0A-B5CE-A2345749DAB8}"/>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4243096163"/>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CD27C3E-BC4F-4EC9-8D7B-46321E1F7876}"/>
              </a:ext>
            </a:extLst>
          </p:cNvPr>
          <p:cNvSpPr>
            <a:spLocks noGrp="1"/>
          </p:cNvSpPr>
          <p:nvPr>
            <p:ph type="sldNum" sz="quarter" idx="12"/>
          </p:nvPr>
        </p:nvSpPr>
        <p:spPr/>
        <p:txBody>
          <a:bodyPr/>
          <a:lstStyle/>
          <a:p>
            <a:fld id="{EE57C6AF-C1FF-6140-89C1-E3C03D68B29C}" type="slidenum">
              <a:rPr lang="de-DE" smtClean="0"/>
              <a:pPr/>
              <a:t>16</a:t>
            </a:fld>
            <a:endParaRPr lang="de-DE" dirty="0"/>
          </a:p>
        </p:txBody>
      </p:sp>
      <p:sp>
        <p:nvSpPr>
          <p:cNvPr id="4" name="Fußzeilenplatzhalter 3">
            <a:extLst>
              <a:ext uri="{FF2B5EF4-FFF2-40B4-BE49-F238E27FC236}">
                <a16:creationId xmlns:a16="http://schemas.microsoft.com/office/drawing/2014/main" id="{91C16682-9CD8-4AC5-BCE6-FEC563202273}"/>
              </a:ext>
            </a:extLst>
          </p:cNvPr>
          <p:cNvSpPr>
            <a:spLocks noGrp="1"/>
          </p:cNvSpPr>
          <p:nvPr>
            <p:ph type="ftr" sz="quarter" idx="3"/>
          </p:nvPr>
        </p:nvSpPr>
        <p:spPr/>
        <p:txBody>
          <a:bodyPr/>
          <a:lstStyle/>
          <a:p>
            <a:pPr>
              <a:defRPr/>
            </a:pPr>
            <a:r>
              <a:rPr lang="de-DE" dirty="0"/>
              <a:t>Gründen im Voll- und Nebenerwerb</a:t>
            </a:r>
          </a:p>
        </p:txBody>
      </p:sp>
      <p:sp>
        <p:nvSpPr>
          <p:cNvPr id="5" name="Rectangle 2">
            <a:extLst>
              <a:ext uri="{FF2B5EF4-FFF2-40B4-BE49-F238E27FC236}">
                <a16:creationId xmlns:a16="http://schemas.microsoft.com/office/drawing/2014/main" id="{1F1C9D80-1CB6-4BC4-9EE9-170FD4117535}"/>
              </a:ext>
            </a:extLst>
          </p:cNvPr>
          <p:cNvSpPr txBox="1">
            <a:spLocks noChangeArrowheads="1"/>
          </p:cNvSpPr>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algn="ctr"/>
            <a:br>
              <a:rPr lang="de-DE" altLang="de-DE" sz="4800" b="1" u="sng">
                <a:latin typeface="Arial" pitchFamily="34" charset="0"/>
                <a:cs typeface="Times New Roman" pitchFamily="18" charset="0"/>
              </a:rPr>
            </a:br>
            <a:r>
              <a:rPr lang="de-DE" altLang="de-DE" sz="4800" b="1" u="sng">
                <a:latin typeface="Arial" pitchFamily="34" charset="0"/>
                <a:cs typeface="Times New Roman" pitchFamily="18" charset="0"/>
              </a:rPr>
              <a:t>Gründungschronologie</a:t>
            </a:r>
            <a:r>
              <a:rPr lang="de-DE" altLang="de-DE" sz="4800">
                <a:latin typeface="Arial" pitchFamily="34" charset="0"/>
              </a:rPr>
              <a:t> </a:t>
            </a:r>
            <a:endParaRPr lang="de-DE" altLang="de-DE" sz="4800" dirty="0">
              <a:latin typeface="Arial" pitchFamily="34" charset="0"/>
            </a:endParaRPr>
          </a:p>
        </p:txBody>
      </p:sp>
      <p:sp>
        <p:nvSpPr>
          <p:cNvPr id="6" name="Titel 5">
            <a:extLst>
              <a:ext uri="{FF2B5EF4-FFF2-40B4-BE49-F238E27FC236}">
                <a16:creationId xmlns:a16="http://schemas.microsoft.com/office/drawing/2014/main" id="{D4807324-E590-4D59-A1A1-B473806E754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3033043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Grobplanung – Analysephase (1 bis 3 Monate)</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17</a:t>
            </a:fld>
            <a:endParaRPr lang="de-DE" dirty="0"/>
          </a:p>
        </p:txBody>
      </p:sp>
      <p:sp>
        <p:nvSpPr>
          <p:cNvPr id="6" name="Rechteck 5">
            <a:extLst>
              <a:ext uri="{FF2B5EF4-FFF2-40B4-BE49-F238E27FC236}">
                <a16:creationId xmlns:a16="http://schemas.microsoft.com/office/drawing/2014/main" id="{1E37CD56-D166-4153-A01D-566F8F37F1E8}"/>
              </a:ext>
            </a:extLst>
          </p:cNvPr>
          <p:cNvSpPr/>
          <p:nvPr/>
        </p:nvSpPr>
        <p:spPr>
          <a:xfrm>
            <a:off x="463550" y="1884139"/>
            <a:ext cx="8216900" cy="3333220"/>
          </a:xfrm>
          <a:prstGeom prst="rect">
            <a:avLst/>
          </a:prstGeom>
        </p:spPr>
        <p:txBody>
          <a:bodyPr wrap="square">
            <a:spAutoFit/>
          </a:bodyPr>
          <a:lstStyle/>
          <a:p>
            <a:pPr eaLnBrk="1" hangingPunct="1">
              <a:lnSpc>
                <a:spcPct val="90000"/>
              </a:lnSpc>
            </a:pPr>
            <a:endParaRPr lang="de-DE" altLang="de-DE" dirty="0">
              <a:latin typeface="Arial" pitchFamily="34" charset="0"/>
            </a:endParaRPr>
          </a:p>
          <a:p>
            <a:pPr eaLnBrk="1" hangingPunct="1">
              <a:lnSpc>
                <a:spcPct val="90000"/>
              </a:lnSpc>
            </a:pPr>
            <a:r>
              <a:rPr lang="de-DE" altLang="de-DE" dirty="0">
                <a:latin typeface="Arial" pitchFamily="34" charset="0"/>
              </a:rPr>
              <a:t>Ideen finden</a:t>
            </a:r>
          </a:p>
          <a:p>
            <a:pPr eaLnBrk="1" hangingPunct="1">
              <a:lnSpc>
                <a:spcPct val="90000"/>
              </a:lnSpc>
              <a:buFontTx/>
              <a:buNone/>
            </a:pPr>
            <a:endParaRPr lang="de-DE" altLang="de-DE" dirty="0">
              <a:latin typeface="Arial" pitchFamily="34" charset="0"/>
            </a:endParaRPr>
          </a:p>
          <a:p>
            <a:pPr eaLnBrk="1" hangingPunct="1">
              <a:lnSpc>
                <a:spcPct val="90000"/>
              </a:lnSpc>
            </a:pPr>
            <a:r>
              <a:rPr lang="de-DE" altLang="de-DE" dirty="0">
                <a:latin typeface="Arial" pitchFamily="34" charset="0"/>
              </a:rPr>
              <a:t>Konsultation mit Gründungsberater, IHK, HWK oder IFB</a:t>
            </a:r>
          </a:p>
          <a:p>
            <a:pPr eaLnBrk="1" hangingPunct="1">
              <a:lnSpc>
                <a:spcPct val="90000"/>
              </a:lnSpc>
            </a:pPr>
            <a:endParaRPr lang="de-DE" altLang="de-DE" dirty="0">
              <a:latin typeface="Arial" pitchFamily="34" charset="0"/>
            </a:endParaRPr>
          </a:p>
          <a:p>
            <a:pPr eaLnBrk="1" hangingPunct="1">
              <a:lnSpc>
                <a:spcPct val="90000"/>
              </a:lnSpc>
            </a:pPr>
            <a:r>
              <a:rPr lang="de-DE" altLang="de-DE" dirty="0">
                <a:latin typeface="Arial" pitchFamily="34" charset="0"/>
              </a:rPr>
              <a:t>Kontakte knüpfen</a:t>
            </a:r>
          </a:p>
          <a:p>
            <a:pPr eaLnBrk="1" hangingPunct="1">
              <a:lnSpc>
                <a:spcPct val="90000"/>
              </a:lnSpc>
            </a:pPr>
            <a:endParaRPr lang="de-DE" altLang="de-DE" dirty="0">
              <a:latin typeface="Arial" pitchFamily="34" charset="0"/>
            </a:endParaRPr>
          </a:p>
          <a:p>
            <a:pPr eaLnBrk="1" hangingPunct="1">
              <a:lnSpc>
                <a:spcPct val="90000"/>
              </a:lnSpc>
            </a:pPr>
            <a:r>
              <a:rPr lang="de-DE" altLang="de-DE" dirty="0">
                <a:latin typeface="Arial" pitchFamily="34" charset="0"/>
              </a:rPr>
              <a:t>Markt und Standort analysieren</a:t>
            </a:r>
          </a:p>
          <a:p>
            <a:pPr eaLnBrk="1" hangingPunct="1">
              <a:lnSpc>
                <a:spcPct val="90000"/>
              </a:lnSpc>
            </a:pPr>
            <a:endParaRPr lang="de-DE" altLang="de-DE" dirty="0">
              <a:latin typeface="Arial" pitchFamily="34" charset="0"/>
            </a:endParaRPr>
          </a:p>
          <a:p>
            <a:pPr eaLnBrk="1" hangingPunct="1">
              <a:lnSpc>
                <a:spcPct val="90000"/>
              </a:lnSpc>
            </a:pPr>
            <a:r>
              <a:rPr lang="de-DE" altLang="de-DE" dirty="0">
                <a:latin typeface="Arial" pitchFamily="34" charset="0"/>
              </a:rPr>
              <a:t>Erstkontakt mit dem Steuerberater</a:t>
            </a:r>
          </a:p>
          <a:p>
            <a:pPr eaLnBrk="1" hangingPunct="1">
              <a:lnSpc>
                <a:spcPct val="90000"/>
              </a:lnSpc>
              <a:buFontTx/>
              <a:buNone/>
            </a:pPr>
            <a:endParaRPr lang="de-DE" altLang="de-DE" dirty="0">
              <a:latin typeface="Arial" pitchFamily="34" charset="0"/>
            </a:endParaRPr>
          </a:p>
          <a:p>
            <a:pPr eaLnBrk="1" hangingPunct="1">
              <a:lnSpc>
                <a:spcPct val="90000"/>
              </a:lnSpc>
            </a:pPr>
            <a:r>
              <a:rPr lang="de-DE" altLang="de-DE" dirty="0">
                <a:latin typeface="Arial" pitchFamily="34" charset="0"/>
              </a:rPr>
              <a:t>Unternehmenskonzept erarbeiten</a:t>
            </a:r>
            <a:br>
              <a:rPr lang="de-DE" altLang="de-DE" dirty="0">
                <a:latin typeface="Arial" pitchFamily="34" charset="0"/>
              </a:rPr>
            </a:br>
            <a:r>
              <a:rPr lang="de-DE" altLang="de-DE" dirty="0">
                <a:latin typeface="Arial" pitchFamily="34" charset="0"/>
              </a:rPr>
              <a:t>(diskussionsfähiger Entwurf als Verhandlungsbasis)</a:t>
            </a:r>
          </a:p>
        </p:txBody>
      </p:sp>
      <p:sp>
        <p:nvSpPr>
          <p:cNvPr id="7" name="Titel 5">
            <a:extLst>
              <a:ext uri="{FF2B5EF4-FFF2-40B4-BE49-F238E27FC236}">
                <a16:creationId xmlns:a16="http://schemas.microsoft.com/office/drawing/2014/main" id="{1003C69B-09F4-4632-A44C-F682E9A9C23A}"/>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3335976283"/>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Detailplanung – Konsultationsphase (3 bis 4 Monate)</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18</a:t>
            </a:fld>
            <a:endParaRPr lang="de-DE" dirty="0"/>
          </a:p>
        </p:txBody>
      </p:sp>
      <p:sp>
        <p:nvSpPr>
          <p:cNvPr id="10" name="Rechteck 9">
            <a:extLst>
              <a:ext uri="{FF2B5EF4-FFF2-40B4-BE49-F238E27FC236}">
                <a16:creationId xmlns:a16="http://schemas.microsoft.com/office/drawing/2014/main" id="{9C92D543-A008-44C5-A13C-AA2DDE074ADB}"/>
              </a:ext>
            </a:extLst>
          </p:cNvPr>
          <p:cNvSpPr/>
          <p:nvPr/>
        </p:nvSpPr>
        <p:spPr>
          <a:xfrm>
            <a:off x="463550" y="1884139"/>
            <a:ext cx="8216900" cy="4801314"/>
          </a:xfrm>
          <a:prstGeom prst="rect">
            <a:avLst/>
          </a:prstGeom>
        </p:spPr>
        <p:txBody>
          <a:bodyPr wrap="square">
            <a:spAutoFit/>
          </a:bodyPr>
          <a:lstStyle/>
          <a:p>
            <a:pPr eaLnBrk="1" hangingPunct="1"/>
            <a:endParaRPr lang="de-DE" altLang="de-DE" dirty="0">
              <a:latin typeface="Arial" pitchFamily="34" charset="0"/>
            </a:endParaRPr>
          </a:p>
          <a:p>
            <a:pPr eaLnBrk="1" hangingPunct="1"/>
            <a:r>
              <a:rPr lang="de-DE" altLang="de-DE" dirty="0">
                <a:latin typeface="Arial" pitchFamily="34" charset="0"/>
              </a:rPr>
              <a:t>Kontakt mit Beratern (Steuerberater, Unternehmensberater, Anwalt, Finanzberater, erneut Gründungsberater, IHK, HWK, IFB)</a:t>
            </a:r>
          </a:p>
          <a:p>
            <a:pPr eaLnBrk="1" hangingPunct="1"/>
            <a:endParaRPr lang="de-DE" altLang="de-DE" sz="900" dirty="0">
              <a:latin typeface="Arial" pitchFamily="34" charset="0"/>
            </a:endParaRPr>
          </a:p>
          <a:p>
            <a:pPr eaLnBrk="1" hangingPunct="1"/>
            <a:r>
              <a:rPr lang="de-DE" altLang="de-DE" dirty="0">
                <a:latin typeface="Arial" pitchFamily="34" charset="0"/>
              </a:rPr>
              <a:t>Vorauswahl geeigneter Banken</a:t>
            </a:r>
          </a:p>
          <a:p>
            <a:pPr eaLnBrk="1" hangingPunct="1"/>
            <a:endParaRPr lang="de-DE" altLang="de-DE" sz="900" dirty="0">
              <a:latin typeface="Arial" pitchFamily="34" charset="0"/>
            </a:endParaRPr>
          </a:p>
          <a:p>
            <a:pPr eaLnBrk="1" hangingPunct="1"/>
            <a:r>
              <a:rPr lang="de-DE" altLang="de-DE" dirty="0">
                <a:latin typeface="Arial" pitchFamily="34" charset="0"/>
              </a:rPr>
              <a:t>Erstes Bankgespräch</a:t>
            </a:r>
          </a:p>
          <a:p>
            <a:pPr eaLnBrk="1" hangingPunct="1"/>
            <a:endParaRPr lang="de-DE" altLang="de-DE" sz="900" dirty="0">
              <a:latin typeface="Arial" pitchFamily="34" charset="0"/>
            </a:endParaRPr>
          </a:p>
          <a:p>
            <a:pPr eaLnBrk="1" hangingPunct="1"/>
            <a:r>
              <a:rPr lang="de-DE" altLang="de-DE" dirty="0">
                <a:latin typeface="Arial" pitchFamily="34" charset="0"/>
              </a:rPr>
              <a:t>Mietverhandlungen</a:t>
            </a:r>
          </a:p>
          <a:p>
            <a:pPr eaLnBrk="1" hangingPunct="1"/>
            <a:endParaRPr lang="de-DE" altLang="de-DE" sz="900" dirty="0">
              <a:latin typeface="Arial" pitchFamily="34" charset="0"/>
            </a:endParaRPr>
          </a:p>
          <a:p>
            <a:pPr eaLnBrk="1" hangingPunct="1"/>
            <a:r>
              <a:rPr lang="de-DE" altLang="de-DE" dirty="0">
                <a:latin typeface="Arial" pitchFamily="34" charset="0"/>
              </a:rPr>
              <a:t>Nachfragen bei Stadt- oder Gemeindeverwaltung, Ämtern und Behörden</a:t>
            </a:r>
          </a:p>
          <a:p>
            <a:pPr eaLnBrk="1" hangingPunct="1"/>
            <a:endParaRPr lang="de-DE" altLang="de-DE" sz="900" dirty="0">
              <a:latin typeface="Arial" pitchFamily="34" charset="0"/>
            </a:endParaRPr>
          </a:p>
          <a:p>
            <a:pPr eaLnBrk="1" hangingPunct="1"/>
            <a:r>
              <a:rPr lang="de-DE" altLang="de-DE" dirty="0">
                <a:latin typeface="Arial" pitchFamily="34" charset="0"/>
              </a:rPr>
              <a:t>Konsultation mit Gründungsberater/ IHK/ HWK/ IFB</a:t>
            </a:r>
          </a:p>
          <a:p>
            <a:pPr eaLnBrk="1" hangingPunct="1"/>
            <a:endParaRPr lang="de-DE" altLang="de-DE" sz="900" dirty="0">
              <a:latin typeface="Arial" pitchFamily="34" charset="0"/>
            </a:endParaRPr>
          </a:p>
          <a:p>
            <a:pPr eaLnBrk="1" hangingPunct="1"/>
            <a:r>
              <a:rPr lang="de-DE" altLang="de-DE" dirty="0">
                <a:latin typeface="Arial" pitchFamily="34" charset="0"/>
              </a:rPr>
              <a:t>Kontakt mit Branchenverbänden, Vereinen, Organisationen</a:t>
            </a:r>
          </a:p>
          <a:p>
            <a:pPr eaLnBrk="1" hangingPunct="1"/>
            <a:endParaRPr lang="de-DE" altLang="de-DE" sz="900" dirty="0">
              <a:latin typeface="Arial" pitchFamily="34" charset="0"/>
            </a:endParaRPr>
          </a:p>
          <a:p>
            <a:pPr eaLnBrk="1" hangingPunct="1"/>
            <a:r>
              <a:rPr lang="de-DE" altLang="de-DE" dirty="0">
                <a:latin typeface="Arial" pitchFamily="34" charset="0"/>
              </a:rPr>
              <a:t>Verhandlungen mit Lieferanten</a:t>
            </a:r>
          </a:p>
          <a:p>
            <a:pPr eaLnBrk="1" hangingPunct="1"/>
            <a:endParaRPr lang="de-DE" altLang="de-DE" sz="900" dirty="0">
              <a:latin typeface="Arial" pitchFamily="34" charset="0"/>
            </a:endParaRPr>
          </a:p>
          <a:p>
            <a:pPr eaLnBrk="1" hangingPunct="1"/>
            <a:r>
              <a:rPr lang="de-DE" altLang="de-DE" dirty="0">
                <a:latin typeface="Arial" pitchFamily="34" charset="0"/>
              </a:rPr>
              <a:t>Konkrete Gespräche mit Steuerberater, Anwalt, Notar</a:t>
            </a:r>
          </a:p>
          <a:p>
            <a:pPr eaLnBrk="1" hangingPunct="1"/>
            <a:endParaRPr lang="de-DE" altLang="de-DE" sz="900" dirty="0">
              <a:latin typeface="Arial" pitchFamily="34" charset="0"/>
            </a:endParaRPr>
          </a:p>
          <a:p>
            <a:pPr eaLnBrk="1" hangingPunct="1"/>
            <a:r>
              <a:rPr lang="de-DE" altLang="de-DE" dirty="0">
                <a:latin typeface="Arial" pitchFamily="34" charset="0"/>
              </a:rPr>
              <a:t>Zielgerichtetes Suchen von geeigneten Mitarbeitern</a:t>
            </a:r>
          </a:p>
        </p:txBody>
      </p:sp>
      <p:sp>
        <p:nvSpPr>
          <p:cNvPr id="6" name="Titel 5">
            <a:extLst>
              <a:ext uri="{FF2B5EF4-FFF2-40B4-BE49-F238E27FC236}">
                <a16:creationId xmlns:a16="http://schemas.microsoft.com/office/drawing/2014/main" id="{FA8568A0-95EB-4D59-AE15-1F87B1A36D90}"/>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321982540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7" end="1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Detailplanung – Aktionsphase (4 bis 5 Monate)</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19</a:t>
            </a:fld>
            <a:endParaRPr lang="de-DE" dirty="0"/>
          </a:p>
        </p:txBody>
      </p:sp>
      <p:sp>
        <p:nvSpPr>
          <p:cNvPr id="5" name="Rechteck 4">
            <a:extLst>
              <a:ext uri="{FF2B5EF4-FFF2-40B4-BE49-F238E27FC236}">
                <a16:creationId xmlns:a16="http://schemas.microsoft.com/office/drawing/2014/main" id="{57AD3887-213B-405A-9D5F-E586A1E9B7EC}"/>
              </a:ext>
            </a:extLst>
          </p:cNvPr>
          <p:cNvSpPr/>
          <p:nvPr/>
        </p:nvSpPr>
        <p:spPr>
          <a:xfrm>
            <a:off x="444500" y="1884139"/>
            <a:ext cx="8235950" cy="2308324"/>
          </a:xfrm>
          <a:prstGeom prst="rect">
            <a:avLst/>
          </a:prstGeom>
        </p:spPr>
        <p:txBody>
          <a:bodyPr wrap="square">
            <a:spAutoFit/>
          </a:bodyPr>
          <a:lstStyle/>
          <a:p>
            <a:pPr eaLnBrk="1" hangingPunct="1"/>
            <a:endParaRPr lang="de-DE" altLang="de-DE" u="sng" dirty="0">
              <a:latin typeface="Arial" pitchFamily="34" charset="0"/>
            </a:endParaRPr>
          </a:p>
          <a:p>
            <a:pPr eaLnBrk="1" hangingPunct="1"/>
            <a:r>
              <a:rPr lang="de-DE" altLang="de-DE" u="sng" dirty="0">
                <a:latin typeface="Arial" pitchFamily="34" charset="0"/>
              </a:rPr>
              <a:t>Vor</a:t>
            </a:r>
            <a:r>
              <a:rPr lang="de-DE" altLang="de-DE" dirty="0">
                <a:latin typeface="Arial" pitchFamily="34" charset="0"/>
              </a:rPr>
              <a:t>verträge eingehen</a:t>
            </a:r>
          </a:p>
          <a:p>
            <a:pPr eaLnBrk="1" hangingPunct="1"/>
            <a:endParaRPr lang="de-DE" altLang="de-DE" dirty="0">
              <a:latin typeface="Arial" pitchFamily="34" charset="0"/>
            </a:endParaRPr>
          </a:p>
          <a:p>
            <a:pPr eaLnBrk="1" hangingPunct="1"/>
            <a:r>
              <a:rPr lang="de-DE" altLang="de-DE" dirty="0">
                <a:latin typeface="Arial" pitchFamily="34" charset="0"/>
              </a:rPr>
              <a:t>Prüfungen ablegen, Leistungsnachweise oder Konzessionen erwerben</a:t>
            </a:r>
          </a:p>
          <a:p>
            <a:pPr eaLnBrk="1" hangingPunct="1"/>
            <a:endParaRPr lang="de-DE" altLang="de-DE" dirty="0">
              <a:latin typeface="Arial" pitchFamily="34" charset="0"/>
            </a:endParaRPr>
          </a:p>
          <a:p>
            <a:pPr eaLnBrk="1" hangingPunct="1"/>
            <a:r>
              <a:rPr lang="de-DE" altLang="de-DE" dirty="0">
                <a:latin typeface="Arial" pitchFamily="34" charset="0"/>
              </a:rPr>
              <a:t>Gesamtkonzept nochmals gründlich überprüfen</a:t>
            </a:r>
          </a:p>
          <a:p>
            <a:pPr eaLnBrk="1" hangingPunct="1">
              <a:buFontTx/>
              <a:buNone/>
            </a:pPr>
            <a:endParaRPr lang="de-DE" altLang="de-DE" dirty="0">
              <a:latin typeface="Arial" pitchFamily="34" charset="0"/>
            </a:endParaRPr>
          </a:p>
          <a:p>
            <a:pPr eaLnBrk="1" hangingPunct="1"/>
            <a:r>
              <a:rPr lang="de-DE" altLang="de-DE" dirty="0">
                <a:latin typeface="Arial" pitchFamily="34" charset="0"/>
              </a:rPr>
              <a:t>Kredit und Förderantrag stellen</a:t>
            </a:r>
          </a:p>
        </p:txBody>
      </p:sp>
      <p:sp>
        <p:nvSpPr>
          <p:cNvPr id="6" name="Titel 5">
            <a:extLst>
              <a:ext uri="{FF2B5EF4-FFF2-40B4-BE49-F238E27FC236}">
                <a16:creationId xmlns:a16="http://schemas.microsoft.com/office/drawing/2014/main" id="{317034A5-6FD0-4944-A488-43F20D58C354}"/>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278491979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04ACFC2-164A-483F-A57A-8FA80B7BDAFA}"/>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C6752F1E-B139-4A58-A13C-35A8A0DB1833}"/>
              </a:ext>
            </a:extLst>
          </p:cNvPr>
          <p:cNvSpPr>
            <a:spLocks noGrp="1"/>
          </p:cNvSpPr>
          <p:nvPr>
            <p:ph type="body" idx="1"/>
          </p:nvPr>
        </p:nvSpPr>
        <p:spPr/>
        <p:txBody>
          <a:bodyPr/>
          <a:lstStyle/>
          <a:p>
            <a:r>
              <a:rPr lang="de-DE" dirty="0"/>
              <a:t>Inhalt</a:t>
            </a:r>
          </a:p>
        </p:txBody>
      </p:sp>
      <p:sp>
        <p:nvSpPr>
          <p:cNvPr id="4" name="Foliennummernplatzhalter 3">
            <a:extLst>
              <a:ext uri="{FF2B5EF4-FFF2-40B4-BE49-F238E27FC236}">
                <a16:creationId xmlns:a16="http://schemas.microsoft.com/office/drawing/2014/main" id="{28516BEB-0C2B-41F6-A4CE-36F3CE05312D}"/>
              </a:ext>
            </a:extLst>
          </p:cNvPr>
          <p:cNvSpPr>
            <a:spLocks noGrp="1"/>
          </p:cNvSpPr>
          <p:nvPr>
            <p:ph type="sldNum" sz="quarter" idx="12"/>
          </p:nvPr>
        </p:nvSpPr>
        <p:spPr/>
        <p:txBody>
          <a:bodyPr/>
          <a:lstStyle/>
          <a:p>
            <a:fld id="{D85D4919-9345-C143-B116-BEF1F73A0D07}" type="slidenum">
              <a:rPr lang="de-DE" smtClean="0"/>
              <a:pPr/>
              <a:t>2</a:t>
            </a:fld>
            <a:endParaRPr lang="de-DE" dirty="0"/>
          </a:p>
        </p:txBody>
      </p:sp>
      <p:sp>
        <p:nvSpPr>
          <p:cNvPr id="5" name="Text Box 2">
            <a:extLst>
              <a:ext uri="{FF2B5EF4-FFF2-40B4-BE49-F238E27FC236}">
                <a16:creationId xmlns:a16="http://schemas.microsoft.com/office/drawing/2014/main" id="{9214C73F-EA7A-4564-BC87-A7FAB9B26B21}"/>
              </a:ext>
            </a:extLst>
          </p:cNvPr>
          <p:cNvSpPr txBox="1">
            <a:spLocks noChangeArrowheads="1"/>
          </p:cNvSpPr>
          <p:nvPr/>
        </p:nvSpPr>
        <p:spPr bwMode="auto">
          <a:xfrm>
            <a:off x="444500" y="1930116"/>
            <a:ext cx="8362950" cy="452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marL="800100" indent="-400050">
              <a:spcBef>
                <a:spcPts val="500"/>
              </a:spcBef>
              <a:buFont typeface="+mj-lt"/>
              <a:buAutoNum type="romanUcPeriod"/>
            </a:pPr>
            <a:r>
              <a:rPr lang="de-DE" sz="1500" dirty="0"/>
              <a:t>Einführung, Besonderheit: „Gründen im Nebenerwerb“</a:t>
            </a:r>
          </a:p>
          <a:p>
            <a:pPr marL="800100" indent="-400050">
              <a:spcBef>
                <a:spcPts val="500"/>
              </a:spcBef>
              <a:buFont typeface="+mj-lt"/>
              <a:buAutoNum type="romanUcPeriod"/>
            </a:pPr>
            <a:r>
              <a:rPr lang="de-DE" sz="1500" dirty="0"/>
              <a:t>Aktuelle Rahmenbedingungen</a:t>
            </a:r>
            <a:br>
              <a:rPr lang="de-DE" sz="1500" dirty="0"/>
            </a:br>
            <a:r>
              <a:rPr lang="de-DE" sz="1500" dirty="0"/>
              <a:t>1. Neugründungen und Übernahmen</a:t>
            </a:r>
          </a:p>
          <a:p>
            <a:pPr marL="800100" indent="-400050">
              <a:spcBef>
                <a:spcPts val="500"/>
              </a:spcBef>
              <a:buFont typeface="+mj-lt"/>
              <a:buAutoNum type="romanUcPeriod"/>
            </a:pPr>
            <a:r>
              <a:rPr lang="de-DE" sz="1500" dirty="0"/>
              <a:t>Grundlagen der Existenzgründung</a:t>
            </a:r>
            <a:br>
              <a:rPr lang="de-DE" sz="1500" dirty="0"/>
            </a:br>
            <a:r>
              <a:rPr lang="de-DE" sz="1500" dirty="0"/>
              <a:t>1. Rechtsformwahl</a:t>
            </a:r>
            <a:br>
              <a:rPr lang="de-DE" sz="1500" dirty="0"/>
            </a:br>
            <a:r>
              <a:rPr lang="de-DE" sz="1500" dirty="0"/>
              <a:t>2. Anmeldung</a:t>
            </a:r>
            <a:br>
              <a:rPr lang="de-DE" sz="1500" dirty="0"/>
            </a:br>
            <a:r>
              <a:rPr lang="de-DE" sz="1500" dirty="0"/>
              <a:t>3. Steuern</a:t>
            </a:r>
            <a:br>
              <a:rPr lang="de-DE" sz="1500" dirty="0"/>
            </a:br>
            <a:r>
              <a:rPr lang="de-DE" sz="1500" dirty="0"/>
              <a:t>4. Versicherungen </a:t>
            </a:r>
            <a:br>
              <a:rPr lang="de-DE" sz="1500" dirty="0"/>
            </a:br>
            <a:r>
              <a:rPr lang="de-DE" sz="1500" dirty="0"/>
              <a:t>5. Rücklagen</a:t>
            </a:r>
            <a:br>
              <a:rPr lang="de-DE" sz="1500" dirty="0"/>
            </a:br>
            <a:r>
              <a:rPr lang="de-DE" sz="1500" dirty="0"/>
              <a:t>6. Businessplan</a:t>
            </a:r>
            <a:br>
              <a:rPr lang="de-DE" sz="1500" dirty="0"/>
            </a:br>
            <a:r>
              <a:rPr lang="de-DE" sz="1500" dirty="0"/>
              <a:t>7. Finanzierung/ Förderung</a:t>
            </a:r>
          </a:p>
          <a:p>
            <a:pPr marL="800100" indent="-400050">
              <a:spcBef>
                <a:spcPts val="500"/>
              </a:spcBef>
              <a:buFont typeface="+mj-lt"/>
              <a:buAutoNum type="romanUcPeriod"/>
            </a:pPr>
            <a:r>
              <a:rPr lang="de-DE" sz="1500" dirty="0"/>
              <a:t>Unterstützungsangebote</a:t>
            </a:r>
          </a:p>
          <a:p>
            <a:pPr marL="800100" indent="-400050">
              <a:spcBef>
                <a:spcPts val="500"/>
              </a:spcBef>
              <a:buFont typeface="+mj-lt"/>
              <a:buAutoNum type="romanUcPeriod"/>
            </a:pPr>
            <a:r>
              <a:rPr lang="de-DE" sz="1500" dirty="0"/>
              <a:t>Beratungsmöglichkeiten </a:t>
            </a:r>
          </a:p>
          <a:p>
            <a:pPr marL="800100" indent="-400050">
              <a:spcBef>
                <a:spcPts val="500"/>
              </a:spcBef>
              <a:buFont typeface="+mj-lt"/>
              <a:buAutoNum type="romanUcPeriod"/>
            </a:pPr>
            <a:r>
              <a:rPr lang="de-DE" sz="1500" dirty="0"/>
              <a:t>Zusatzinformationen</a:t>
            </a:r>
          </a:p>
          <a:p>
            <a:pPr marL="800100" indent="-400050">
              <a:spcBef>
                <a:spcPts val="500"/>
              </a:spcBef>
              <a:buFont typeface="+mj-lt"/>
              <a:buAutoNum type="romanUcPeriod"/>
            </a:pPr>
            <a:r>
              <a:rPr lang="de-DE" sz="1500" dirty="0"/>
              <a:t>Abschließendes</a:t>
            </a:r>
          </a:p>
          <a:p>
            <a:pPr marL="800100" indent="-400050">
              <a:spcBef>
                <a:spcPts val="500"/>
              </a:spcBef>
              <a:buFont typeface="+mj-lt"/>
              <a:buAutoNum type="romanUcPeriod"/>
            </a:pPr>
            <a:r>
              <a:rPr lang="de-DE" sz="1500" dirty="0"/>
              <a:t>Ihr Ansprechpartner</a:t>
            </a:r>
          </a:p>
          <a:p>
            <a:pPr marL="800100" indent="-400050">
              <a:spcBef>
                <a:spcPts val="500"/>
              </a:spcBef>
              <a:buFont typeface="+mj-lt"/>
              <a:buAutoNum type="romanUcPeriod"/>
            </a:pPr>
            <a:r>
              <a:rPr lang="de-DE" altLang="de-DE" sz="1500" dirty="0"/>
              <a:t>Angebote für die Transfergesellschaft</a:t>
            </a:r>
          </a:p>
        </p:txBody>
      </p:sp>
    </p:spTree>
    <p:extLst>
      <p:ext uri="{BB962C8B-B14F-4D97-AF65-F5344CB8AC3E}">
        <p14:creationId xmlns:p14="http://schemas.microsoft.com/office/powerpoint/2010/main" val="906962991"/>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err="1"/>
              <a:t>Vorhabensbeginn</a:t>
            </a:r>
            <a:endParaRPr lang="de-DE" dirty="0"/>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20</a:t>
            </a:fld>
            <a:endParaRPr lang="de-DE" dirty="0"/>
          </a:p>
        </p:txBody>
      </p:sp>
      <p:sp>
        <p:nvSpPr>
          <p:cNvPr id="6" name="Rechteck 5">
            <a:extLst>
              <a:ext uri="{FF2B5EF4-FFF2-40B4-BE49-F238E27FC236}">
                <a16:creationId xmlns:a16="http://schemas.microsoft.com/office/drawing/2014/main" id="{6A1CCBF5-4413-4D55-908E-E68A0A4DCB44}"/>
              </a:ext>
            </a:extLst>
          </p:cNvPr>
          <p:cNvSpPr/>
          <p:nvPr/>
        </p:nvSpPr>
        <p:spPr>
          <a:xfrm>
            <a:off x="463550" y="1884139"/>
            <a:ext cx="8216900" cy="4524315"/>
          </a:xfrm>
          <a:prstGeom prst="rect">
            <a:avLst/>
          </a:prstGeom>
        </p:spPr>
        <p:txBody>
          <a:bodyPr wrap="square">
            <a:spAutoFit/>
          </a:bodyPr>
          <a:lstStyle/>
          <a:p>
            <a:pPr eaLnBrk="1" hangingPunct="1">
              <a:defRPr/>
            </a:pPr>
            <a:endParaRPr lang="de-DE" dirty="0">
              <a:latin typeface="Arial" pitchFamily="34" charset="0"/>
            </a:endParaRPr>
          </a:p>
          <a:p>
            <a:pPr eaLnBrk="1" hangingPunct="1">
              <a:defRPr/>
            </a:pPr>
            <a:r>
              <a:rPr lang="de-DE" dirty="0">
                <a:latin typeface="Arial" pitchFamily="34" charset="0"/>
              </a:rPr>
              <a:t>Verbindliche Verträge abschließen</a:t>
            </a:r>
          </a:p>
          <a:p>
            <a:pPr eaLnBrk="1" hangingPunct="1">
              <a:defRPr/>
            </a:pPr>
            <a:endParaRPr lang="de-DE" dirty="0">
              <a:latin typeface="Arial" pitchFamily="34" charset="0"/>
            </a:endParaRPr>
          </a:p>
          <a:p>
            <a:pPr eaLnBrk="1" hangingPunct="1">
              <a:defRPr/>
            </a:pPr>
            <a:r>
              <a:rPr lang="de-DE" dirty="0">
                <a:latin typeface="Arial" pitchFamily="34" charset="0"/>
              </a:rPr>
              <a:t>Beschäftigungsverhältnis kündigen (falls nicht schon früher erforderlich)</a:t>
            </a:r>
          </a:p>
          <a:p>
            <a:pPr eaLnBrk="1" hangingPunct="1">
              <a:defRPr/>
            </a:pPr>
            <a:endParaRPr lang="de-DE" dirty="0">
              <a:latin typeface="Arial" pitchFamily="34" charset="0"/>
            </a:endParaRPr>
          </a:p>
          <a:p>
            <a:pPr eaLnBrk="1" hangingPunct="1">
              <a:defRPr/>
            </a:pPr>
            <a:r>
              <a:rPr lang="de-DE" dirty="0">
                <a:latin typeface="Arial" pitchFamily="34" charset="0"/>
              </a:rPr>
              <a:t>Büro/ Geschäft einrichten</a:t>
            </a:r>
          </a:p>
          <a:p>
            <a:pPr eaLnBrk="1" hangingPunct="1">
              <a:defRPr/>
            </a:pPr>
            <a:endParaRPr lang="de-DE" dirty="0">
              <a:latin typeface="Arial" pitchFamily="34" charset="0"/>
            </a:endParaRPr>
          </a:p>
          <a:p>
            <a:pPr eaLnBrk="1" hangingPunct="1">
              <a:defRPr/>
            </a:pPr>
            <a:r>
              <a:rPr lang="de-DE" dirty="0">
                <a:latin typeface="Arial" pitchFamily="34" charset="0"/>
              </a:rPr>
              <a:t>Eröffnungswerbung organisieren</a:t>
            </a:r>
          </a:p>
          <a:p>
            <a:pPr eaLnBrk="1" hangingPunct="1">
              <a:defRPr/>
            </a:pPr>
            <a:endParaRPr lang="de-DE" dirty="0">
              <a:latin typeface="Arial" pitchFamily="34" charset="0"/>
            </a:endParaRPr>
          </a:p>
          <a:p>
            <a:pPr eaLnBrk="1" hangingPunct="1">
              <a:defRPr/>
            </a:pPr>
            <a:r>
              <a:rPr lang="de-DE" dirty="0">
                <a:latin typeface="Arial" pitchFamily="34" charset="0"/>
              </a:rPr>
              <a:t>Buchhaltung konzipieren</a:t>
            </a:r>
          </a:p>
          <a:p>
            <a:pPr eaLnBrk="1" hangingPunct="1">
              <a:defRPr/>
            </a:pPr>
            <a:endParaRPr lang="de-DE" dirty="0">
              <a:latin typeface="Arial" pitchFamily="34" charset="0"/>
            </a:endParaRPr>
          </a:p>
          <a:p>
            <a:pPr eaLnBrk="1" hangingPunct="1">
              <a:defRPr/>
            </a:pPr>
            <a:r>
              <a:rPr lang="de-DE" dirty="0">
                <a:latin typeface="Arial" pitchFamily="34" charset="0"/>
              </a:rPr>
              <a:t>Mitarbeiter vorbereiten und schulen</a:t>
            </a:r>
          </a:p>
          <a:p>
            <a:pPr eaLnBrk="1" hangingPunct="1">
              <a:defRPr/>
            </a:pPr>
            <a:endParaRPr lang="de-DE" dirty="0">
              <a:latin typeface="Arial" pitchFamily="34" charset="0"/>
            </a:endParaRPr>
          </a:p>
          <a:p>
            <a:pPr eaLnBrk="1" hangingPunct="1">
              <a:defRPr/>
            </a:pPr>
            <a:r>
              <a:rPr lang="de-DE" dirty="0">
                <a:latin typeface="Arial" pitchFamily="34" charset="0"/>
              </a:rPr>
              <a:t>Gewerbe oder freiberufliche Tätigkeit anmelden</a:t>
            </a:r>
          </a:p>
          <a:p>
            <a:pPr eaLnBrk="1" hangingPunct="1">
              <a:defRPr/>
            </a:pPr>
            <a:endParaRPr lang="de-DE" dirty="0">
              <a:latin typeface="Arial" pitchFamily="34" charset="0"/>
            </a:endParaRPr>
          </a:p>
          <a:p>
            <a:pPr eaLnBrk="1" hangingPunct="1">
              <a:defRPr/>
            </a:pPr>
            <a:r>
              <a:rPr lang="de-DE" dirty="0">
                <a:latin typeface="Arial" pitchFamily="34" charset="0"/>
              </a:rPr>
              <a:t>Büro-/ Geschäftseröffnung</a:t>
            </a:r>
          </a:p>
        </p:txBody>
      </p:sp>
      <p:sp>
        <p:nvSpPr>
          <p:cNvPr id="7" name="Titel 5">
            <a:extLst>
              <a:ext uri="{FF2B5EF4-FFF2-40B4-BE49-F238E27FC236}">
                <a16:creationId xmlns:a16="http://schemas.microsoft.com/office/drawing/2014/main" id="{E597B8B2-95A3-4F61-A95C-1CB10C7F3B0A}"/>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99639020"/>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Unternehmensstart</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21</a:t>
            </a:fld>
            <a:endParaRPr lang="de-DE" dirty="0"/>
          </a:p>
        </p:txBody>
      </p:sp>
      <p:sp>
        <p:nvSpPr>
          <p:cNvPr id="5" name="Rechteck 4">
            <a:extLst>
              <a:ext uri="{FF2B5EF4-FFF2-40B4-BE49-F238E27FC236}">
                <a16:creationId xmlns:a16="http://schemas.microsoft.com/office/drawing/2014/main" id="{712E667E-D56B-414B-9FDD-3B99F2455F18}"/>
              </a:ext>
            </a:extLst>
          </p:cNvPr>
          <p:cNvSpPr/>
          <p:nvPr/>
        </p:nvSpPr>
        <p:spPr>
          <a:xfrm>
            <a:off x="463550" y="1884139"/>
            <a:ext cx="8216900" cy="2534027"/>
          </a:xfrm>
          <a:prstGeom prst="rect">
            <a:avLst/>
          </a:prstGeom>
        </p:spPr>
        <p:txBody>
          <a:bodyPr wrap="square">
            <a:spAutoFit/>
          </a:bodyPr>
          <a:lstStyle/>
          <a:p>
            <a:pPr eaLnBrk="1" hangingPunct="1">
              <a:lnSpc>
                <a:spcPct val="150000"/>
              </a:lnSpc>
              <a:buFontTx/>
              <a:buNone/>
            </a:pPr>
            <a:endParaRPr lang="de-DE" altLang="de-DE" dirty="0">
              <a:latin typeface="Arial" pitchFamily="34" charset="0"/>
              <a:cs typeface="Times New Roman" pitchFamily="18" charset="0"/>
            </a:endParaRPr>
          </a:p>
          <a:p>
            <a:pPr eaLnBrk="1" hangingPunct="1">
              <a:lnSpc>
                <a:spcPct val="150000"/>
              </a:lnSpc>
              <a:buFontTx/>
              <a:buNone/>
            </a:pPr>
            <a:r>
              <a:rPr lang="de-DE" altLang="de-DE" dirty="0">
                <a:latin typeface="Arial" pitchFamily="34" charset="0"/>
                <a:cs typeface="Times New Roman" pitchFamily="18" charset="0"/>
              </a:rPr>
              <a:t>Dieser Gesamtablauf wurde in einem Rahmen von 12 Monaten gestellt, um eine Orientierung für den ungefähren proportionalen Zeitbedarf zu schaffen. Wie lange Sie wirklich für Ihre Gründung anzusetzen haben, ergibt sich aus den für Sie zutreffenden Bedingungen. Planen Sie lieber etwas mehr Zeit als zu wenig ein.</a:t>
            </a:r>
            <a:r>
              <a:rPr lang="de-DE" altLang="de-DE" dirty="0"/>
              <a:t> </a:t>
            </a:r>
          </a:p>
        </p:txBody>
      </p:sp>
      <p:sp>
        <p:nvSpPr>
          <p:cNvPr id="6" name="Titel 5">
            <a:extLst>
              <a:ext uri="{FF2B5EF4-FFF2-40B4-BE49-F238E27FC236}">
                <a16:creationId xmlns:a16="http://schemas.microsoft.com/office/drawing/2014/main" id="{513B3409-110E-4A9F-9643-BD1C806414C6}"/>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2716471821"/>
      </p:ext>
    </p:extLst>
  </p:cSld>
  <p:clrMapOvr>
    <a:masterClrMapping/>
  </p:clrMapOvr>
  <p:transition>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0B33048-AC7A-4317-9D21-2999B3C4E1B7}"/>
              </a:ext>
            </a:extLst>
          </p:cNvPr>
          <p:cNvSpPr>
            <a:spLocks noGrp="1"/>
          </p:cNvSpPr>
          <p:nvPr>
            <p:ph type="sldNum" sz="quarter" idx="12"/>
          </p:nvPr>
        </p:nvSpPr>
        <p:spPr/>
        <p:txBody>
          <a:bodyPr/>
          <a:lstStyle/>
          <a:p>
            <a:fld id="{EE57C6AF-C1FF-6140-89C1-E3C03D68B29C}" type="slidenum">
              <a:rPr lang="de-DE" smtClean="0"/>
              <a:pPr/>
              <a:t>22</a:t>
            </a:fld>
            <a:endParaRPr lang="de-DE" dirty="0"/>
          </a:p>
        </p:txBody>
      </p:sp>
      <p:sp>
        <p:nvSpPr>
          <p:cNvPr id="4" name="Fußzeilenplatzhalter 3">
            <a:extLst>
              <a:ext uri="{FF2B5EF4-FFF2-40B4-BE49-F238E27FC236}">
                <a16:creationId xmlns:a16="http://schemas.microsoft.com/office/drawing/2014/main" id="{79AE45F8-025A-427C-B1E1-48A81A58568C}"/>
              </a:ext>
            </a:extLst>
          </p:cNvPr>
          <p:cNvSpPr>
            <a:spLocks noGrp="1"/>
          </p:cNvSpPr>
          <p:nvPr>
            <p:ph type="ftr" sz="quarter" idx="3"/>
          </p:nvPr>
        </p:nvSpPr>
        <p:spPr/>
        <p:txBody>
          <a:bodyPr/>
          <a:lstStyle/>
          <a:p>
            <a:pPr>
              <a:defRPr/>
            </a:pPr>
            <a:r>
              <a:rPr lang="de-DE" dirty="0"/>
              <a:t>Gründen im Voll- und Nebenerwerb</a:t>
            </a:r>
          </a:p>
        </p:txBody>
      </p:sp>
      <p:sp>
        <p:nvSpPr>
          <p:cNvPr id="5" name="Rectangle 2">
            <a:extLst>
              <a:ext uri="{FF2B5EF4-FFF2-40B4-BE49-F238E27FC236}">
                <a16:creationId xmlns:a16="http://schemas.microsoft.com/office/drawing/2014/main" id="{AD81219E-AC0A-4B54-AB3A-70A0056173D9}"/>
              </a:ext>
            </a:extLst>
          </p:cNvPr>
          <p:cNvSpPr txBox="1">
            <a:spLocks noChangeArrowheads="1"/>
          </p:cNvSpPr>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algn="ctr"/>
            <a:r>
              <a:rPr lang="de-DE" altLang="de-DE" sz="4800" b="1" u="sng">
                <a:latin typeface="Arial" pitchFamily="34" charset="0"/>
                <a:cs typeface="Times New Roman" pitchFamily="18" charset="0"/>
              </a:rPr>
              <a:t>Grundsatz </a:t>
            </a:r>
            <a:br>
              <a:rPr lang="de-DE" altLang="de-DE" sz="4800" b="1" u="sng">
                <a:latin typeface="Arial" pitchFamily="34" charset="0"/>
                <a:cs typeface="Times New Roman" pitchFamily="18" charset="0"/>
              </a:rPr>
            </a:br>
            <a:br>
              <a:rPr lang="de-DE" altLang="de-DE" sz="4800" b="1" u="sng">
                <a:latin typeface="Arial" pitchFamily="34" charset="0"/>
                <a:cs typeface="Times New Roman" pitchFamily="18" charset="0"/>
              </a:rPr>
            </a:br>
            <a:r>
              <a:rPr lang="de-DE" altLang="de-DE" sz="4800" b="1" u="sng">
                <a:latin typeface="Arial" pitchFamily="34" charset="0"/>
                <a:cs typeface="Times New Roman" pitchFamily="18" charset="0"/>
              </a:rPr>
              <a:t>Gewerbefreiheit</a:t>
            </a:r>
            <a:r>
              <a:rPr lang="de-DE" altLang="de-DE"/>
              <a:t> </a:t>
            </a:r>
            <a:endParaRPr lang="de-DE" altLang="de-DE" dirty="0"/>
          </a:p>
        </p:txBody>
      </p:sp>
      <p:sp>
        <p:nvSpPr>
          <p:cNvPr id="6" name="Titel 5">
            <a:extLst>
              <a:ext uri="{FF2B5EF4-FFF2-40B4-BE49-F238E27FC236}">
                <a16:creationId xmlns:a16="http://schemas.microsoft.com/office/drawing/2014/main" id="{2104A7D6-78F8-474D-B5DD-5F1EF93F5691}"/>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3347033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C75EDB4-C2C8-4E85-838C-038D2A2F4B05}"/>
              </a:ext>
            </a:extLst>
          </p:cNvPr>
          <p:cNvSpPr>
            <a:spLocks noGrp="1"/>
          </p:cNvSpPr>
          <p:nvPr>
            <p:ph sz="half" idx="1"/>
          </p:nvPr>
        </p:nvSpPr>
        <p:spPr/>
        <p:txBody>
          <a:bodyPr/>
          <a:lstStyle/>
          <a:p>
            <a:pPr lvl="0">
              <a:lnSpc>
                <a:spcPct val="90000"/>
              </a:lnSpc>
            </a:pPr>
            <a:endParaRPr lang="de-DE" altLang="de-DE" sz="1900" dirty="0">
              <a:solidFill>
                <a:prstClr val="black"/>
              </a:solidFill>
              <a:latin typeface="Arial" pitchFamily="34" charset="0"/>
            </a:endParaRPr>
          </a:p>
          <a:p>
            <a:pPr lvl="0">
              <a:lnSpc>
                <a:spcPct val="90000"/>
              </a:lnSpc>
            </a:pPr>
            <a:endParaRPr lang="de-DE" altLang="de-DE" sz="1800" dirty="0">
              <a:solidFill>
                <a:prstClr val="black"/>
              </a:solidFill>
              <a:latin typeface="Arial" pitchFamily="34" charset="0"/>
            </a:endParaRPr>
          </a:p>
          <a:p>
            <a:pPr marL="457200" indent="-457200">
              <a:lnSpc>
                <a:spcPct val="90000"/>
              </a:lnSpc>
            </a:pPr>
            <a:r>
              <a:rPr lang="de-DE" altLang="de-DE" sz="1800" b="1" u="sng" dirty="0">
                <a:latin typeface="Arial" pitchFamily="34" charset="0"/>
                <a:cs typeface="Times New Roman" pitchFamily="18" charset="0"/>
              </a:rPr>
              <a:t>1. Freier Beruf </a:t>
            </a:r>
            <a:endParaRPr lang="de-DE" altLang="de-DE" sz="1800" dirty="0">
              <a:latin typeface="Arial" pitchFamily="34" charset="0"/>
              <a:cs typeface="Times New Roman" pitchFamily="18" charset="0"/>
            </a:endParaRPr>
          </a:p>
          <a:p>
            <a:pPr marL="457200" indent="-457200">
              <a:lnSpc>
                <a:spcPct val="90000"/>
              </a:lnSpc>
            </a:pPr>
            <a:r>
              <a:rPr lang="de-DE" altLang="de-DE" sz="1800" dirty="0">
                <a:latin typeface="Arial" pitchFamily="34" charset="0"/>
                <a:cs typeface="Times New Roman" pitchFamily="18" charset="0"/>
              </a:rPr>
              <a:t> </a:t>
            </a:r>
          </a:p>
          <a:p>
            <a:pPr marL="457200" indent="-457200">
              <a:lnSpc>
                <a:spcPct val="90000"/>
              </a:lnSpc>
              <a:spcBef>
                <a:spcPct val="0"/>
              </a:spcBef>
            </a:pPr>
            <a:r>
              <a:rPr lang="de-DE" altLang="de-DE" sz="1800" dirty="0">
                <a:latin typeface="Arial" pitchFamily="34" charset="0"/>
                <a:cs typeface="Times New Roman" pitchFamily="18" charset="0"/>
              </a:rPr>
              <a:t>Ärzte, Rechtsanwälte und</a:t>
            </a:r>
          </a:p>
          <a:p>
            <a:pPr marL="457200" indent="-457200">
              <a:lnSpc>
                <a:spcPct val="90000"/>
              </a:lnSpc>
              <a:spcBef>
                <a:spcPct val="0"/>
              </a:spcBef>
            </a:pPr>
            <a:r>
              <a:rPr lang="de-DE" altLang="de-DE" sz="1800" dirty="0">
                <a:latin typeface="Arial" pitchFamily="34" charset="0"/>
                <a:cs typeface="Times New Roman" pitchFamily="18" charset="0"/>
              </a:rPr>
              <a:t>Architekten sind typisch</a:t>
            </a:r>
          </a:p>
          <a:p>
            <a:pPr marL="457200" indent="-457200">
              <a:lnSpc>
                <a:spcPct val="90000"/>
              </a:lnSpc>
              <a:spcBef>
                <a:spcPct val="0"/>
              </a:spcBef>
            </a:pPr>
            <a:r>
              <a:rPr lang="de-DE" altLang="de-DE" sz="1800" dirty="0">
                <a:latin typeface="Arial" pitchFamily="34" charset="0"/>
                <a:cs typeface="Times New Roman" pitchFamily="18" charset="0"/>
              </a:rPr>
              <a:t>Vertreter der „Freien Berufe“. </a:t>
            </a:r>
          </a:p>
          <a:p>
            <a:pPr marL="457200" indent="-457200">
              <a:lnSpc>
                <a:spcPct val="90000"/>
              </a:lnSpc>
              <a:spcBef>
                <a:spcPct val="0"/>
              </a:spcBef>
            </a:pPr>
            <a:r>
              <a:rPr lang="de-DE" altLang="de-DE" sz="1800" dirty="0">
                <a:latin typeface="Arial" pitchFamily="34" charset="0"/>
                <a:cs typeface="Times New Roman" pitchFamily="18" charset="0"/>
              </a:rPr>
              <a:t>Bei diesen Tätigkeiten steht eine</a:t>
            </a:r>
          </a:p>
          <a:p>
            <a:pPr marL="457200" indent="-457200">
              <a:lnSpc>
                <a:spcPct val="90000"/>
              </a:lnSpc>
              <a:spcBef>
                <a:spcPct val="0"/>
              </a:spcBef>
            </a:pPr>
            <a:r>
              <a:rPr lang="de-DE" altLang="de-DE" sz="1800" dirty="0">
                <a:latin typeface="Arial" pitchFamily="34" charset="0"/>
                <a:cs typeface="Times New Roman" pitchFamily="18" charset="0"/>
              </a:rPr>
              <a:t>geistige, künstlerische oder </a:t>
            </a:r>
          </a:p>
          <a:p>
            <a:pPr marL="457200" indent="-457200">
              <a:lnSpc>
                <a:spcPct val="90000"/>
              </a:lnSpc>
              <a:spcBef>
                <a:spcPct val="0"/>
              </a:spcBef>
            </a:pPr>
            <a:r>
              <a:rPr lang="de-DE" altLang="de-DE" sz="1800" dirty="0">
                <a:latin typeface="Arial" pitchFamily="34" charset="0"/>
                <a:cs typeface="Times New Roman" pitchFamily="18" charset="0"/>
              </a:rPr>
              <a:t>wissenschaftliche Tätigkeit </a:t>
            </a:r>
          </a:p>
          <a:p>
            <a:pPr marL="457200" indent="-457200">
              <a:lnSpc>
                <a:spcPct val="90000"/>
              </a:lnSpc>
              <a:spcBef>
                <a:spcPct val="0"/>
              </a:spcBef>
            </a:pPr>
            <a:r>
              <a:rPr lang="de-DE" altLang="de-DE" sz="1800" dirty="0">
                <a:latin typeface="Arial" pitchFamily="34" charset="0"/>
                <a:cs typeface="Times New Roman" pitchFamily="18" charset="0"/>
              </a:rPr>
              <a:t>im Vordergrund. Über die jeweils</a:t>
            </a:r>
          </a:p>
          <a:p>
            <a:pPr marL="457200" indent="-457200">
              <a:lnSpc>
                <a:spcPct val="90000"/>
              </a:lnSpc>
              <a:spcBef>
                <a:spcPct val="0"/>
              </a:spcBef>
            </a:pPr>
            <a:r>
              <a:rPr lang="de-DE" altLang="de-DE" sz="1800" dirty="0">
                <a:latin typeface="Arial" pitchFamily="34" charset="0"/>
                <a:cs typeface="Times New Roman" pitchFamily="18" charset="0"/>
              </a:rPr>
              <a:t>geltenden Zulassungs- und </a:t>
            </a:r>
          </a:p>
          <a:p>
            <a:pPr marL="457200" indent="-457200">
              <a:lnSpc>
                <a:spcPct val="90000"/>
              </a:lnSpc>
              <a:spcBef>
                <a:spcPct val="0"/>
              </a:spcBef>
            </a:pPr>
            <a:r>
              <a:rPr lang="de-DE" altLang="de-DE" sz="1800" dirty="0">
                <a:latin typeface="Arial" pitchFamily="34" charset="0"/>
                <a:cs typeface="Times New Roman" pitchFamily="18" charset="0"/>
              </a:rPr>
              <a:t>Berufsausübungsbestimmungen</a:t>
            </a:r>
          </a:p>
          <a:p>
            <a:pPr marL="457200" indent="-457200">
              <a:lnSpc>
                <a:spcPct val="90000"/>
              </a:lnSpc>
              <a:spcBef>
                <a:spcPct val="0"/>
              </a:spcBef>
            </a:pPr>
            <a:r>
              <a:rPr lang="de-DE" altLang="de-DE" sz="1800" dirty="0">
                <a:latin typeface="Arial" pitchFamily="34" charset="0"/>
                <a:cs typeface="Times New Roman" pitchFamily="18" charset="0"/>
              </a:rPr>
              <a:t>informieren die jeweils </a:t>
            </a:r>
          </a:p>
          <a:p>
            <a:pPr marL="457200" indent="-457200">
              <a:lnSpc>
                <a:spcPct val="90000"/>
              </a:lnSpc>
              <a:spcBef>
                <a:spcPct val="0"/>
              </a:spcBef>
            </a:pPr>
            <a:r>
              <a:rPr lang="de-DE" altLang="de-DE" sz="1800" dirty="0">
                <a:latin typeface="Arial" pitchFamily="34" charset="0"/>
                <a:cs typeface="Times New Roman" pitchFamily="18" charset="0"/>
              </a:rPr>
              <a:t>zuständigen berufsständischen </a:t>
            </a:r>
          </a:p>
          <a:p>
            <a:pPr marL="457200" indent="-457200">
              <a:lnSpc>
                <a:spcPct val="90000"/>
              </a:lnSpc>
              <a:spcBef>
                <a:spcPct val="0"/>
              </a:spcBef>
            </a:pPr>
            <a:r>
              <a:rPr lang="de-DE" altLang="de-DE" sz="1800" dirty="0">
                <a:latin typeface="Arial" pitchFamily="34" charset="0"/>
                <a:cs typeface="Times New Roman" pitchFamily="18" charset="0"/>
              </a:rPr>
              <a:t>Vertretungen wie Ärztekammer,</a:t>
            </a:r>
          </a:p>
          <a:p>
            <a:pPr marL="457200" indent="-457200">
              <a:lnSpc>
                <a:spcPct val="90000"/>
              </a:lnSpc>
              <a:spcBef>
                <a:spcPct val="0"/>
              </a:spcBef>
            </a:pPr>
            <a:r>
              <a:rPr lang="de-DE" altLang="de-DE" sz="1800" dirty="0">
                <a:latin typeface="Arial" pitchFamily="34" charset="0"/>
                <a:cs typeface="Times New Roman" pitchFamily="18" charset="0"/>
              </a:rPr>
              <a:t>Anwaltskammer und </a:t>
            </a:r>
          </a:p>
          <a:p>
            <a:pPr marL="457200" indent="-457200">
              <a:lnSpc>
                <a:spcPct val="90000"/>
              </a:lnSpc>
              <a:spcBef>
                <a:spcPct val="0"/>
              </a:spcBef>
            </a:pPr>
            <a:r>
              <a:rPr lang="de-DE" altLang="de-DE" sz="1800" dirty="0">
                <a:latin typeface="Arial" pitchFamily="34" charset="0"/>
                <a:cs typeface="Times New Roman" pitchFamily="18" charset="0"/>
              </a:rPr>
              <a:t>Architektenkammer.</a:t>
            </a:r>
          </a:p>
        </p:txBody>
      </p:sp>
      <p:sp>
        <p:nvSpPr>
          <p:cNvPr id="4" name="Inhaltsplatzhalter 3">
            <a:extLst>
              <a:ext uri="{FF2B5EF4-FFF2-40B4-BE49-F238E27FC236}">
                <a16:creationId xmlns:a16="http://schemas.microsoft.com/office/drawing/2014/main" id="{0E719D13-CCE0-4A5C-9F4C-40A63A78B369}"/>
              </a:ext>
            </a:extLst>
          </p:cNvPr>
          <p:cNvSpPr>
            <a:spLocks noGrp="1"/>
          </p:cNvSpPr>
          <p:nvPr>
            <p:ph sz="half" idx="2"/>
          </p:nvPr>
        </p:nvSpPr>
        <p:spPr/>
        <p:txBody>
          <a:bodyPr/>
          <a:lstStyle/>
          <a:p>
            <a:pPr>
              <a:lnSpc>
                <a:spcPct val="90000"/>
              </a:lnSpc>
            </a:pPr>
            <a:r>
              <a:rPr lang="de-DE" sz="1800" dirty="0"/>
              <a:t>Selbstvertrauen und -bewusstsein</a:t>
            </a:r>
            <a:br>
              <a:rPr lang="de-DE" sz="1800" dirty="0"/>
            </a:br>
            <a:br>
              <a:rPr lang="de-DE" sz="1800" dirty="0"/>
            </a:br>
            <a:r>
              <a:rPr lang="de-DE" altLang="de-DE" sz="1800" b="1" u="sng" dirty="0">
                <a:latin typeface="Arial" pitchFamily="34" charset="0"/>
                <a:cs typeface="Times New Roman" pitchFamily="18" charset="0"/>
              </a:rPr>
              <a:t>2a. Gewerbebetrieb</a:t>
            </a:r>
          </a:p>
          <a:p>
            <a:pPr>
              <a:lnSpc>
                <a:spcPct val="90000"/>
              </a:lnSpc>
            </a:pPr>
            <a:r>
              <a:rPr lang="de-DE" altLang="de-DE" sz="1800" b="1" u="sng" dirty="0">
                <a:latin typeface="Arial" pitchFamily="34" charset="0"/>
                <a:cs typeface="Times New Roman" pitchFamily="18" charset="0"/>
              </a:rPr>
              <a:t>(Handel, Dienstleistung):</a:t>
            </a:r>
            <a:endParaRPr lang="de-DE" altLang="de-DE" sz="1800" dirty="0">
              <a:latin typeface="Arial" pitchFamily="34" charset="0"/>
              <a:cs typeface="Times New Roman" pitchFamily="18" charset="0"/>
            </a:endParaRPr>
          </a:p>
          <a:p>
            <a:pPr>
              <a:lnSpc>
                <a:spcPct val="90000"/>
              </a:lnSpc>
            </a:pPr>
            <a:endParaRPr lang="de-DE" altLang="de-DE" sz="1800" dirty="0">
              <a:latin typeface="Arial" pitchFamily="34" charset="0"/>
              <a:cs typeface="Times New Roman" pitchFamily="18" charset="0"/>
            </a:endParaRPr>
          </a:p>
          <a:p>
            <a:pPr>
              <a:lnSpc>
                <a:spcPct val="90000"/>
              </a:lnSpc>
            </a:pPr>
            <a:r>
              <a:rPr lang="de-DE" altLang="de-DE" sz="1800" dirty="0">
                <a:latin typeface="Arial" pitchFamily="34" charset="0"/>
                <a:cs typeface="Times New Roman" pitchFamily="18" charset="0"/>
              </a:rPr>
              <a:t>Merkmale eines Gewerbebetriebs:</a:t>
            </a:r>
          </a:p>
          <a:p>
            <a:pPr>
              <a:lnSpc>
                <a:spcPct val="90000"/>
              </a:lnSpc>
            </a:pPr>
            <a:endParaRPr lang="de-DE" altLang="de-DE" sz="1800" dirty="0">
              <a:latin typeface="Arial" pitchFamily="34" charset="0"/>
              <a:cs typeface="Times New Roman" pitchFamily="18" charset="0"/>
            </a:endParaRPr>
          </a:p>
          <a:p>
            <a:pPr>
              <a:lnSpc>
                <a:spcPct val="90000"/>
              </a:lnSpc>
            </a:pPr>
            <a:r>
              <a:rPr lang="de-DE" altLang="de-DE" sz="1800" dirty="0">
                <a:latin typeface="Arial" pitchFamily="34" charset="0"/>
                <a:cs typeface="Times New Roman" pitchFamily="18" charset="0"/>
              </a:rPr>
              <a:t>Selbstständigkeit</a:t>
            </a:r>
            <a:br>
              <a:rPr lang="de-DE" altLang="de-DE" sz="1800" dirty="0">
                <a:latin typeface="Arial" pitchFamily="34" charset="0"/>
                <a:cs typeface="Times New Roman" pitchFamily="18" charset="0"/>
              </a:rPr>
            </a:br>
            <a:endParaRPr lang="de-DE" altLang="de-DE" sz="1800" dirty="0">
              <a:latin typeface="Arial" pitchFamily="34" charset="0"/>
              <a:cs typeface="Times New Roman" pitchFamily="18" charset="0"/>
            </a:endParaRPr>
          </a:p>
          <a:p>
            <a:pPr>
              <a:lnSpc>
                <a:spcPct val="90000"/>
              </a:lnSpc>
            </a:pPr>
            <a:r>
              <a:rPr lang="de-DE" altLang="de-DE" sz="1800" dirty="0">
                <a:latin typeface="Arial" pitchFamily="34" charset="0"/>
                <a:cs typeface="Times New Roman" pitchFamily="18" charset="0"/>
              </a:rPr>
              <a:t>Nachhaltigkeit</a:t>
            </a:r>
            <a:br>
              <a:rPr lang="de-DE" altLang="de-DE" sz="1800" dirty="0">
                <a:latin typeface="Arial" pitchFamily="34" charset="0"/>
                <a:cs typeface="Times New Roman" pitchFamily="18" charset="0"/>
              </a:rPr>
            </a:br>
            <a:endParaRPr lang="de-DE" altLang="de-DE" sz="1800" dirty="0">
              <a:latin typeface="Arial" pitchFamily="34" charset="0"/>
              <a:cs typeface="Times New Roman" pitchFamily="18" charset="0"/>
            </a:endParaRPr>
          </a:p>
          <a:p>
            <a:pPr>
              <a:lnSpc>
                <a:spcPct val="90000"/>
              </a:lnSpc>
            </a:pPr>
            <a:r>
              <a:rPr lang="de-DE" altLang="de-DE" sz="1800" dirty="0">
                <a:latin typeface="Arial" pitchFamily="34" charset="0"/>
                <a:cs typeface="Times New Roman" pitchFamily="18" charset="0"/>
              </a:rPr>
              <a:t>Gewinnerzielungsabsicht</a:t>
            </a:r>
          </a:p>
          <a:p>
            <a:pPr>
              <a:lnSpc>
                <a:spcPct val="90000"/>
              </a:lnSpc>
            </a:pPr>
            <a:r>
              <a:rPr lang="de-DE" altLang="de-DE" sz="1800" dirty="0">
                <a:latin typeface="Arial" pitchFamily="34" charset="0"/>
                <a:cs typeface="Times New Roman" pitchFamily="18" charset="0"/>
              </a:rPr>
              <a:t> </a:t>
            </a:r>
          </a:p>
          <a:p>
            <a:pPr>
              <a:lnSpc>
                <a:spcPct val="90000"/>
              </a:lnSpc>
            </a:pPr>
            <a:r>
              <a:rPr lang="de-DE" altLang="de-DE" sz="1800" b="1" u="sng" dirty="0">
                <a:latin typeface="Arial" pitchFamily="34" charset="0"/>
                <a:cs typeface="Times New Roman" pitchFamily="18" charset="0"/>
              </a:rPr>
              <a:t>2b. Gewerbebetrieb</a:t>
            </a:r>
          </a:p>
          <a:p>
            <a:pPr>
              <a:lnSpc>
                <a:spcPct val="90000"/>
              </a:lnSpc>
            </a:pPr>
            <a:r>
              <a:rPr lang="de-DE" altLang="de-DE" sz="1800" b="1" u="sng" dirty="0">
                <a:latin typeface="Arial" pitchFamily="34" charset="0"/>
                <a:cs typeface="Times New Roman" pitchFamily="18" charset="0"/>
              </a:rPr>
              <a:t>(Handwerk):</a:t>
            </a:r>
          </a:p>
          <a:p>
            <a:pPr>
              <a:lnSpc>
                <a:spcPct val="90000"/>
              </a:lnSpc>
            </a:pPr>
            <a:r>
              <a:rPr lang="de-DE" altLang="de-DE" sz="1800" dirty="0">
                <a:latin typeface="Arial" pitchFamily="34" charset="0"/>
                <a:cs typeface="Times New Roman" pitchFamily="18" charset="0"/>
              </a:rPr>
              <a:t>Änderungen seit 01.01.2020</a:t>
            </a:r>
          </a:p>
          <a:p>
            <a:endParaRPr lang="de-DE" sz="1800" dirty="0"/>
          </a:p>
        </p:txBody>
      </p:sp>
      <p:sp>
        <p:nvSpPr>
          <p:cNvPr id="5" name="Textplatzhalter 4">
            <a:extLst>
              <a:ext uri="{FF2B5EF4-FFF2-40B4-BE49-F238E27FC236}">
                <a16:creationId xmlns:a16="http://schemas.microsoft.com/office/drawing/2014/main" id="{D28F07BF-CBEF-457D-AAAF-0533D84D4F44}"/>
              </a:ext>
            </a:extLst>
          </p:cNvPr>
          <p:cNvSpPr>
            <a:spLocks noGrp="1"/>
          </p:cNvSpPr>
          <p:nvPr>
            <p:ph type="body" idx="10"/>
          </p:nvPr>
        </p:nvSpPr>
        <p:spPr/>
        <p:txBody>
          <a:bodyPr/>
          <a:lstStyle/>
          <a:p>
            <a:r>
              <a:rPr lang="de-DE" dirty="0"/>
              <a:t>Arten der Selbständigkeit</a:t>
            </a:r>
          </a:p>
        </p:txBody>
      </p:sp>
      <p:sp>
        <p:nvSpPr>
          <p:cNvPr id="6" name="Fußzeilenplatzhalter 3">
            <a:extLst>
              <a:ext uri="{FF2B5EF4-FFF2-40B4-BE49-F238E27FC236}">
                <a16:creationId xmlns:a16="http://schemas.microsoft.com/office/drawing/2014/main" id="{DD3D4522-F4C4-44B5-BBA1-7CDBA382A8D5}"/>
              </a:ext>
            </a:extLst>
          </p:cNvPr>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sz="900" dirty="0">
                <a:solidFill>
                  <a:srgbClr val="C0C0C0"/>
                </a:solidFill>
                <a:latin typeface="Calibri" panose="020F0502020204030204" pitchFamily="34" charset="0"/>
                <a:cs typeface="Calibri" panose="020F0502020204030204" pitchFamily="34" charset="0"/>
              </a:rPr>
              <a:t>Gründen im Voll- und Nebenerwerb</a:t>
            </a:r>
          </a:p>
        </p:txBody>
      </p:sp>
      <p:sp>
        <p:nvSpPr>
          <p:cNvPr id="7" name="Foliennummernplatzhalter 2">
            <a:extLst>
              <a:ext uri="{FF2B5EF4-FFF2-40B4-BE49-F238E27FC236}">
                <a16:creationId xmlns:a16="http://schemas.microsoft.com/office/drawing/2014/main" id="{C5BEEF0E-A6EE-4137-8B0A-9A65A989915C}"/>
              </a:ext>
            </a:extLst>
          </p:cNvPr>
          <p:cNvSpPr txBox="1">
            <a:spLocks/>
          </p:cNvSpPr>
          <p:nvPr/>
        </p:nvSpPr>
        <p:spPr>
          <a:xfrm>
            <a:off x="7956376" y="6356350"/>
            <a:ext cx="730424" cy="365125"/>
          </a:xfrm>
          <a:prstGeom prst="rect">
            <a:avLst/>
          </a:prstGeom>
        </p:spPr>
        <p:txBody>
          <a:bodyPr anchor="ctr" anchorCtr="0"/>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lgn="r"/>
            <a:fld id="{EE57C6AF-C1FF-6140-89C1-E3C03D68B29C}" type="slidenum">
              <a:rPr lang="de-DE" sz="900" smtClean="0">
                <a:solidFill>
                  <a:srgbClr val="C0C0C0"/>
                </a:solidFill>
                <a:latin typeface="Calibri" panose="020F0502020204030204" pitchFamily="34" charset="0"/>
                <a:cs typeface="Calibri" panose="020F0502020204030204" pitchFamily="34" charset="0"/>
              </a:rPr>
              <a:pPr algn="r"/>
              <a:t>23</a:t>
            </a:fld>
            <a:endParaRPr lang="de-DE" sz="900" dirty="0">
              <a:solidFill>
                <a:srgbClr val="C0C0C0"/>
              </a:solidFill>
              <a:latin typeface="Calibri" panose="020F0502020204030204" pitchFamily="34" charset="0"/>
              <a:cs typeface="Calibri" panose="020F0502020204030204" pitchFamily="34" charset="0"/>
            </a:endParaRPr>
          </a:p>
        </p:txBody>
      </p:sp>
      <p:sp>
        <p:nvSpPr>
          <p:cNvPr id="8" name="Titel 5">
            <a:extLst>
              <a:ext uri="{FF2B5EF4-FFF2-40B4-BE49-F238E27FC236}">
                <a16:creationId xmlns:a16="http://schemas.microsoft.com/office/drawing/2014/main" id="{9A3F7BD8-4773-45EC-B4F2-7047BC19B5C7}"/>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2806379448"/>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Vorüberlegungen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24</a:t>
            </a:fld>
            <a:endParaRPr lang="de-DE" dirty="0"/>
          </a:p>
        </p:txBody>
      </p:sp>
      <p:sp>
        <p:nvSpPr>
          <p:cNvPr id="5" name="Rechteck 4">
            <a:extLst>
              <a:ext uri="{FF2B5EF4-FFF2-40B4-BE49-F238E27FC236}">
                <a16:creationId xmlns:a16="http://schemas.microsoft.com/office/drawing/2014/main" id="{F2A69EDD-D69A-4EE9-8A41-B376D10EAB0D}"/>
              </a:ext>
            </a:extLst>
          </p:cNvPr>
          <p:cNvSpPr/>
          <p:nvPr/>
        </p:nvSpPr>
        <p:spPr>
          <a:xfrm>
            <a:off x="444500" y="1884139"/>
            <a:ext cx="8235950" cy="3970318"/>
          </a:xfrm>
          <a:prstGeom prst="rect">
            <a:avLst/>
          </a:prstGeom>
        </p:spPr>
        <p:txBody>
          <a:bodyPr wrap="square">
            <a:spAutoFit/>
          </a:bodyPr>
          <a:lstStyle/>
          <a:p>
            <a:pPr eaLnBrk="1" hangingPunct="1">
              <a:buFontTx/>
              <a:buNone/>
            </a:pPr>
            <a:endParaRPr lang="de-DE" altLang="de-DE" dirty="0">
              <a:latin typeface="Arial" pitchFamily="34" charset="0"/>
              <a:cs typeface="Times New Roman" pitchFamily="18" charset="0"/>
            </a:endParaRPr>
          </a:p>
          <a:p>
            <a:pPr>
              <a:buNone/>
            </a:pPr>
            <a:r>
              <a:rPr lang="de-DE" altLang="de-DE" dirty="0">
                <a:latin typeface="Arial" pitchFamily="34" charset="0"/>
                <a:cs typeface="Times New Roman" pitchFamily="18" charset="0"/>
              </a:rPr>
              <a:t>1. Wie soll die Selbständigkeit erfolgen? </a:t>
            </a:r>
          </a:p>
          <a:p>
            <a:pPr marL="285750" indent="-285750">
              <a:buClr>
                <a:srgbClr val="FFC000"/>
              </a:buClr>
              <a:buFont typeface="Wingdings" panose="05000000000000000000" pitchFamily="2" charset="2"/>
              <a:buChar char="§"/>
            </a:pPr>
            <a:r>
              <a:rPr lang="de-DE" altLang="de-DE" dirty="0">
                <a:latin typeface="Arial" pitchFamily="34" charset="0"/>
                <a:cs typeface="Times New Roman" pitchFamily="18" charset="0"/>
              </a:rPr>
              <a:t>(vorerst) Nebenberuflich</a:t>
            </a:r>
          </a:p>
          <a:p>
            <a:pPr marL="285750" indent="-285750">
              <a:buClr>
                <a:srgbClr val="FFC000"/>
              </a:buClr>
              <a:buFont typeface="Wingdings" panose="05000000000000000000" pitchFamily="2" charset="2"/>
              <a:buChar char="§"/>
            </a:pPr>
            <a:r>
              <a:rPr lang="de-DE" altLang="de-DE" dirty="0">
                <a:latin typeface="Arial" pitchFamily="34" charset="0"/>
                <a:cs typeface="Times New Roman" pitchFamily="18" charset="0"/>
              </a:rPr>
              <a:t>kurz-, mittel-, langfristig Hauptberuflich </a:t>
            </a:r>
          </a:p>
          <a:p>
            <a:pPr>
              <a:buNone/>
            </a:pPr>
            <a:r>
              <a:rPr lang="de-DE" altLang="de-DE" dirty="0">
                <a:latin typeface="Arial" pitchFamily="34" charset="0"/>
                <a:cs typeface="Times New Roman" pitchFamily="18" charset="0"/>
              </a:rPr>
              <a:t> </a:t>
            </a:r>
          </a:p>
          <a:p>
            <a:pPr>
              <a:buNone/>
            </a:pPr>
            <a:r>
              <a:rPr lang="de-DE" altLang="de-DE" dirty="0">
                <a:latin typeface="Arial" pitchFamily="34" charset="0"/>
                <a:cs typeface="Times New Roman" pitchFamily="18" charset="0"/>
              </a:rPr>
              <a:t>2. Wer sollte davon informiert werden? </a:t>
            </a:r>
          </a:p>
          <a:p>
            <a:pPr marL="285750" indent="-285750">
              <a:buClr>
                <a:srgbClr val="FFC000"/>
              </a:buClr>
              <a:buFont typeface="Wingdings" panose="05000000000000000000" pitchFamily="2" charset="2"/>
              <a:buChar char="§"/>
            </a:pPr>
            <a:r>
              <a:rPr lang="de-DE" altLang="de-DE" dirty="0">
                <a:latin typeface="Arial" pitchFamily="34" charset="0"/>
                <a:cs typeface="Times New Roman" pitchFamily="18" charset="0"/>
              </a:rPr>
              <a:t>Arbeitgeber (bei Nebentätigkeit) </a:t>
            </a:r>
            <a:r>
              <a:rPr lang="de-DE" altLang="de-DE" dirty="0">
                <a:latin typeface="Arial" pitchFamily="34" charset="0"/>
                <a:cs typeface="Times New Roman" pitchFamily="18" charset="0"/>
                <a:sym typeface="Wingdings" pitchFamily="2" charset="2"/>
              </a:rPr>
              <a:t></a:t>
            </a:r>
            <a:r>
              <a:rPr lang="de-DE" altLang="de-DE" dirty="0">
                <a:latin typeface="Arial" pitchFamily="34" charset="0"/>
                <a:cs typeface="Times New Roman" pitchFamily="18" charset="0"/>
              </a:rPr>
              <a:t> „Arbeitsvertrag!“ </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u. U. ArbZG (z. B. Ruhezeit, Urlaub)</a:t>
            </a:r>
          </a:p>
          <a:p>
            <a:pPr marL="285750" indent="-285750">
              <a:buClr>
                <a:srgbClr val="FFC000"/>
              </a:buClr>
              <a:buFont typeface="Wingdings" panose="05000000000000000000" pitchFamily="2" charset="2"/>
              <a:buChar char="§"/>
            </a:pPr>
            <a:r>
              <a:rPr lang="de-DE" altLang="de-DE" dirty="0">
                <a:latin typeface="Arial" pitchFamily="34" charset="0"/>
                <a:cs typeface="Times New Roman" pitchFamily="18" charset="0"/>
              </a:rPr>
              <a:t>Vermieter </a:t>
            </a:r>
            <a:r>
              <a:rPr lang="de-DE" altLang="de-DE" dirty="0">
                <a:latin typeface="Arial" pitchFamily="34" charset="0"/>
                <a:cs typeface="Times New Roman" pitchFamily="18" charset="0"/>
                <a:sym typeface="Wingdings" pitchFamily="2" charset="2"/>
              </a:rPr>
              <a:t></a:t>
            </a:r>
            <a:r>
              <a:rPr lang="de-DE" altLang="de-DE" dirty="0">
                <a:latin typeface="Arial" pitchFamily="34" charset="0"/>
                <a:cs typeface="Times New Roman" pitchFamily="18" charset="0"/>
              </a:rPr>
              <a:t> „Mietvertrag“; </a:t>
            </a:r>
          </a:p>
          <a:p>
            <a:pPr marL="285750" indent="-285750">
              <a:buClr>
                <a:srgbClr val="FFC000"/>
              </a:buClr>
              <a:buFont typeface="Wingdings" panose="05000000000000000000" pitchFamily="2" charset="2"/>
              <a:buChar char="§"/>
            </a:pPr>
            <a:r>
              <a:rPr lang="de-DE" altLang="de-DE" dirty="0">
                <a:latin typeface="Arial" pitchFamily="34" charset="0"/>
                <a:cs typeface="Times New Roman" pitchFamily="18" charset="0"/>
              </a:rPr>
              <a:t>Kommune </a:t>
            </a:r>
            <a:r>
              <a:rPr lang="de-DE" altLang="de-DE" dirty="0">
                <a:latin typeface="Arial" pitchFamily="34" charset="0"/>
                <a:cs typeface="Times New Roman" pitchFamily="18" charset="0"/>
                <a:sym typeface="Wingdings" pitchFamily="2" charset="2"/>
              </a:rPr>
              <a:t> „Gewerbe-, Wohn-, Mischgebiet“</a:t>
            </a:r>
            <a:endParaRPr lang="de-DE" altLang="de-DE" dirty="0">
              <a:latin typeface="Arial" pitchFamily="34" charset="0"/>
              <a:cs typeface="Times New Roman" pitchFamily="18" charset="0"/>
            </a:endParaRPr>
          </a:p>
          <a:p>
            <a:pPr>
              <a:buNone/>
            </a:pPr>
            <a:r>
              <a:rPr lang="de-DE" altLang="de-DE" dirty="0">
                <a:latin typeface="Arial" pitchFamily="34" charset="0"/>
                <a:cs typeface="Times New Roman" pitchFamily="18" charset="0"/>
              </a:rPr>
              <a:t> </a:t>
            </a:r>
          </a:p>
          <a:p>
            <a:pPr>
              <a:buNone/>
            </a:pPr>
            <a:r>
              <a:rPr lang="de-DE" altLang="de-DE" dirty="0">
                <a:latin typeface="Arial" pitchFamily="34" charset="0"/>
                <a:cs typeface="Times New Roman" pitchFamily="18" charset="0"/>
              </a:rPr>
              <a:t>3. Spielt das familiäre Umfeld mit? </a:t>
            </a:r>
          </a:p>
          <a:p>
            <a:pPr marL="285750" indent="-285750">
              <a:buClr>
                <a:srgbClr val="FFC000"/>
              </a:buClr>
              <a:buFont typeface="Wingdings" panose="05000000000000000000" pitchFamily="2" charset="2"/>
              <a:buChar char="§"/>
            </a:pPr>
            <a:r>
              <a:rPr lang="de-DE" altLang="de-DE" dirty="0">
                <a:latin typeface="Arial" pitchFamily="34" charset="0"/>
                <a:cs typeface="Times New Roman" pitchFamily="18" charset="0"/>
              </a:rPr>
              <a:t>was sagen Frau / Mann, Freunde, Bekannte dazu?</a:t>
            </a:r>
            <a:endParaRPr lang="de-DE" altLang="de-DE" dirty="0">
              <a:latin typeface="Arial" pitchFamily="34" charset="0"/>
            </a:endParaRPr>
          </a:p>
          <a:p>
            <a:pPr eaLnBrk="1" hangingPunct="1"/>
            <a:endParaRPr lang="de-DE" dirty="0"/>
          </a:p>
        </p:txBody>
      </p:sp>
      <p:sp>
        <p:nvSpPr>
          <p:cNvPr id="6" name="Titel 5">
            <a:extLst>
              <a:ext uri="{FF2B5EF4-FFF2-40B4-BE49-F238E27FC236}">
                <a16:creationId xmlns:a16="http://schemas.microsoft.com/office/drawing/2014/main" id="{82E31766-EDAB-4250-B204-1A28353881CA}"/>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559933993"/>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Besondere Auflagen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25</a:t>
            </a:fld>
            <a:endParaRPr lang="de-DE" dirty="0"/>
          </a:p>
        </p:txBody>
      </p:sp>
      <p:sp>
        <p:nvSpPr>
          <p:cNvPr id="7" name="Rechteck 6">
            <a:extLst>
              <a:ext uri="{FF2B5EF4-FFF2-40B4-BE49-F238E27FC236}">
                <a16:creationId xmlns:a16="http://schemas.microsoft.com/office/drawing/2014/main" id="{8525F2F2-3E73-42C2-A5A1-276544B42B27}"/>
              </a:ext>
            </a:extLst>
          </p:cNvPr>
          <p:cNvSpPr/>
          <p:nvPr/>
        </p:nvSpPr>
        <p:spPr>
          <a:xfrm>
            <a:off x="441100" y="1884139"/>
            <a:ext cx="8235950" cy="3416320"/>
          </a:xfrm>
          <a:prstGeom prst="rect">
            <a:avLst/>
          </a:prstGeom>
        </p:spPr>
        <p:txBody>
          <a:bodyPr wrap="square">
            <a:spAutoFit/>
          </a:bodyPr>
          <a:lstStyle/>
          <a:p>
            <a:pPr eaLnBrk="1" hangingPunct="1">
              <a:buFontTx/>
              <a:buNone/>
            </a:pPr>
            <a:endParaRPr lang="de-DE" altLang="de-DE" b="1" u="sng" dirty="0">
              <a:latin typeface="Arial" pitchFamily="34" charset="0"/>
              <a:cs typeface="Times New Roman" pitchFamily="18" charset="0"/>
            </a:endParaRPr>
          </a:p>
          <a:p>
            <a:pPr eaLnBrk="1" hangingPunct="1">
              <a:buFontTx/>
              <a:buNone/>
            </a:pPr>
            <a:r>
              <a:rPr lang="de-DE" altLang="de-DE" b="1" u="sng" dirty="0">
                <a:latin typeface="Arial" pitchFamily="34" charset="0"/>
                <a:cs typeface="Times New Roman" pitchFamily="18" charset="0"/>
              </a:rPr>
              <a:t>1. Überwachungsbedürftige Gewerbe:</a:t>
            </a:r>
            <a:br>
              <a:rPr lang="de-DE" altLang="de-DE" b="1" u="sng" dirty="0">
                <a:latin typeface="Arial" pitchFamily="34" charset="0"/>
                <a:cs typeface="Times New Roman" pitchFamily="18" charset="0"/>
              </a:rPr>
            </a:br>
            <a:endParaRPr lang="de-DE" altLang="de-DE" dirty="0">
              <a:latin typeface="Arial" pitchFamily="34" charset="0"/>
              <a:cs typeface="Times New Roman" pitchFamily="18" charset="0"/>
            </a:endParaRPr>
          </a:p>
          <a:p>
            <a:pPr marL="285750" indent="-285750" eaLnBrk="1" hangingPunct="1">
              <a:buClr>
                <a:srgbClr val="FFC000"/>
              </a:buClr>
              <a:buFont typeface="Arial" panose="020B0604020202020204" pitchFamily="34" charset="0"/>
              <a:buChar char="•"/>
            </a:pPr>
            <a:r>
              <a:rPr lang="de-DE" altLang="de-DE" dirty="0">
                <a:latin typeface="Arial" pitchFamily="34" charset="0"/>
                <a:cs typeface="Times New Roman" pitchFamily="18" charset="0"/>
              </a:rPr>
              <a:t>Gebrauchtwarenhändler</a:t>
            </a:r>
          </a:p>
          <a:p>
            <a:pPr marL="285750" indent="-285750" eaLnBrk="1" hangingPunct="1">
              <a:buClr>
                <a:srgbClr val="FFC000"/>
              </a:buClr>
              <a:buFont typeface="Arial" panose="020B0604020202020204" pitchFamily="34" charset="0"/>
              <a:buChar char="•"/>
            </a:pPr>
            <a:endParaRPr lang="de-DE" altLang="de-DE" dirty="0">
              <a:latin typeface="Arial" pitchFamily="34" charset="0"/>
              <a:cs typeface="Times New Roman" pitchFamily="18" charset="0"/>
            </a:endParaRPr>
          </a:p>
          <a:p>
            <a:pPr marL="285750" indent="-285750" eaLnBrk="1" hangingPunct="1">
              <a:buClr>
                <a:srgbClr val="FFC000"/>
              </a:buClr>
              <a:buFont typeface="Arial" panose="020B0604020202020204" pitchFamily="34" charset="0"/>
              <a:buChar char="•"/>
            </a:pPr>
            <a:r>
              <a:rPr lang="de-DE" altLang="de-DE" dirty="0">
                <a:latin typeface="Arial" pitchFamily="34" charset="0"/>
                <a:cs typeface="Times New Roman" pitchFamily="18" charset="0"/>
              </a:rPr>
              <a:t>Auskunfteien</a:t>
            </a:r>
          </a:p>
          <a:p>
            <a:pPr marL="285750" indent="-285750" eaLnBrk="1" hangingPunct="1">
              <a:buClr>
                <a:srgbClr val="FFC000"/>
              </a:buClr>
              <a:buFont typeface="Arial" panose="020B0604020202020204" pitchFamily="34" charset="0"/>
              <a:buChar char="•"/>
            </a:pPr>
            <a:endParaRPr lang="de-DE" altLang="de-DE" dirty="0">
              <a:latin typeface="Arial" pitchFamily="34" charset="0"/>
              <a:cs typeface="Times New Roman" pitchFamily="18" charset="0"/>
            </a:endParaRPr>
          </a:p>
          <a:p>
            <a:pPr marL="285750" indent="-285750" eaLnBrk="1" hangingPunct="1">
              <a:buClr>
                <a:srgbClr val="FFC000"/>
              </a:buClr>
              <a:buFont typeface="Arial" panose="020B0604020202020204" pitchFamily="34" charset="0"/>
              <a:buChar char="•"/>
            </a:pPr>
            <a:r>
              <a:rPr lang="de-DE" altLang="de-DE" dirty="0">
                <a:latin typeface="Arial" pitchFamily="34" charset="0"/>
                <a:cs typeface="Times New Roman" pitchFamily="18" charset="0"/>
              </a:rPr>
              <a:t>Detektivbüros</a:t>
            </a:r>
          </a:p>
          <a:p>
            <a:pPr marL="285750" indent="-285750" eaLnBrk="1" hangingPunct="1">
              <a:buClr>
                <a:srgbClr val="FFC000"/>
              </a:buClr>
              <a:buFont typeface="Arial" panose="020B0604020202020204" pitchFamily="34" charset="0"/>
              <a:buChar char="•"/>
            </a:pPr>
            <a:endParaRPr lang="de-DE" altLang="de-DE" dirty="0">
              <a:latin typeface="Arial" pitchFamily="34" charset="0"/>
              <a:cs typeface="Times New Roman" pitchFamily="18" charset="0"/>
            </a:endParaRPr>
          </a:p>
          <a:p>
            <a:pPr marL="285750" indent="-285750" eaLnBrk="1" hangingPunct="1">
              <a:buClr>
                <a:srgbClr val="FFC000"/>
              </a:buClr>
              <a:buFont typeface="Arial" panose="020B0604020202020204" pitchFamily="34" charset="0"/>
              <a:buChar char="•"/>
            </a:pPr>
            <a:r>
              <a:rPr lang="de-DE" altLang="de-DE" dirty="0">
                <a:latin typeface="Arial" pitchFamily="34" charset="0"/>
                <a:cs typeface="Times New Roman" pitchFamily="18" charset="0"/>
              </a:rPr>
              <a:t>Ehe- und Partnervermittlungsinstitute</a:t>
            </a:r>
          </a:p>
          <a:p>
            <a:pPr marL="285750" indent="-285750" eaLnBrk="1" hangingPunct="1">
              <a:buClr>
                <a:srgbClr val="FFC000"/>
              </a:buClr>
              <a:buFont typeface="Arial" panose="020B0604020202020204" pitchFamily="34" charset="0"/>
              <a:buChar char="•"/>
            </a:pPr>
            <a:endParaRPr lang="de-DE" altLang="de-DE" dirty="0">
              <a:latin typeface="Arial" pitchFamily="34" charset="0"/>
              <a:cs typeface="Times New Roman" pitchFamily="18" charset="0"/>
            </a:endParaRPr>
          </a:p>
          <a:p>
            <a:pPr marL="285750" indent="-285750" eaLnBrk="1" hangingPunct="1">
              <a:buClr>
                <a:srgbClr val="FFC000"/>
              </a:buClr>
              <a:buFont typeface="Arial" panose="020B0604020202020204" pitchFamily="34" charset="0"/>
              <a:buChar char="•"/>
            </a:pPr>
            <a:r>
              <a:rPr lang="de-DE" altLang="de-DE" dirty="0">
                <a:latin typeface="Arial" pitchFamily="34" charset="0"/>
                <a:cs typeface="Times New Roman" pitchFamily="18" charset="0"/>
              </a:rPr>
              <a:t>Reisebüros</a:t>
            </a:r>
            <a:r>
              <a:rPr lang="de-DE" altLang="de-DE" dirty="0">
                <a:latin typeface="Arial" pitchFamily="34" charset="0"/>
              </a:rPr>
              <a:t> </a:t>
            </a:r>
            <a:endParaRPr lang="de-DE" dirty="0"/>
          </a:p>
        </p:txBody>
      </p:sp>
      <p:sp>
        <p:nvSpPr>
          <p:cNvPr id="6" name="Titel 5">
            <a:extLst>
              <a:ext uri="{FF2B5EF4-FFF2-40B4-BE49-F238E27FC236}">
                <a16:creationId xmlns:a16="http://schemas.microsoft.com/office/drawing/2014/main" id="{253E6C9E-CFA7-430F-9230-D501909A0374}"/>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3017333822"/>
      </p:ext>
    </p:extLst>
  </p:cSld>
  <p:clrMapOvr>
    <a:masterClrMapping/>
  </p:clrMapOvr>
  <p:transition>
    <p:cover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Besondere Auflagen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26</a:t>
            </a:fld>
            <a:endParaRPr lang="de-DE" dirty="0"/>
          </a:p>
        </p:txBody>
      </p:sp>
      <p:sp>
        <p:nvSpPr>
          <p:cNvPr id="6" name="Rechteck 5">
            <a:extLst>
              <a:ext uri="{FF2B5EF4-FFF2-40B4-BE49-F238E27FC236}">
                <a16:creationId xmlns:a16="http://schemas.microsoft.com/office/drawing/2014/main" id="{EB134B0B-2328-4186-A87A-A154878284A0}"/>
              </a:ext>
            </a:extLst>
          </p:cNvPr>
          <p:cNvSpPr/>
          <p:nvPr/>
        </p:nvSpPr>
        <p:spPr>
          <a:xfrm>
            <a:off x="444500" y="1884139"/>
            <a:ext cx="8235950" cy="4247317"/>
          </a:xfrm>
          <a:prstGeom prst="rect">
            <a:avLst/>
          </a:prstGeom>
        </p:spPr>
        <p:txBody>
          <a:bodyPr wrap="square">
            <a:spAutoFit/>
          </a:bodyPr>
          <a:lstStyle/>
          <a:p>
            <a:pPr eaLnBrk="1" hangingPunct="1">
              <a:lnSpc>
                <a:spcPct val="80000"/>
              </a:lnSpc>
              <a:buFontTx/>
              <a:buNone/>
            </a:pPr>
            <a:endParaRPr lang="de-DE" altLang="de-DE" b="1" u="sng" dirty="0">
              <a:latin typeface="Arial" pitchFamily="34" charset="0"/>
              <a:cs typeface="Times New Roman" pitchFamily="18" charset="0"/>
            </a:endParaRPr>
          </a:p>
          <a:p>
            <a:pPr eaLnBrk="1" hangingPunct="1">
              <a:lnSpc>
                <a:spcPct val="80000"/>
              </a:lnSpc>
              <a:buFontTx/>
              <a:buNone/>
            </a:pPr>
            <a:r>
              <a:rPr lang="de-DE" altLang="de-DE" sz="1600" b="1" u="sng" dirty="0">
                <a:latin typeface="Arial" pitchFamily="34" charset="0"/>
                <a:cs typeface="Times New Roman" pitchFamily="18" charset="0"/>
              </a:rPr>
              <a:t>2. Erlaubnispflichtige Gewerbe:</a:t>
            </a:r>
            <a:endParaRPr lang="de-DE" altLang="de-DE" sz="1600" dirty="0">
              <a:latin typeface="Arial" pitchFamily="34" charset="0"/>
              <a:cs typeface="Times New Roman" pitchFamily="18" charset="0"/>
            </a:endParaRPr>
          </a:p>
          <a:p>
            <a:pPr eaLnBrk="1" hangingPunct="1">
              <a:lnSpc>
                <a:spcPct val="80000"/>
              </a:lnSpc>
              <a:buFontTx/>
              <a:buNone/>
            </a:pPr>
            <a:endParaRPr lang="de-DE" altLang="de-DE" sz="1600" dirty="0">
              <a:latin typeface="Arial" pitchFamily="34" charset="0"/>
              <a:cs typeface="Times New Roman" pitchFamily="18" charset="0"/>
            </a:endParaRPr>
          </a:p>
          <a:p>
            <a:pPr marL="171450" indent="-171450">
              <a:buClr>
                <a:srgbClr val="FFC000"/>
              </a:buClr>
              <a:buFont typeface="Arial" panose="020B0604020202020204" pitchFamily="34" charset="0"/>
              <a:buChar char="•"/>
            </a:pPr>
            <a:r>
              <a:rPr lang="de-DE" sz="1150" dirty="0"/>
              <a:t>Arbeitnehmerüberlassung</a:t>
            </a:r>
          </a:p>
          <a:p>
            <a:pPr marL="171450" indent="-171450">
              <a:buClr>
                <a:srgbClr val="FFC000"/>
              </a:buClr>
              <a:buFont typeface="Arial" panose="020B0604020202020204" pitchFamily="34" charset="0"/>
              <a:buChar char="•"/>
            </a:pPr>
            <a:r>
              <a:rPr lang="de-DE" sz="1150" dirty="0"/>
              <a:t>Arzneimittel (Großhandel, Im-/ Export, Herstellung)</a:t>
            </a:r>
          </a:p>
          <a:p>
            <a:pPr marL="171450" indent="-171450">
              <a:buClr>
                <a:srgbClr val="FFC000"/>
              </a:buClr>
              <a:buFont typeface="Arial" panose="020B0604020202020204" pitchFamily="34" charset="0"/>
              <a:buChar char="•"/>
            </a:pPr>
            <a:r>
              <a:rPr lang="de-DE" sz="1150" dirty="0"/>
              <a:t>Betreiben von Bankgeschäften nach Kreditwesengesetz (KWG)</a:t>
            </a:r>
          </a:p>
          <a:p>
            <a:pPr marL="171450" indent="-171450">
              <a:buClr>
                <a:srgbClr val="FFC000"/>
              </a:buClr>
              <a:buFont typeface="Arial" panose="020B0604020202020204" pitchFamily="34" charset="0"/>
              <a:buChar char="•"/>
            </a:pPr>
            <a:r>
              <a:rPr lang="de-DE" sz="1150" dirty="0"/>
              <a:t>Betrieb von Gaststätten mit Alkoholausschank</a:t>
            </a:r>
          </a:p>
          <a:p>
            <a:pPr marL="171450" indent="-171450">
              <a:buClr>
                <a:srgbClr val="FFC000"/>
              </a:buClr>
              <a:buFont typeface="Arial" panose="020B0604020202020204" pitchFamily="34" charset="0"/>
              <a:buChar char="•"/>
            </a:pPr>
            <a:r>
              <a:rPr lang="de-DE" sz="1150" dirty="0"/>
              <a:t>Bewachungsgewerbe</a:t>
            </a:r>
          </a:p>
          <a:p>
            <a:pPr marL="171450" indent="-171450">
              <a:buClr>
                <a:srgbClr val="FFC000"/>
              </a:buClr>
              <a:buFont typeface="Arial" panose="020B0604020202020204" pitchFamily="34" charset="0"/>
              <a:buChar char="•"/>
            </a:pPr>
            <a:r>
              <a:rPr lang="de-DE" sz="1150" dirty="0"/>
              <a:t>Erbringen von Finanzdienstleistungen nach Kreditwesengesetz (KWG)</a:t>
            </a:r>
          </a:p>
          <a:p>
            <a:pPr marL="171450" indent="-171450">
              <a:buClr>
                <a:srgbClr val="FFC000"/>
              </a:buClr>
              <a:buFont typeface="Arial" panose="020B0604020202020204" pitchFamily="34" charset="0"/>
              <a:buChar char="•"/>
            </a:pPr>
            <a:r>
              <a:rPr lang="de-DE" sz="1150" dirty="0"/>
              <a:t>Fahrschulen</a:t>
            </a:r>
          </a:p>
          <a:p>
            <a:pPr marL="171450" indent="-171450">
              <a:buClr>
                <a:srgbClr val="FFC000"/>
              </a:buClr>
              <a:buFont typeface="Arial" panose="020B0604020202020204" pitchFamily="34" charset="0"/>
              <a:buChar char="•"/>
            </a:pPr>
            <a:r>
              <a:rPr lang="de-DE" sz="1150" dirty="0"/>
              <a:t>Finanzanlagenvermittlung und Honorar-Finanzanlagenberatung</a:t>
            </a:r>
          </a:p>
          <a:p>
            <a:pPr marL="171450" indent="-171450">
              <a:buClr>
                <a:srgbClr val="FFC000"/>
              </a:buClr>
              <a:buFont typeface="Arial" panose="020B0604020202020204" pitchFamily="34" charset="0"/>
              <a:buChar char="•"/>
            </a:pPr>
            <a:r>
              <a:rPr lang="de-DE" sz="1150" dirty="0"/>
              <a:t>Güterkraftverkehr mit Kraftfahrzeugen, die mit Anhänger ein zulässiges Gesamtgewicht von mehr als 3,5 Tonnen haben</a:t>
            </a:r>
          </a:p>
          <a:p>
            <a:pPr marL="171450" indent="-171450">
              <a:buClr>
                <a:srgbClr val="FFC000"/>
              </a:buClr>
              <a:buFont typeface="Arial" panose="020B0604020202020204" pitchFamily="34" charset="0"/>
              <a:buChar char="•"/>
            </a:pPr>
            <a:r>
              <a:rPr lang="de-DE" sz="1150" dirty="0"/>
              <a:t>Spielhallen und ähnliche Unternehmen</a:t>
            </a:r>
          </a:p>
          <a:p>
            <a:pPr marL="171450" indent="-171450">
              <a:buClr>
                <a:srgbClr val="FFC000"/>
              </a:buClr>
              <a:buFont typeface="Arial" panose="020B0604020202020204" pitchFamily="34" charset="0"/>
              <a:buChar char="•"/>
            </a:pPr>
            <a:r>
              <a:rPr lang="de-DE" sz="1150" dirty="0"/>
              <a:t>Personenbeförderung</a:t>
            </a:r>
          </a:p>
          <a:p>
            <a:pPr marL="171450" indent="-171450">
              <a:buClr>
                <a:srgbClr val="FFC000"/>
              </a:buClr>
              <a:buFont typeface="Arial" panose="020B0604020202020204" pitchFamily="34" charset="0"/>
              <a:buChar char="•"/>
            </a:pPr>
            <a:r>
              <a:rPr lang="de-DE" sz="1150" dirty="0"/>
              <a:t>Pfandleihgewerbe</a:t>
            </a:r>
          </a:p>
          <a:p>
            <a:pPr marL="171450" indent="-171450">
              <a:buClr>
                <a:srgbClr val="FFC000"/>
              </a:buClr>
              <a:buFont typeface="Arial" panose="020B0604020202020204" pitchFamily="34" charset="0"/>
              <a:buChar char="•"/>
            </a:pPr>
            <a:r>
              <a:rPr lang="de-DE" sz="1150" dirty="0"/>
              <a:t>Privatkrankenanstalten</a:t>
            </a:r>
          </a:p>
          <a:p>
            <a:pPr marL="171450" indent="-171450">
              <a:buClr>
                <a:srgbClr val="FFC000"/>
              </a:buClr>
              <a:buFont typeface="Arial" panose="020B0604020202020204" pitchFamily="34" charset="0"/>
              <a:buChar char="•"/>
            </a:pPr>
            <a:r>
              <a:rPr lang="de-DE" sz="1150" dirty="0"/>
              <a:t>Tätigkeit als Immobilienmakler</a:t>
            </a:r>
          </a:p>
          <a:p>
            <a:pPr marL="171450" indent="-171450">
              <a:buClr>
                <a:srgbClr val="FFC000"/>
              </a:buClr>
              <a:buFont typeface="Arial" panose="020B0604020202020204" pitchFamily="34" charset="0"/>
              <a:buChar char="•"/>
            </a:pPr>
            <a:r>
              <a:rPr lang="de-DE" sz="1150" dirty="0"/>
              <a:t>Tätigkeit als Bauträger und/oder Baubetreuer</a:t>
            </a:r>
          </a:p>
          <a:p>
            <a:pPr marL="171450" indent="-171450">
              <a:buClr>
                <a:srgbClr val="FFC000"/>
              </a:buClr>
              <a:buFont typeface="Arial" panose="020B0604020202020204" pitchFamily="34" charset="0"/>
              <a:buChar char="•"/>
            </a:pPr>
            <a:r>
              <a:rPr lang="de-DE" sz="1150" dirty="0"/>
              <a:t>Tätigkeit als Darlehensvermittler i.S. § 34c GewO</a:t>
            </a:r>
          </a:p>
          <a:p>
            <a:pPr marL="171450" indent="-171450">
              <a:buClr>
                <a:srgbClr val="FFC000"/>
              </a:buClr>
              <a:buFont typeface="Arial" panose="020B0604020202020204" pitchFamily="34" charset="0"/>
              <a:buChar char="•"/>
            </a:pPr>
            <a:r>
              <a:rPr lang="de-DE" sz="1150" dirty="0"/>
              <a:t>Tätigkeit als </a:t>
            </a:r>
            <a:r>
              <a:rPr lang="de-DE" sz="1150" dirty="0" err="1"/>
              <a:t>Immobiliardarlehensvermittler</a:t>
            </a:r>
            <a:r>
              <a:rPr lang="de-DE" sz="1150" dirty="0"/>
              <a:t> i.S. § 34i GewO</a:t>
            </a:r>
          </a:p>
          <a:p>
            <a:pPr marL="171450" indent="-171450">
              <a:buClr>
                <a:srgbClr val="FFC000"/>
              </a:buClr>
              <a:buFont typeface="Arial" panose="020B0604020202020204" pitchFamily="34" charset="0"/>
              <a:buChar char="•"/>
            </a:pPr>
            <a:r>
              <a:rPr lang="de-DE" sz="1150" dirty="0"/>
              <a:t>Versicherungsvermittlung und –</a:t>
            </a:r>
            <a:r>
              <a:rPr lang="de-DE" sz="1150" dirty="0" err="1"/>
              <a:t>beratung</a:t>
            </a:r>
            <a:endParaRPr lang="de-DE" sz="1150" dirty="0"/>
          </a:p>
          <a:p>
            <a:pPr marL="171450" indent="-171450">
              <a:buClr>
                <a:srgbClr val="FFC000"/>
              </a:buClr>
              <a:buFont typeface="Arial" panose="020B0604020202020204" pitchFamily="34" charset="0"/>
              <a:buChar char="•"/>
            </a:pPr>
            <a:r>
              <a:rPr lang="de-DE" sz="1150" dirty="0" err="1"/>
              <a:t>Versteigerergewerbe</a:t>
            </a:r>
            <a:endParaRPr lang="de-DE" sz="1150" dirty="0"/>
          </a:p>
          <a:p>
            <a:pPr marL="171450" indent="-171450">
              <a:buClr>
                <a:srgbClr val="FFC000"/>
              </a:buClr>
              <a:buFont typeface="Arial" panose="020B0604020202020204" pitchFamily="34" charset="0"/>
              <a:buChar char="•"/>
            </a:pPr>
            <a:r>
              <a:rPr lang="de-DE" sz="1150" dirty="0"/>
              <a:t>Waffenherstellung und -handel</a:t>
            </a:r>
            <a:endParaRPr lang="de-DE" altLang="de-DE" sz="1150" dirty="0">
              <a:latin typeface="Arial" pitchFamily="34" charset="0"/>
              <a:cs typeface="Times New Roman" pitchFamily="18" charset="0"/>
            </a:endParaRPr>
          </a:p>
        </p:txBody>
      </p:sp>
      <p:sp>
        <p:nvSpPr>
          <p:cNvPr id="7" name="Titel 5">
            <a:extLst>
              <a:ext uri="{FF2B5EF4-FFF2-40B4-BE49-F238E27FC236}">
                <a16:creationId xmlns:a16="http://schemas.microsoft.com/office/drawing/2014/main" id="{24514F7F-10D6-4DCD-A5F7-F5FF07E81B6A}"/>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 Grundlagen der Existenzgründung</a:t>
            </a:r>
          </a:p>
        </p:txBody>
      </p:sp>
    </p:spTree>
    <p:extLst>
      <p:ext uri="{BB962C8B-B14F-4D97-AF65-F5344CB8AC3E}">
        <p14:creationId xmlns:p14="http://schemas.microsoft.com/office/powerpoint/2010/main" val="2380038869"/>
      </p:ext>
    </p:extLst>
  </p:cSld>
  <p:clrMapOvr>
    <a:masterClrMapping/>
  </p:clrMapOvr>
  <p:transition>
    <p:cover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C75EDB4-C2C8-4E85-838C-038D2A2F4B05}"/>
              </a:ext>
            </a:extLst>
          </p:cNvPr>
          <p:cNvSpPr>
            <a:spLocks noGrp="1"/>
          </p:cNvSpPr>
          <p:nvPr>
            <p:ph sz="half" idx="1"/>
          </p:nvPr>
        </p:nvSpPr>
        <p:spPr>
          <a:xfrm>
            <a:off x="457200" y="1884139"/>
            <a:ext cx="4038600" cy="4525963"/>
          </a:xfrm>
        </p:spPr>
        <p:txBody>
          <a:bodyPr/>
          <a:lstStyle/>
          <a:p>
            <a:pPr lvl="0">
              <a:lnSpc>
                <a:spcPct val="90000"/>
              </a:lnSpc>
            </a:pPr>
            <a:endParaRPr lang="de-DE" altLang="de-DE" sz="1900" dirty="0">
              <a:solidFill>
                <a:prstClr val="black"/>
              </a:solidFill>
              <a:latin typeface="Arial" pitchFamily="34" charset="0"/>
            </a:endParaRPr>
          </a:p>
          <a:p>
            <a:pPr lvl="0">
              <a:lnSpc>
                <a:spcPct val="90000"/>
              </a:lnSpc>
            </a:pPr>
            <a:r>
              <a:rPr lang="de-DE" altLang="de-DE" sz="1800" dirty="0">
                <a:solidFill>
                  <a:prstClr val="black"/>
                </a:solidFill>
                <a:latin typeface="Arial" pitchFamily="34" charset="0"/>
              </a:rPr>
              <a:t>      … eine Frage der Strategie!</a:t>
            </a:r>
          </a:p>
          <a:p>
            <a:pPr lvl="0">
              <a:lnSpc>
                <a:spcPct val="90000"/>
              </a:lnSpc>
            </a:pPr>
            <a:endParaRPr lang="de-DE" altLang="de-DE" sz="1000" dirty="0">
              <a:solidFill>
                <a:prstClr val="black"/>
              </a:solidFill>
              <a:latin typeface="Arial" pitchFamily="34" charset="0"/>
            </a:endParaRPr>
          </a:p>
          <a:p>
            <a:pPr>
              <a:buFont typeface="Wingdings" pitchFamily="2" charset="2"/>
              <a:buChar char="ý"/>
            </a:pPr>
            <a:r>
              <a:rPr lang="de-DE" altLang="de-DE" sz="1800" dirty="0"/>
              <a:t> Anzahl der Gründer</a:t>
            </a:r>
          </a:p>
          <a:p>
            <a:endParaRPr lang="de-DE" altLang="de-DE" sz="1800" dirty="0"/>
          </a:p>
          <a:p>
            <a:pPr>
              <a:buFont typeface="Wingdings" pitchFamily="2" charset="2"/>
              <a:buChar char="ý"/>
            </a:pPr>
            <a:r>
              <a:rPr lang="de-DE" altLang="de-DE" sz="1800" dirty="0"/>
              <a:t> Haftung</a:t>
            </a:r>
          </a:p>
          <a:p>
            <a:endParaRPr lang="de-DE" altLang="de-DE" sz="1800" dirty="0"/>
          </a:p>
          <a:p>
            <a:pPr>
              <a:buFont typeface="Wingdings" pitchFamily="2" charset="2"/>
              <a:buChar char="ý"/>
            </a:pPr>
            <a:r>
              <a:rPr lang="de-DE" altLang="de-DE" sz="1800" dirty="0"/>
              <a:t> Gründeraufwand</a:t>
            </a:r>
          </a:p>
          <a:p>
            <a:endParaRPr lang="de-DE" altLang="de-DE" sz="1800" dirty="0"/>
          </a:p>
          <a:p>
            <a:pPr>
              <a:buFont typeface="Wingdings" pitchFamily="2" charset="2"/>
              <a:buChar char="ý"/>
            </a:pPr>
            <a:r>
              <a:rPr lang="de-DE" altLang="de-DE" sz="1800" dirty="0"/>
              <a:t> Laufender Aufwand </a:t>
            </a:r>
          </a:p>
          <a:p>
            <a:r>
              <a:rPr lang="de-DE" altLang="de-DE" sz="1800" dirty="0"/>
              <a:t>    Rechnungswesen</a:t>
            </a:r>
          </a:p>
          <a:p>
            <a:endParaRPr lang="de-DE" altLang="de-DE" sz="1800" dirty="0"/>
          </a:p>
          <a:p>
            <a:pPr>
              <a:buFont typeface="Wingdings" pitchFamily="2" charset="2"/>
              <a:buChar char="ý"/>
            </a:pPr>
            <a:r>
              <a:rPr lang="de-DE" altLang="de-DE" sz="1800" dirty="0"/>
              <a:t> Steuerbelastung</a:t>
            </a:r>
          </a:p>
        </p:txBody>
      </p:sp>
      <p:sp>
        <p:nvSpPr>
          <p:cNvPr id="4" name="Inhaltsplatzhalter 3">
            <a:extLst>
              <a:ext uri="{FF2B5EF4-FFF2-40B4-BE49-F238E27FC236}">
                <a16:creationId xmlns:a16="http://schemas.microsoft.com/office/drawing/2014/main" id="{0E719D13-CCE0-4A5C-9F4C-40A63A78B369}"/>
              </a:ext>
            </a:extLst>
          </p:cNvPr>
          <p:cNvSpPr>
            <a:spLocks noGrp="1"/>
          </p:cNvSpPr>
          <p:nvPr>
            <p:ph sz="half" idx="2"/>
          </p:nvPr>
        </p:nvSpPr>
        <p:spPr>
          <a:xfrm>
            <a:off x="4641850" y="1884138"/>
            <a:ext cx="4038600" cy="4525963"/>
          </a:xfrm>
        </p:spPr>
        <p:txBody>
          <a:bodyPr/>
          <a:lstStyle/>
          <a:p>
            <a:pPr>
              <a:buFont typeface="Wingdings" pitchFamily="2" charset="2"/>
              <a:buChar char="ý"/>
            </a:pPr>
            <a:endParaRPr lang="de-DE" sz="1800" dirty="0"/>
          </a:p>
          <a:p>
            <a:endParaRPr lang="de-DE" sz="1000" dirty="0"/>
          </a:p>
          <a:p>
            <a:endParaRPr lang="de-DE" sz="1600" dirty="0"/>
          </a:p>
          <a:p>
            <a:pPr>
              <a:buFont typeface="Wingdings" pitchFamily="2" charset="2"/>
              <a:buChar char="ý"/>
            </a:pPr>
            <a:r>
              <a:rPr lang="de-DE" sz="1800" dirty="0"/>
              <a:t> </a:t>
            </a:r>
            <a:r>
              <a:rPr lang="de-DE" altLang="de-DE" sz="1800" dirty="0"/>
              <a:t>Leitung und Vertretermacht</a:t>
            </a:r>
          </a:p>
          <a:p>
            <a:endParaRPr lang="de-DE" altLang="de-DE" sz="1800" dirty="0"/>
          </a:p>
          <a:p>
            <a:pPr>
              <a:buFont typeface="Wingdings" pitchFamily="2" charset="2"/>
              <a:buChar char="ý"/>
            </a:pPr>
            <a:r>
              <a:rPr lang="de-DE" altLang="de-DE" sz="1800" dirty="0"/>
              <a:t> Finanzierung, </a:t>
            </a:r>
            <a:br>
              <a:rPr lang="de-DE" altLang="de-DE" sz="1800" dirty="0"/>
            </a:br>
            <a:r>
              <a:rPr lang="de-DE" altLang="de-DE" sz="1800" dirty="0"/>
              <a:t>    Beteiligungsmöglichkeit</a:t>
            </a:r>
          </a:p>
          <a:p>
            <a:endParaRPr lang="de-DE" altLang="de-DE" sz="1800" dirty="0"/>
          </a:p>
          <a:p>
            <a:pPr>
              <a:buFont typeface="Wingdings" pitchFamily="2" charset="2"/>
              <a:buChar char="ý"/>
            </a:pPr>
            <a:r>
              <a:rPr lang="de-DE" altLang="de-DE" sz="1800" dirty="0"/>
              <a:t> Image</a:t>
            </a:r>
          </a:p>
          <a:p>
            <a:endParaRPr lang="de-DE" altLang="de-DE" sz="1800" dirty="0"/>
          </a:p>
          <a:p>
            <a:pPr>
              <a:buFont typeface="Wingdings" pitchFamily="2" charset="2"/>
              <a:buChar char="ý"/>
            </a:pPr>
            <a:r>
              <a:rPr lang="de-DE" altLang="de-DE" sz="1800" dirty="0"/>
              <a:t> Namensrecht</a:t>
            </a:r>
          </a:p>
          <a:p>
            <a:r>
              <a:rPr lang="de-DE" altLang="de-DE" sz="1800" dirty="0"/>
              <a:t>     (z.B. www.dpma.de)</a:t>
            </a:r>
          </a:p>
          <a:p>
            <a:endParaRPr lang="de-DE" sz="900" dirty="0">
              <a:solidFill>
                <a:srgbClr val="898989"/>
              </a:solidFill>
              <a:latin typeface="Calibri" charset="0"/>
              <a:cs typeface="+mn-cs"/>
            </a:endParaRPr>
          </a:p>
        </p:txBody>
      </p:sp>
      <p:sp>
        <p:nvSpPr>
          <p:cNvPr id="5" name="Textplatzhalter 4">
            <a:extLst>
              <a:ext uri="{FF2B5EF4-FFF2-40B4-BE49-F238E27FC236}">
                <a16:creationId xmlns:a16="http://schemas.microsoft.com/office/drawing/2014/main" id="{D28F07BF-CBEF-457D-AAAF-0533D84D4F44}"/>
              </a:ext>
            </a:extLst>
          </p:cNvPr>
          <p:cNvSpPr>
            <a:spLocks noGrp="1"/>
          </p:cNvSpPr>
          <p:nvPr>
            <p:ph type="body" idx="10"/>
          </p:nvPr>
        </p:nvSpPr>
        <p:spPr/>
        <p:txBody>
          <a:bodyPr/>
          <a:lstStyle/>
          <a:p>
            <a:r>
              <a:rPr lang="de-DE" dirty="0"/>
              <a:t>Kriterien der Rechtsformwahl</a:t>
            </a:r>
          </a:p>
        </p:txBody>
      </p:sp>
      <p:sp>
        <p:nvSpPr>
          <p:cNvPr id="8" name="Fußzeilenplatzhalter 1">
            <a:extLst>
              <a:ext uri="{FF2B5EF4-FFF2-40B4-BE49-F238E27FC236}">
                <a16:creationId xmlns:a16="http://schemas.microsoft.com/office/drawing/2014/main" id="{51C695B7-C1DE-4F59-8CBA-81C9F387D787}"/>
              </a:ext>
            </a:extLst>
          </p:cNvPr>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sz="900" dirty="0">
                <a:solidFill>
                  <a:srgbClr val="898989"/>
                </a:solidFill>
                <a:latin typeface="Calibri" charset="0"/>
              </a:rPr>
              <a:t>Gründen im Voll- und Nebenerwerb </a:t>
            </a:r>
          </a:p>
        </p:txBody>
      </p:sp>
      <p:sp>
        <p:nvSpPr>
          <p:cNvPr id="9" name="Foliennummernplatzhalter 3">
            <a:extLst>
              <a:ext uri="{FF2B5EF4-FFF2-40B4-BE49-F238E27FC236}">
                <a16:creationId xmlns:a16="http://schemas.microsoft.com/office/drawing/2014/main" id="{84E7E02D-B60A-4F4F-BAF6-5414AE3B0BA9}"/>
              </a:ext>
            </a:extLst>
          </p:cNvPr>
          <p:cNvSpPr txBox="1">
            <a:spLocks/>
          </p:cNvSpPr>
          <p:nvPr/>
        </p:nvSpPr>
        <p:spPr>
          <a:xfrm>
            <a:off x="7956376" y="6356350"/>
            <a:ext cx="730424" cy="365125"/>
          </a:xfrm>
          <a:prstGeom prst="rect">
            <a:avLst/>
          </a:prstGeom>
        </p:spPr>
        <p:txBody>
          <a:bodyPr anchor="ctr" anchorCtr="0"/>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lgn="r"/>
            <a:fld id="{D85D4919-9345-C143-B116-BEF1F73A0D07}" type="slidenum">
              <a:rPr lang="de-DE" sz="900" smtClean="0">
                <a:solidFill>
                  <a:schemeClr val="bg1">
                    <a:lumMod val="50000"/>
                  </a:schemeClr>
                </a:solidFill>
                <a:latin typeface="Calibri" panose="020F0502020204030204" pitchFamily="34" charset="0"/>
                <a:cs typeface="Calibri" panose="020F0502020204030204" pitchFamily="34" charset="0"/>
              </a:rPr>
              <a:pPr algn="r"/>
              <a:t>27</a:t>
            </a:fld>
            <a:endParaRPr lang="de-DE" sz="900" dirty="0">
              <a:solidFill>
                <a:schemeClr val="bg1">
                  <a:lumMod val="50000"/>
                </a:schemeClr>
              </a:solidFill>
              <a:latin typeface="Calibri" panose="020F0502020204030204" pitchFamily="34" charset="0"/>
              <a:cs typeface="Calibri" panose="020F0502020204030204" pitchFamily="34" charset="0"/>
            </a:endParaRPr>
          </a:p>
        </p:txBody>
      </p:sp>
      <p:sp>
        <p:nvSpPr>
          <p:cNvPr id="10" name="Titel 6">
            <a:extLst>
              <a:ext uri="{FF2B5EF4-FFF2-40B4-BE49-F238E27FC236}">
                <a16:creationId xmlns:a16="http://schemas.microsoft.com/office/drawing/2014/main" id="{3F5E1FD7-8B79-46F6-8C5B-36F1AA512EAE}"/>
              </a:ext>
            </a:extLst>
          </p:cNvPr>
          <p:cNvSpPr>
            <a:spLocks noGrp="1"/>
          </p:cNvSpPr>
          <p:nvPr>
            <p:ph type="title"/>
          </p:nvPr>
        </p:nvSpPr>
        <p:spPr>
          <a:xfrm>
            <a:off x="457200" y="290280"/>
            <a:ext cx="7007797" cy="582380"/>
          </a:xfrm>
        </p:spPr>
        <p:txBody>
          <a:bodyPr/>
          <a:lstStyle/>
          <a:p>
            <a:r>
              <a:rPr lang="de-DE" sz="1600" dirty="0"/>
              <a:t>III.1 Rechtsformwahl</a:t>
            </a:r>
          </a:p>
        </p:txBody>
      </p:sp>
    </p:spTree>
    <p:extLst>
      <p:ext uri="{BB962C8B-B14F-4D97-AF65-F5344CB8AC3E}">
        <p14:creationId xmlns:p14="http://schemas.microsoft.com/office/powerpoint/2010/main" val="4164289053"/>
      </p:ext>
    </p:extLst>
  </p:cSld>
  <p:clrMapOvr>
    <a:masterClrMapping/>
  </p:clrMapOvr>
  <p:transition>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28</a:t>
            </a:fld>
            <a:endParaRPr lang="de-DE" dirty="0"/>
          </a:p>
        </p:txBody>
      </p:sp>
      <p:graphicFrame>
        <p:nvGraphicFramePr>
          <p:cNvPr id="8" name="Object 3">
            <a:extLst>
              <a:ext uri="{FF2B5EF4-FFF2-40B4-BE49-F238E27FC236}">
                <a16:creationId xmlns:a16="http://schemas.microsoft.com/office/drawing/2014/main" id="{BEBDBF69-94A1-4BD3-96D8-94ED087B2ADD}"/>
              </a:ext>
            </a:extLst>
          </p:cNvPr>
          <p:cNvGraphicFramePr>
            <a:graphicFrameLocks noChangeAspect="1"/>
          </p:cNvGraphicFramePr>
          <p:nvPr>
            <p:extLst>
              <p:ext uri="{D42A27DB-BD31-4B8C-83A1-F6EECF244321}">
                <p14:modId xmlns:p14="http://schemas.microsoft.com/office/powerpoint/2010/main" val="2293414375"/>
              </p:ext>
            </p:extLst>
          </p:nvPr>
        </p:nvGraphicFramePr>
        <p:xfrm>
          <a:off x="444499" y="2249082"/>
          <a:ext cx="8235951" cy="3042056"/>
        </p:xfrm>
        <a:graphic>
          <a:graphicData uri="http://schemas.openxmlformats.org/presentationml/2006/ole">
            <mc:AlternateContent xmlns:mc="http://schemas.openxmlformats.org/markup-compatibility/2006">
              <mc:Choice xmlns:v="urn:schemas-microsoft-com:vml" Requires="v">
                <p:oleObj name="Arbeitsblatt" r:id="rId2" imgW="8924849" imgH="3133649" progId="Excel.Sheet.8">
                  <p:embed/>
                </p:oleObj>
              </mc:Choice>
              <mc:Fallback>
                <p:oleObj name="Arbeitsblatt" r:id="rId2" imgW="8924849" imgH="3133649" progId="Excel.Sheet.8">
                  <p:embed/>
                  <p:pic>
                    <p:nvPicPr>
                      <p:cNvPr id="8909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99" y="2249082"/>
                        <a:ext cx="8235951" cy="3042056"/>
                      </a:xfrm>
                      <a:prstGeom prst="rect">
                        <a:avLst/>
                      </a:prstGeom>
                      <a:noFill/>
                      <a:ln>
                        <a:noFill/>
                      </a:ln>
                      <a:effectLst/>
                    </p:spPr>
                  </p:pic>
                </p:oleObj>
              </mc:Fallback>
            </mc:AlternateContent>
          </a:graphicData>
        </a:graphic>
      </p:graphicFrame>
      <p:sp>
        <p:nvSpPr>
          <p:cNvPr id="9" name="Titel 6">
            <a:extLst>
              <a:ext uri="{FF2B5EF4-FFF2-40B4-BE49-F238E27FC236}">
                <a16:creationId xmlns:a16="http://schemas.microsoft.com/office/drawing/2014/main" id="{98A56073-4526-4106-B2CD-FE5C49F1E860}"/>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a:t>III.1 Rechtsformwahl</a:t>
            </a:r>
            <a:endParaRPr lang="de-DE" sz="1600" dirty="0"/>
          </a:p>
        </p:txBody>
      </p:sp>
    </p:spTree>
    <p:extLst>
      <p:ext uri="{BB962C8B-B14F-4D97-AF65-F5344CB8AC3E}">
        <p14:creationId xmlns:p14="http://schemas.microsoft.com/office/powerpoint/2010/main" val="3496434428"/>
      </p:ext>
    </p:extLst>
  </p:cSld>
  <p:clrMapOvr>
    <a:masterClrMapping/>
  </p:clrMapOvr>
  <p:transition>
    <p:cover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29</a:t>
            </a:fld>
            <a:endParaRPr lang="de-DE" dirty="0"/>
          </a:p>
        </p:txBody>
      </p:sp>
      <p:graphicFrame>
        <p:nvGraphicFramePr>
          <p:cNvPr id="6" name="Object 3">
            <a:extLst>
              <a:ext uri="{FF2B5EF4-FFF2-40B4-BE49-F238E27FC236}">
                <a16:creationId xmlns:a16="http://schemas.microsoft.com/office/drawing/2014/main" id="{30418CDE-39DC-42BC-A82A-F0980FA2C56F}"/>
              </a:ext>
            </a:extLst>
          </p:cNvPr>
          <p:cNvGraphicFramePr>
            <a:graphicFrameLocks noChangeAspect="1"/>
          </p:cNvGraphicFramePr>
          <p:nvPr>
            <p:extLst>
              <p:ext uri="{D42A27DB-BD31-4B8C-83A1-F6EECF244321}">
                <p14:modId xmlns:p14="http://schemas.microsoft.com/office/powerpoint/2010/main" val="1086868725"/>
              </p:ext>
            </p:extLst>
          </p:nvPr>
        </p:nvGraphicFramePr>
        <p:xfrm>
          <a:off x="438267" y="2240381"/>
          <a:ext cx="8229717" cy="3722523"/>
        </p:xfrm>
        <a:graphic>
          <a:graphicData uri="http://schemas.openxmlformats.org/presentationml/2006/ole">
            <mc:AlternateContent xmlns:mc="http://schemas.openxmlformats.org/markup-compatibility/2006">
              <mc:Choice xmlns:v="urn:schemas-microsoft-com:vml" Requires="v">
                <p:oleObj name="Arbeitsblatt" r:id="rId2" imgW="8924849" imgH="4067251" progId="Excel.Sheet.8">
                  <p:embed/>
                </p:oleObj>
              </mc:Choice>
              <mc:Fallback>
                <p:oleObj name="Arbeitsblatt" r:id="rId2" imgW="8924849" imgH="4067251" progId="Excel.Sheet.8">
                  <p:embed/>
                  <p:pic>
                    <p:nvPicPr>
                      <p:cNvPr id="9011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67" y="2240381"/>
                        <a:ext cx="8229717" cy="3722523"/>
                      </a:xfrm>
                      <a:prstGeom prst="rect">
                        <a:avLst/>
                      </a:prstGeom>
                      <a:noFill/>
                      <a:ln>
                        <a:noFill/>
                      </a:ln>
                      <a:effectLst/>
                    </p:spPr>
                  </p:pic>
                </p:oleObj>
              </mc:Fallback>
            </mc:AlternateContent>
          </a:graphicData>
        </a:graphic>
      </p:graphicFrame>
      <p:sp>
        <p:nvSpPr>
          <p:cNvPr id="8" name="Titel 6">
            <a:extLst>
              <a:ext uri="{FF2B5EF4-FFF2-40B4-BE49-F238E27FC236}">
                <a16:creationId xmlns:a16="http://schemas.microsoft.com/office/drawing/2014/main" id="{31E037A9-DC3C-4773-8740-FD8CD78431DE}"/>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a:t>III.1 Rechtsformwahl</a:t>
            </a:r>
            <a:endParaRPr lang="de-DE" sz="1600" dirty="0"/>
          </a:p>
        </p:txBody>
      </p:sp>
    </p:spTree>
    <p:extLst>
      <p:ext uri="{BB962C8B-B14F-4D97-AF65-F5344CB8AC3E}">
        <p14:creationId xmlns:p14="http://schemas.microsoft.com/office/powerpoint/2010/main" val="2327353581"/>
      </p:ext>
    </p:extLst>
  </p:cSld>
  <p:clrMapOvr>
    <a:masterClrMapping/>
  </p:clrMapOvr>
  <p:transition>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CD27C3E-BC4F-4EC9-8D7B-46321E1F7876}"/>
              </a:ext>
            </a:extLst>
          </p:cNvPr>
          <p:cNvSpPr>
            <a:spLocks noGrp="1"/>
          </p:cNvSpPr>
          <p:nvPr>
            <p:ph type="sldNum" sz="quarter" idx="12"/>
          </p:nvPr>
        </p:nvSpPr>
        <p:spPr/>
        <p:txBody>
          <a:bodyPr/>
          <a:lstStyle/>
          <a:p>
            <a:fld id="{EE57C6AF-C1FF-6140-89C1-E3C03D68B29C}" type="slidenum">
              <a:rPr lang="de-DE" smtClean="0"/>
              <a:pPr/>
              <a:t>3</a:t>
            </a:fld>
            <a:endParaRPr lang="de-DE" dirty="0"/>
          </a:p>
        </p:txBody>
      </p:sp>
      <p:sp>
        <p:nvSpPr>
          <p:cNvPr id="4" name="Fußzeilenplatzhalter 3">
            <a:extLst>
              <a:ext uri="{FF2B5EF4-FFF2-40B4-BE49-F238E27FC236}">
                <a16:creationId xmlns:a16="http://schemas.microsoft.com/office/drawing/2014/main" id="{91C16682-9CD8-4AC5-BCE6-FEC563202273}"/>
              </a:ext>
            </a:extLst>
          </p:cNvPr>
          <p:cNvSpPr>
            <a:spLocks noGrp="1"/>
          </p:cNvSpPr>
          <p:nvPr>
            <p:ph type="ftr" sz="quarter" idx="3"/>
          </p:nvPr>
        </p:nvSpPr>
        <p:spPr/>
        <p:txBody>
          <a:bodyPr/>
          <a:lstStyle/>
          <a:p>
            <a:pPr>
              <a:defRPr/>
            </a:pPr>
            <a:r>
              <a:rPr lang="de-DE" dirty="0"/>
              <a:t>Gründen im Voll- und Nebenerwerb</a:t>
            </a:r>
          </a:p>
        </p:txBody>
      </p:sp>
      <p:sp>
        <p:nvSpPr>
          <p:cNvPr id="6" name="Titel 5">
            <a:extLst>
              <a:ext uri="{FF2B5EF4-FFF2-40B4-BE49-F238E27FC236}">
                <a16:creationId xmlns:a16="http://schemas.microsoft.com/office/drawing/2014/main" id="{D4807324-E590-4D59-A1A1-B473806E754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 Einführung</a:t>
            </a:r>
          </a:p>
        </p:txBody>
      </p:sp>
      <p:pic>
        <p:nvPicPr>
          <p:cNvPr id="7" name="Picture 3" descr="uli1302">
            <a:extLst>
              <a:ext uri="{FF2B5EF4-FFF2-40B4-BE49-F238E27FC236}">
                <a16:creationId xmlns:a16="http://schemas.microsoft.com/office/drawing/2014/main" id="{E84F70A8-47E0-43AA-9744-EE5E26F9BD7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r="-2715" b="49457"/>
          <a:stretch>
            <a:fillRect/>
          </a:stretch>
        </p:blipFill>
        <p:spPr bwMode="auto">
          <a:xfrm>
            <a:off x="1863505" y="2077016"/>
            <a:ext cx="4852988"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560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30</a:t>
            </a:fld>
            <a:endParaRPr lang="de-DE" dirty="0"/>
          </a:p>
        </p:txBody>
      </p:sp>
      <p:graphicFrame>
        <p:nvGraphicFramePr>
          <p:cNvPr id="6" name="Object 3">
            <a:extLst>
              <a:ext uri="{FF2B5EF4-FFF2-40B4-BE49-F238E27FC236}">
                <a16:creationId xmlns:a16="http://schemas.microsoft.com/office/drawing/2014/main" id="{E9B61F97-9BAF-4377-86DF-C2BE83C1414C}"/>
              </a:ext>
            </a:extLst>
          </p:cNvPr>
          <p:cNvGraphicFramePr>
            <a:graphicFrameLocks noChangeAspect="1"/>
          </p:cNvGraphicFramePr>
          <p:nvPr>
            <p:extLst>
              <p:ext uri="{D42A27DB-BD31-4B8C-83A1-F6EECF244321}">
                <p14:modId xmlns:p14="http://schemas.microsoft.com/office/powerpoint/2010/main" val="4267061169"/>
              </p:ext>
            </p:extLst>
          </p:nvPr>
        </p:nvGraphicFramePr>
        <p:xfrm>
          <a:off x="454025" y="2204864"/>
          <a:ext cx="8235950" cy="4085382"/>
        </p:xfrm>
        <a:graphic>
          <a:graphicData uri="http://schemas.openxmlformats.org/presentationml/2006/ole">
            <mc:AlternateContent xmlns:mc="http://schemas.openxmlformats.org/markup-compatibility/2006">
              <mc:Choice xmlns:v="urn:schemas-microsoft-com:vml" Requires="v">
                <p:oleObj name="Arbeitsblatt" r:id="rId2" imgW="8924849" imgH="4219651" progId="Excel.Sheet.8">
                  <p:embed/>
                </p:oleObj>
              </mc:Choice>
              <mc:Fallback>
                <p:oleObj name="Arbeitsblatt" r:id="rId2" imgW="8924849" imgH="4219651" progId="Excel.Sheet.8">
                  <p:embed/>
                  <p:pic>
                    <p:nvPicPr>
                      <p:cNvPr id="9114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2204864"/>
                        <a:ext cx="8235950" cy="4085382"/>
                      </a:xfrm>
                      <a:prstGeom prst="rect">
                        <a:avLst/>
                      </a:prstGeom>
                      <a:noFill/>
                      <a:ln>
                        <a:noFill/>
                      </a:ln>
                      <a:effectLst/>
                    </p:spPr>
                  </p:pic>
                </p:oleObj>
              </mc:Fallback>
            </mc:AlternateContent>
          </a:graphicData>
        </a:graphic>
      </p:graphicFrame>
      <p:sp>
        <p:nvSpPr>
          <p:cNvPr id="8" name="Titel 6">
            <a:extLst>
              <a:ext uri="{FF2B5EF4-FFF2-40B4-BE49-F238E27FC236}">
                <a16:creationId xmlns:a16="http://schemas.microsoft.com/office/drawing/2014/main" id="{E5335A39-6952-4DD7-AE0C-56C1860A96DE}"/>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a:t>III.1 Rechtsformwahl</a:t>
            </a:r>
            <a:endParaRPr lang="de-DE" sz="1600" dirty="0"/>
          </a:p>
        </p:txBody>
      </p:sp>
    </p:spTree>
    <p:extLst>
      <p:ext uri="{BB962C8B-B14F-4D97-AF65-F5344CB8AC3E}">
        <p14:creationId xmlns:p14="http://schemas.microsoft.com/office/powerpoint/2010/main" val="2826024106"/>
      </p:ext>
    </p:extLst>
  </p:cSld>
  <p:clrMapOvr>
    <a:masterClrMapping/>
  </p:clrMapOvr>
  <p:transition>
    <p:cover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31</a:t>
            </a:fld>
            <a:endParaRPr lang="de-DE" dirty="0"/>
          </a:p>
        </p:txBody>
      </p:sp>
      <p:graphicFrame>
        <p:nvGraphicFramePr>
          <p:cNvPr id="6" name="Object 3">
            <a:extLst>
              <a:ext uri="{FF2B5EF4-FFF2-40B4-BE49-F238E27FC236}">
                <a16:creationId xmlns:a16="http://schemas.microsoft.com/office/drawing/2014/main" id="{EED83049-E757-48B0-B951-7EDBECA5AA2F}"/>
              </a:ext>
            </a:extLst>
          </p:cNvPr>
          <p:cNvGraphicFramePr>
            <a:graphicFrameLocks noChangeAspect="1"/>
          </p:cNvGraphicFramePr>
          <p:nvPr>
            <p:extLst>
              <p:ext uri="{D42A27DB-BD31-4B8C-83A1-F6EECF244321}">
                <p14:modId xmlns:p14="http://schemas.microsoft.com/office/powerpoint/2010/main" val="1658593032"/>
              </p:ext>
            </p:extLst>
          </p:nvPr>
        </p:nvGraphicFramePr>
        <p:xfrm>
          <a:off x="444499" y="2198745"/>
          <a:ext cx="8235951" cy="3444817"/>
        </p:xfrm>
        <a:graphic>
          <a:graphicData uri="http://schemas.openxmlformats.org/presentationml/2006/ole">
            <mc:AlternateContent xmlns:mc="http://schemas.openxmlformats.org/markup-compatibility/2006">
              <mc:Choice xmlns:v="urn:schemas-microsoft-com:vml" Requires="v">
                <p:oleObj name="Arbeitsblatt" r:id="rId2" imgW="8924849" imgH="3714902" progId="Excel.Sheet.8">
                  <p:embed/>
                </p:oleObj>
              </mc:Choice>
              <mc:Fallback>
                <p:oleObj name="Arbeitsblatt" r:id="rId2" imgW="8924849" imgH="3714902" progId="Excel.Sheet.8">
                  <p:embed/>
                  <p:pic>
                    <p:nvPicPr>
                      <p:cNvPr id="9216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99" y="2198745"/>
                        <a:ext cx="8235951" cy="3444817"/>
                      </a:xfrm>
                      <a:prstGeom prst="rect">
                        <a:avLst/>
                      </a:prstGeom>
                      <a:noFill/>
                      <a:ln>
                        <a:noFill/>
                      </a:ln>
                      <a:effectLst/>
                    </p:spPr>
                  </p:pic>
                </p:oleObj>
              </mc:Fallback>
            </mc:AlternateContent>
          </a:graphicData>
        </a:graphic>
      </p:graphicFrame>
      <p:sp>
        <p:nvSpPr>
          <p:cNvPr id="8" name="Titel 6">
            <a:extLst>
              <a:ext uri="{FF2B5EF4-FFF2-40B4-BE49-F238E27FC236}">
                <a16:creationId xmlns:a16="http://schemas.microsoft.com/office/drawing/2014/main" id="{B4E36289-3728-43B3-AB60-AC138CD723B0}"/>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a:t>III.1 Rechtsformwahl</a:t>
            </a:r>
            <a:endParaRPr lang="de-DE" sz="1600" dirty="0"/>
          </a:p>
        </p:txBody>
      </p:sp>
    </p:spTree>
    <p:extLst>
      <p:ext uri="{BB962C8B-B14F-4D97-AF65-F5344CB8AC3E}">
        <p14:creationId xmlns:p14="http://schemas.microsoft.com/office/powerpoint/2010/main" val="2922057507"/>
      </p:ext>
    </p:extLst>
  </p:cSld>
  <p:clrMapOvr>
    <a:masterClrMapping/>
  </p:clrMapOvr>
  <p:transition>
    <p:cover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Rechtsformen im Überblick</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32</a:t>
            </a:fld>
            <a:endParaRPr lang="de-DE" dirty="0"/>
          </a:p>
        </p:txBody>
      </p:sp>
      <p:graphicFrame>
        <p:nvGraphicFramePr>
          <p:cNvPr id="6" name="Object 3">
            <a:extLst>
              <a:ext uri="{FF2B5EF4-FFF2-40B4-BE49-F238E27FC236}">
                <a16:creationId xmlns:a16="http://schemas.microsoft.com/office/drawing/2014/main" id="{0D93156A-E338-4EE7-B4E5-127126972CA8}"/>
              </a:ext>
            </a:extLst>
          </p:cNvPr>
          <p:cNvGraphicFramePr>
            <a:graphicFrameLocks noChangeAspect="1"/>
          </p:cNvGraphicFramePr>
          <p:nvPr>
            <p:extLst>
              <p:ext uri="{D42A27DB-BD31-4B8C-83A1-F6EECF244321}">
                <p14:modId xmlns:p14="http://schemas.microsoft.com/office/powerpoint/2010/main" val="498265530"/>
              </p:ext>
            </p:extLst>
          </p:nvPr>
        </p:nvGraphicFramePr>
        <p:xfrm>
          <a:off x="444500" y="2182613"/>
          <a:ext cx="8235950" cy="3731640"/>
        </p:xfrm>
        <a:graphic>
          <a:graphicData uri="http://schemas.openxmlformats.org/presentationml/2006/ole">
            <mc:AlternateContent xmlns:mc="http://schemas.openxmlformats.org/markup-compatibility/2006">
              <mc:Choice xmlns:v="urn:schemas-microsoft-com:vml" Requires="v">
                <p:oleObj name="Arbeitsblatt" r:id="rId2" imgW="8924849" imgH="4038600" progId="Excel.Sheet.8">
                  <p:embed/>
                </p:oleObj>
              </mc:Choice>
              <mc:Fallback>
                <p:oleObj name="Arbeitsblatt" r:id="rId2" imgW="8924849" imgH="4038600" progId="Excel.Sheet.8">
                  <p:embed/>
                  <p:pic>
                    <p:nvPicPr>
                      <p:cNvPr id="93189"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2182613"/>
                        <a:ext cx="8235950" cy="3731640"/>
                      </a:xfrm>
                      <a:prstGeom prst="rect">
                        <a:avLst/>
                      </a:prstGeom>
                      <a:noFill/>
                      <a:ln>
                        <a:noFill/>
                      </a:ln>
                      <a:effectLst/>
                    </p:spPr>
                  </p:pic>
                </p:oleObj>
              </mc:Fallback>
            </mc:AlternateContent>
          </a:graphicData>
        </a:graphic>
      </p:graphicFrame>
      <p:sp>
        <p:nvSpPr>
          <p:cNvPr id="8" name="Titel 6">
            <a:extLst>
              <a:ext uri="{FF2B5EF4-FFF2-40B4-BE49-F238E27FC236}">
                <a16:creationId xmlns:a16="http://schemas.microsoft.com/office/drawing/2014/main" id="{3656F117-3C56-4EAC-8A0E-ED6895C556E5}"/>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a:t>III.1 Rechtsformwahl</a:t>
            </a:r>
            <a:endParaRPr lang="de-DE" sz="1600" dirty="0"/>
          </a:p>
        </p:txBody>
      </p:sp>
    </p:spTree>
    <p:extLst>
      <p:ext uri="{BB962C8B-B14F-4D97-AF65-F5344CB8AC3E}">
        <p14:creationId xmlns:p14="http://schemas.microsoft.com/office/powerpoint/2010/main" val="768239179"/>
      </p:ext>
    </p:extLst>
  </p:cSld>
  <p:clrMapOvr>
    <a:masterClrMapping/>
  </p:clrMapOvr>
  <p:transition>
    <p:cover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Besondere Rechtsformen für Freiberufler – PartG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33</a:t>
            </a:fld>
            <a:endParaRPr lang="de-DE" dirty="0"/>
          </a:p>
        </p:txBody>
      </p:sp>
      <p:sp>
        <p:nvSpPr>
          <p:cNvPr id="5" name="Rechteck 4">
            <a:extLst>
              <a:ext uri="{FF2B5EF4-FFF2-40B4-BE49-F238E27FC236}">
                <a16:creationId xmlns:a16="http://schemas.microsoft.com/office/drawing/2014/main" id="{B3B44F78-24DD-42B7-8B74-B7FDADC74D85}"/>
              </a:ext>
            </a:extLst>
          </p:cNvPr>
          <p:cNvSpPr/>
          <p:nvPr/>
        </p:nvSpPr>
        <p:spPr>
          <a:xfrm>
            <a:off x="444500" y="1884139"/>
            <a:ext cx="8216900" cy="4062651"/>
          </a:xfrm>
          <a:prstGeom prst="rect">
            <a:avLst/>
          </a:prstGeom>
        </p:spPr>
        <p:txBody>
          <a:bodyPr wrap="square">
            <a:spAutoFit/>
          </a:bodyPr>
          <a:lstStyle/>
          <a:p>
            <a:pPr eaLnBrk="1" hangingPunct="1">
              <a:buFontTx/>
              <a:buNone/>
            </a:pPr>
            <a:endParaRPr lang="de-DE" altLang="de-DE" b="1" dirty="0">
              <a:latin typeface="Arial" pitchFamily="34" charset="0"/>
              <a:cs typeface="Times New Roman" pitchFamily="18" charset="0"/>
            </a:endParaRPr>
          </a:p>
          <a:p>
            <a:pPr eaLnBrk="1" hangingPunct="1">
              <a:buFontTx/>
              <a:buNone/>
            </a:pPr>
            <a:r>
              <a:rPr lang="de-DE" altLang="de-DE" sz="1600" b="1" dirty="0">
                <a:latin typeface="Arial" pitchFamily="34" charset="0"/>
                <a:cs typeface="Times New Roman" pitchFamily="18" charset="0"/>
              </a:rPr>
              <a:t>Partnerschaft</a:t>
            </a:r>
            <a:endParaRPr lang="de-DE" altLang="de-DE" sz="1600" dirty="0">
              <a:latin typeface="Arial" pitchFamily="34" charset="0"/>
              <a:cs typeface="Times New Roman" pitchFamily="18" charset="0"/>
            </a:endParaRPr>
          </a:p>
          <a:p>
            <a:pPr eaLnBrk="1" hangingPunct="1">
              <a:buFontTx/>
              <a:buNone/>
            </a:pPr>
            <a:r>
              <a:rPr lang="de-DE" altLang="de-DE" sz="1600" dirty="0">
                <a:latin typeface="Arial" pitchFamily="34" charset="0"/>
                <a:cs typeface="Times New Roman" pitchFamily="18" charset="0"/>
              </a:rPr>
              <a:t>Die Gründung einer Gesellschaft mit der Rechtsform der „Partnerschaft“ ist seit Inkrafttreten des Partnerschaftsgesellschaftsgesetzes im Jahre 1995 möglich. Die Partnerschaft entspricht in etwa der offenen Handelsgesellschaft, kann allerdings nur von Freiberuflern wie Ärzten oder Rechtsanwälten gewählt werden. Für Verbindlichkeiten der Partnerschaft haften den Gläubigern gegenüber neben dem Vermögen der Partnerschaft die Gesellschafter persönlich. Diese können ihre Haftung allerdings für Ansprüche aus Schäden wegen fehlerhafter Berufsausübung (auch unter Verwendung von AGBs) auf denjenigen von ihnen beschränken, der innerhalb der Partnerschaft die berufliche Leistung zu erbringen oder verantwortlich zu leiten und zu überwachen hat. </a:t>
            </a:r>
          </a:p>
          <a:p>
            <a:pPr eaLnBrk="1" hangingPunct="1">
              <a:buFontTx/>
              <a:buNone/>
            </a:pPr>
            <a:r>
              <a:rPr lang="de-DE" altLang="de-DE" sz="1600" dirty="0">
                <a:latin typeface="Arial" pitchFamily="34" charset="0"/>
                <a:cs typeface="Times New Roman" pitchFamily="18" charset="0"/>
              </a:rPr>
              <a:t> </a:t>
            </a:r>
          </a:p>
          <a:p>
            <a:pPr eaLnBrk="1" hangingPunct="1">
              <a:buFontTx/>
              <a:buNone/>
            </a:pPr>
            <a:r>
              <a:rPr lang="de-DE" altLang="de-DE" sz="1600" dirty="0">
                <a:latin typeface="Arial" pitchFamily="34" charset="0"/>
                <a:cs typeface="Times New Roman" pitchFamily="18" charset="0"/>
              </a:rPr>
              <a:t>Das Recht der Partnerschaften ist im Gesetz nur sehr knapp geregelt. Durch die erfolgte </a:t>
            </a:r>
          </a:p>
          <a:p>
            <a:pPr eaLnBrk="1" hangingPunct="1">
              <a:buFontTx/>
              <a:buNone/>
            </a:pPr>
            <a:r>
              <a:rPr lang="de-DE" altLang="de-DE" sz="1600" dirty="0">
                <a:latin typeface="Arial" pitchFamily="34" charset="0"/>
                <a:cs typeface="Times New Roman" pitchFamily="18" charset="0"/>
              </a:rPr>
              <a:t>Zulassung der GmbH-Gründung für einige Freiberufler ist das Interesse an dieser </a:t>
            </a:r>
          </a:p>
          <a:p>
            <a:pPr eaLnBrk="1" hangingPunct="1">
              <a:buFontTx/>
              <a:buNone/>
            </a:pPr>
            <a:r>
              <a:rPr lang="de-DE" altLang="de-DE" sz="1600" dirty="0">
                <a:latin typeface="Arial" pitchFamily="34" charset="0"/>
                <a:cs typeface="Times New Roman" pitchFamily="18" charset="0"/>
              </a:rPr>
              <a:t>Rechtsform zurückgegangen. Partnerschaftsgesellschaften sind in das Partnerschaftsregister beim Amtsgericht einzutragen.</a:t>
            </a:r>
            <a:r>
              <a:rPr lang="de-DE" altLang="de-DE" sz="1600" dirty="0">
                <a:latin typeface="Arial" pitchFamily="34" charset="0"/>
              </a:rPr>
              <a:t> </a:t>
            </a:r>
          </a:p>
        </p:txBody>
      </p:sp>
      <p:sp>
        <p:nvSpPr>
          <p:cNvPr id="8" name="Titel 6">
            <a:extLst>
              <a:ext uri="{FF2B5EF4-FFF2-40B4-BE49-F238E27FC236}">
                <a16:creationId xmlns:a16="http://schemas.microsoft.com/office/drawing/2014/main" id="{D801E606-7E03-4831-A60F-03BB1BCA2C4D}"/>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a:t>III.1 Rechtsformwahl</a:t>
            </a:r>
            <a:endParaRPr lang="de-DE" sz="1600" dirty="0"/>
          </a:p>
        </p:txBody>
      </p:sp>
    </p:spTree>
    <p:extLst>
      <p:ext uri="{BB962C8B-B14F-4D97-AF65-F5344CB8AC3E}">
        <p14:creationId xmlns:p14="http://schemas.microsoft.com/office/powerpoint/2010/main" val="3677779095"/>
      </p:ext>
    </p:extLst>
  </p:cSld>
  <p:clrMapOvr>
    <a:masterClrMapping/>
  </p:clrMapOvr>
  <p:transition>
    <p:cover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28A3BB2-9782-47F4-9CF8-B664C6B26AF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59450" r="48425" b="15223"/>
          <a:stretch/>
        </p:blipFill>
        <p:spPr>
          <a:xfrm>
            <a:off x="0" y="5421417"/>
            <a:ext cx="2339752" cy="575133"/>
          </a:xfrm>
          <a:prstGeom prst="rect">
            <a:avLst/>
          </a:prstGeom>
        </p:spPr>
      </p:pic>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Wie erfolgt die Anmeldung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34</a:t>
            </a:fld>
            <a:endParaRPr lang="de-DE" dirty="0"/>
          </a:p>
        </p:txBody>
      </p:sp>
      <p:sp>
        <p:nvSpPr>
          <p:cNvPr id="7" name="Rectangle 2">
            <a:extLst>
              <a:ext uri="{FF2B5EF4-FFF2-40B4-BE49-F238E27FC236}">
                <a16:creationId xmlns:a16="http://schemas.microsoft.com/office/drawing/2014/main" id="{19CA0B8E-89DC-4641-8D37-809C3C1424AA}"/>
              </a:ext>
            </a:extLst>
          </p:cNvPr>
          <p:cNvSpPr txBox="1">
            <a:spLocks noChangeArrowheads="1"/>
          </p:cNvSpPr>
          <p:nvPr/>
        </p:nvSpPr>
        <p:spPr bwMode="auto">
          <a:xfrm>
            <a:off x="444500" y="1884139"/>
            <a:ext cx="820737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lgn="l" eaLnBrk="1" hangingPunct="1">
              <a:lnSpc>
                <a:spcPct val="90000"/>
              </a:lnSpc>
              <a:spcBef>
                <a:spcPct val="20000"/>
              </a:spcBef>
              <a:buFontTx/>
              <a:buChar char="•"/>
            </a:pPr>
            <a:endParaRPr lang="de-DE" altLang="de-DE" sz="1900" b="1" u="sng" dirty="0">
              <a:cs typeface="Times New Roman" pitchFamily="18" charset="0"/>
            </a:endParaRPr>
          </a:p>
          <a:p>
            <a:pPr algn="l" eaLnBrk="1" hangingPunct="1">
              <a:lnSpc>
                <a:spcPct val="90000"/>
              </a:lnSpc>
              <a:spcBef>
                <a:spcPct val="20000"/>
              </a:spcBef>
              <a:buClr>
                <a:srgbClr val="FFC000"/>
              </a:buClr>
              <a:buFontTx/>
              <a:buChar char="•"/>
            </a:pPr>
            <a:r>
              <a:rPr lang="de-DE" altLang="de-DE" sz="1800" b="1" u="sng" dirty="0">
                <a:cs typeface="Times New Roman" pitchFamily="18" charset="0"/>
              </a:rPr>
              <a:t>Freier Beruf:</a:t>
            </a:r>
            <a:br>
              <a:rPr lang="de-DE" altLang="de-DE" sz="1800" b="1" u="sng" dirty="0">
                <a:cs typeface="Times New Roman" pitchFamily="18" charset="0"/>
              </a:rPr>
            </a:br>
            <a:br>
              <a:rPr lang="de-DE" altLang="de-DE" sz="1800" dirty="0">
                <a:cs typeface="Times New Roman" pitchFamily="18" charset="0"/>
              </a:rPr>
            </a:br>
            <a:r>
              <a:rPr lang="de-DE" altLang="de-DE" sz="1800" dirty="0">
                <a:cs typeface="Times New Roman" pitchFamily="18" charset="0"/>
              </a:rPr>
              <a:t>- Mitteilung ans Finanzamt</a:t>
            </a:r>
          </a:p>
          <a:p>
            <a:pPr algn="l" eaLnBrk="1" hangingPunct="1">
              <a:lnSpc>
                <a:spcPct val="90000"/>
              </a:lnSpc>
              <a:spcBef>
                <a:spcPct val="20000"/>
              </a:spcBef>
            </a:pPr>
            <a:r>
              <a:rPr lang="de-DE" altLang="de-DE" sz="1800" dirty="0">
                <a:cs typeface="Times New Roman" pitchFamily="18" charset="0"/>
              </a:rPr>
              <a:t>  </a:t>
            </a:r>
          </a:p>
          <a:p>
            <a:pPr algn="l" eaLnBrk="1" hangingPunct="1">
              <a:lnSpc>
                <a:spcPct val="90000"/>
              </a:lnSpc>
              <a:spcBef>
                <a:spcPct val="20000"/>
              </a:spcBef>
              <a:buClr>
                <a:srgbClr val="FFC000"/>
              </a:buClr>
              <a:buFontTx/>
              <a:buChar char="•"/>
            </a:pPr>
            <a:r>
              <a:rPr lang="de-DE" altLang="de-DE" sz="1800" b="1" u="sng" dirty="0">
                <a:cs typeface="Times New Roman" pitchFamily="18" charset="0"/>
              </a:rPr>
              <a:t>Gewerbebetrieb:</a:t>
            </a:r>
            <a:br>
              <a:rPr lang="de-DE" altLang="de-DE" sz="1800" b="1" u="sng" dirty="0">
                <a:cs typeface="Times New Roman" pitchFamily="18" charset="0"/>
              </a:rPr>
            </a:br>
            <a:br>
              <a:rPr lang="de-DE" altLang="de-DE" sz="1800" dirty="0">
                <a:cs typeface="Times New Roman" pitchFamily="18" charset="0"/>
              </a:rPr>
            </a:br>
            <a:r>
              <a:rPr lang="de-DE" altLang="de-DE" sz="1800" dirty="0">
                <a:cs typeface="Times New Roman" pitchFamily="18" charset="0"/>
              </a:rPr>
              <a:t>- Anmeldung beim zuständigen Gewerbeamt</a:t>
            </a:r>
            <a:br>
              <a:rPr lang="de-DE" altLang="de-DE" sz="1800" dirty="0">
                <a:cs typeface="Times New Roman" pitchFamily="18" charset="0"/>
              </a:rPr>
            </a:br>
            <a:r>
              <a:rPr lang="de-DE" altLang="de-DE" sz="1800" dirty="0">
                <a:cs typeface="Times New Roman" pitchFamily="18" charset="0"/>
              </a:rPr>
              <a:t>  (stehendes Gewerbe/ Reisegewerbe)</a:t>
            </a:r>
            <a:br>
              <a:rPr lang="de-DE" altLang="de-DE" sz="1800" dirty="0">
                <a:cs typeface="Times New Roman" pitchFamily="18" charset="0"/>
              </a:rPr>
            </a:br>
            <a:r>
              <a:rPr lang="de-DE" altLang="de-DE" sz="1800" dirty="0">
                <a:cs typeface="Times New Roman" pitchFamily="18" charset="0"/>
              </a:rPr>
              <a:t>  </a:t>
            </a:r>
            <a:r>
              <a:rPr lang="de-DE" altLang="de-DE" sz="1800" dirty="0">
                <a:cs typeface="Times New Roman" pitchFamily="18" charset="0"/>
                <a:sym typeface="Wingdings" pitchFamily="2" charset="2"/>
              </a:rPr>
              <a:t></a:t>
            </a:r>
            <a:r>
              <a:rPr lang="de-DE" altLang="de-DE" sz="1800" dirty="0">
                <a:cs typeface="Times New Roman" pitchFamily="18" charset="0"/>
              </a:rPr>
              <a:t> kostenpflichtig</a:t>
            </a:r>
            <a:br>
              <a:rPr lang="de-DE" altLang="de-DE" sz="1800" dirty="0">
                <a:cs typeface="Times New Roman" pitchFamily="18" charset="0"/>
              </a:rPr>
            </a:br>
            <a:r>
              <a:rPr lang="de-DE" altLang="de-DE" sz="1800" dirty="0">
                <a:cs typeface="Times New Roman" pitchFamily="18" charset="0"/>
              </a:rPr>
              <a:t>- min. erforderliche Unterlage:  Personalausweis</a:t>
            </a:r>
            <a:br>
              <a:rPr lang="de-DE" altLang="de-DE" sz="1800" dirty="0">
                <a:cs typeface="Times New Roman" pitchFamily="18" charset="0"/>
              </a:rPr>
            </a:br>
            <a:r>
              <a:rPr lang="de-DE" altLang="de-DE" sz="1800" dirty="0">
                <a:cs typeface="Times New Roman" pitchFamily="18" charset="0"/>
              </a:rPr>
              <a:t>                                                  Ausländer zusätzlich:</a:t>
            </a:r>
            <a:br>
              <a:rPr lang="de-DE" altLang="de-DE" sz="1800" dirty="0">
                <a:cs typeface="Times New Roman" pitchFamily="18" charset="0"/>
              </a:rPr>
            </a:br>
            <a:r>
              <a:rPr lang="de-DE" altLang="de-DE" sz="1800" dirty="0">
                <a:cs typeface="Times New Roman" pitchFamily="18" charset="0"/>
              </a:rPr>
              <a:t>                                                  Aufenthalts- (EU), Arbeitserlaubnis (EU)</a:t>
            </a:r>
            <a:br>
              <a:rPr lang="de-DE" altLang="de-DE" sz="1800" dirty="0">
                <a:cs typeface="Times New Roman" pitchFamily="18" charset="0"/>
              </a:rPr>
            </a:br>
            <a:endParaRPr lang="de-DE" altLang="de-DE" sz="1800" dirty="0">
              <a:cs typeface="Times New Roman" pitchFamily="18" charset="0"/>
            </a:endParaRPr>
          </a:p>
          <a:p>
            <a:pPr algn="ctr" eaLnBrk="1" hangingPunct="1">
              <a:lnSpc>
                <a:spcPct val="90000"/>
              </a:lnSpc>
              <a:spcBef>
                <a:spcPct val="20000"/>
              </a:spcBef>
            </a:pPr>
            <a:r>
              <a:rPr lang="de-DE" altLang="de-DE" sz="1800" b="1" dirty="0">
                <a:cs typeface="Times New Roman" pitchFamily="18" charset="0"/>
              </a:rPr>
              <a:t>! Jede Änderung ist anzeigepflichtig !</a:t>
            </a:r>
            <a:endParaRPr lang="de-DE" altLang="de-DE" sz="1800" dirty="0">
              <a:cs typeface="Times New Roman" pitchFamily="18" charset="0"/>
            </a:endParaRPr>
          </a:p>
          <a:p>
            <a:pPr algn="ctr" eaLnBrk="1" hangingPunct="1">
              <a:lnSpc>
                <a:spcPct val="90000"/>
              </a:lnSpc>
              <a:spcBef>
                <a:spcPct val="20000"/>
              </a:spcBef>
            </a:pPr>
            <a:r>
              <a:rPr lang="de-DE" altLang="de-DE" sz="1800" b="1" dirty="0">
                <a:cs typeface="Times New Roman" pitchFamily="18" charset="0"/>
              </a:rPr>
              <a:t>(z.B. zusätzliche Branche, Ummeldung, Abmeldung)</a:t>
            </a:r>
            <a:endParaRPr lang="de-DE" altLang="de-DE" sz="1800" dirty="0">
              <a:cs typeface="Times New Roman" pitchFamily="18" charset="0"/>
            </a:endParaRPr>
          </a:p>
          <a:p>
            <a:pPr algn="l" eaLnBrk="1" hangingPunct="1">
              <a:lnSpc>
                <a:spcPct val="90000"/>
              </a:lnSpc>
              <a:spcBef>
                <a:spcPct val="20000"/>
              </a:spcBef>
            </a:pPr>
            <a:r>
              <a:rPr lang="de-DE" altLang="de-DE" sz="1900" dirty="0">
                <a:cs typeface="Times New Roman" pitchFamily="18" charset="0"/>
              </a:rPr>
              <a:t> </a:t>
            </a:r>
          </a:p>
          <a:p>
            <a:pPr algn="l" eaLnBrk="1" hangingPunct="1">
              <a:lnSpc>
                <a:spcPct val="90000"/>
              </a:lnSpc>
              <a:spcBef>
                <a:spcPct val="20000"/>
              </a:spcBef>
            </a:pPr>
            <a:endParaRPr lang="de-DE" altLang="de-DE" sz="1900" dirty="0"/>
          </a:p>
        </p:txBody>
      </p:sp>
      <p:sp>
        <p:nvSpPr>
          <p:cNvPr id="11" name="Line 4">
            <a:extLst>
              <a:ext uri="{FF2B5EF4-FFF2-40B4-BE49-F238E27FC236}">
                <a16:creationId xmlns:a16="http://schemas.microsoft.com/office/drawing/2014/main" id="{23329A71-13CE-481A-AF87-9EB91B6F701F}"/>
              </a:ext>
            </a:extLst>
          </p:cNvPr>
          <p:cNvSpPr>
            <a:spLocks noChangeShapeType="1"/>
          </p:cNvSpPr>
          <p:nvPr/>
        </p:nvSpPr>
        <p:spPr bwMode="auto">
          <a:xfrm flipV="1">
            <a:off x="7681072" y="5085184"/>
            <a:ext cx="304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8" name="Titel 6">
            <a:extLst>
              <a:ext uri="{FF2B5EF4-FFF2-40B4-BE49-F238E27FC236}">
                <a16:creationId xmlns:a16="http://schemas.microsoft.com/office/drawing/2014/main" id="{883924F4-8B60-42E8-AC7A-EA380F5DEEF0}"/>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III.2 Anmeldung</a:t>
            </a:r>
          </a:p>
        </p:txBody>
      </p:sp>
    </p:spTree>
    <p:extLst>
      <p:ext uri="{BB962C8B-B14F-4D97-AF65-F5344CB8AC3E}">
        <p14:creationId xmlns:p14="http://schemas.microsoft.com/office/powerpoint/2010/main" val="2460298171"/>
      </p:ext>
    </p:extLst>
  </p:cSld>
  <p:clrMapOvr>
    <a:masterClrMapping/>
  </p:clrMapOvr>
  <p:transition>
    <p:cover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Wie erfolgt die Anmeldung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35</a:t>
            </a:fld>
            <a:endParaRPr lang="de-DE" dirty="0"/>
          </a:p>
        </p:txBody>
      </p:sp>
      <p:sp>
        <p:nvSpPr>
          <p:cNvPr id="5" name="Rechteck 4">
            <a:extLst>
              <a:ext uri="{FF2B5EF4-FFF2-40B4-BE49-F238E27FC236}">
                <a16:creationId xmlns:a16="http://schemas.microsoft.com/office/drawing/2014/main" id="{2C7A23C9-725F-45B5-A5E0-29676823A5BB}"/>
              </a:ext>
            </a:extLst>
          </p:cNvPr>
          <p:cNvSpPr/>
          <p:nvPr/>
        </p:nvSpPr>
        <p:spPr>
          <a:xfrm>
            <a:off x="443036" y="1884139"/>
            <a:ext cx="8235949" cy="3139321"/>
          </a:xfrm>
          <a:prstGeom prst="rect">
            <a:avLst/>
          </a:prstGeom>
        </p:spPr>
        <p:txBody>
          <a:bodyPr wrap="square">
            <a:spAutoFit/>
          </a:bodyPr>
          <a:lstStyle/>
          <a:p>
            <a:pPr eaLnBrk="1" hangingPunct="1">
              <a:buFontTx/>
              <a:buNone/>
            </a:pPr>
            <a:endParaRPr lang="de-DE" altLang="de-DE" b="1" u="sng" dirty="0">
              <a:latin typeface="Arial" pitchFamily="34" charset="0"/>
              <a:cs typeface="Times New Roman" pitchFamily="18" charset="0"/>
            </a:endParaRPr>
          </a:p>
          <a:p>
            <a:pPr eaLnBrk="1" hangingPunct="1">
              <a:buFontTx/>
              <a:buNone/>
            </a:pPr>
            <a:r>
              <a:rPr lang="de-DE" altLang="de-DE" b="1" u="sng" dirty="0">
                <a:latin typeface="Arial" pitchFamily="34" charset="0"/>
                <a:cs typeface="Times New Roman" pitchFamily="18" charset="0"/>
              </a:rPr>
              <a:t>Eintragung ins Handelsregister:</a:t>
            </a:r>
            <a:br>
              <a:rPr lang="de-DE" altLang="de-DE" dirty="0">
                <a:latin typeface="Arial" pitchFamily="34" charset="0"/>
                <a:cs typeface="Times New Roman" pitchFamily="18" charset="0"/>
              </a:rPr>
            </a:b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Notarieller Antrag ans Registergericht</a:t>
            </a:r>
          </a:p>
          <a:p>
            <a:pPr eaLnBrk="1" hangingPunct="1">
              <a:buFontTx/>
              <a:buNone/>
            </a:pP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Eintragung ins Handelsregister</a:t>
            </a: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a:t>
            </a:r>
            <a:r>
              <a:rPr lang="de-DE" altLang="de-DE" b="1" dirty="0">
                <a:latin typeface="Arial" pitchFamily="34" charset="0"/>
                <a:cs typeface="Times New Roman" pitchFamily="18" charset="0"/>
              </a:rPr>
              <a:t>=&gt;</a:t>
            </a:r>
            <a:r>
              <a:rPr lang="de-DE" altLang="de-DE" dirty="0">
                <a:latin typeface="Arial" pitchFamily="34" charset="0"/>
                <a:cs typeface="Times New Roman" pitchFamily="18" charset="0"/>
              </a:rPr>
              <a:t> doppelte Buchführungspflicht</a:t>
            </a:r>
          </a:p>
          <a:p>
            <a:pPr eaLnBrk="1" hangingPunct="1">
              <a:buFontTx/>
              <a:buNone/>
            </a:pP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evtl. Geschäftsführervertrag (abhängig von der Rechtsform)</a:t>
            </a:r>
          </a:p>
          <a:p>
            <a:pPr eaLnBrk="1" hangingPunct="1">
              <a:buFontTx/>
              <a:buNone/>
            </a:pP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evtl. Gesellschaftervertrag (abhängig von der Rechtsform)</a:t>
            </a:r>
            <a:r>
              <a:rPr lang="de-DE" altLang="de-DE" dirty="0">
                <a:latin typeface="Arial" pitchFamily="34" charset="0"/>
              </a:rPr>
              <a:t> </a:t>
            </a:r>
          </a:p>
        </p:txBody>
      </p:sp>
      <p:sp>
        <p:nvSpPr>
          <p:cNvPr id="6" name="Titel 6">
            <a:extLst>
              <a:ext uri="{FF2B5EF4-FFF2-40B4-BE49-F238E27FC236}">
                <a16:creationId xmlns:a16="http://schemas.microsoft.com/office/drawing/2014/main" id="{209EE862-13C6-4AA0-8F5F-B8CD9356B2C3}"/>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III.2 Anmeldung</a:t>
            </a:r>
          </a:p>
        </p:txBody>
      </p:sp>
    </p:spTree>
    <p:extLst>
      <p:ext uri="{BB962C8B-B14F-4D97-AF65-F5344CB8AC3E}">
        <p14:creationId xmlns:p14="http://schemas.microsoft.com/office/powerpoint/2010/main" val="3921391570"/>
      </p:ext>
    </p:extLst>
  </p:cSld>
  <p:clrMapOvr>
    <a:masterClrMapping/>
  </p:clrMapOvr>
  <p:transition>
    <p:cover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C2AAFBA5-394D-4D75-B5FA-678497BF550E}"/>
              </a:ext>
            </a:extLst>
          </p:cNvPr>
          <p:cNvSpPr>
            <a:spLocks noGrp="1"/>
          </p:cNvSpPr>
          <p:nvPr>
            <p:ph type="body" idx="10"/>
          </p:nvPr>
        </p:nvSpPr>
        <p:spPr/>
        <p:txBody>
          <a:bodyPr/>
          <a:lstStyle/>
          <a:p>
            <a:r>
              <a:rPr lang="de-DE" dirty="0"/>
              <a:t>Durch die Gewerbeanmeldung werden informiert:</a:t>
            </a:r>
          </a:p>
        </p:txBody>
      </p:sp>
      <p:sp>
        <p:nvSpPr>
          <p:cNvPr id="6" name="Fußzeilenplatzhalter 1">
            <a:extLst>
              <a:ext uri="{FF2B5EF4-FFF2-40B4-BE49-F238E27FC236}">
                <a16:creationId xmlns:a16="http://schemas.microsoft.com/office/drawing/2014/main" id="{5F701666-3A98-42EB-A0F4-797FB2C523A4}"/>
              </a:ext>
            </a:extLst>
          </p:cNvPr>
          <p:cNvSpPr txBox="1">
            <a:spLocks/>
          </p:cNvSpPr>
          <p:nvPr/>
        </p:nvSpPr>
        <p:spPr>
          <a:xfrm>
            <a:off x="395536" y="6424329"/>
            <a:ext cx="5551487" cy="256699"/>
          </a:xfrm>
          <a:prstGeom prst="rect">
            <a:avLst/>
          </a:prstGeom>
        </p:spPr>
        <p:txBody>
          <a:bodyPr/>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defRPr/>
            </a:pPr>
            <a:r>
              <a:rPr lang="de-DE" sz="900" dirty="0">
                <a:solidFill>
                  <a:srgbClr val="C0C0C0"/>
                </a:solidFill>
                <a:latin typeface="Calibri" panose="020F0502020204030204" pitchFamily="34" charset="0"/>
                <a:cs typeface="Calibri" panose="020F0502020204030204" pitchFamily="34" charset="0"/>
              </a:rPr>
              <a:t>Gründen im Voll- und Nebenerwerb </a:t>
            </a:r>
          </a:p>
        </p:txBody>
      </p:sp>
      <p:sp>
        <p:nvSpPr>
          <p:cNvPr id="7" name="Foliennummernplatzhalter 3">
            <a:extLst>
              <a:ext uri="{FF2B5EF4-FFF2-40B4-BE49-F238E27FC236}">
                <a16:creationId xmlns:a16="http://schemas.microsoft.com/office/drawing/2014/main" id="{854D00E9-EF60-49DF-9230-1F0074BD2739}"/>
              </a:ext>
            </a:extLst>
          </p:cNvPr>
          <p:cNvSpPr txBox="1">
            <a:spLocks/>
          </p:cNvSpPr>
          <p:nvPr/>
        </p:nvSpPr>
        <p:spPr>
          <a:xfrm>
            <a:off x="7956376" y="6356350"/>
            <a:ext cx="730424" cy="365125"/>
          </a:xfrm>
          <a:prstGeom prst="rect">
            <a:avLst/>
          </a:prstGeom>
        </p:spPr>
        <p:txBody>
          <a:bodyPr anchor="ctr" anchorCtr="0"/>
          <a:lstStyle>
            <a:defPPr>
              <a:defRPr lang="de-DE"/>
            </a:defPPr>
            <a:lvl1pPr algn="l" rtl="0" fontAlgn="base">
              <a:spcBef>
                <a:spcPct val="0"/>
              </a:spcBef>
              <a:spcAft>
                <a:spcPct val="0"/>
              </a:spcAft>
              <a:defRPr kern="1200">
                <a:solidFill>
                  <a:schemeClr val="tx1"/>
                </a:solidFill>
                <a:latin typeface="Arial" charset="0"/>
                <a:ea typeface="Geneva" charset="0"/>
                <a:cs typeface="+mn-cs"/>
              </a:defRPr>
            </a:lvl1pPr>
            <a:lvl2pPr marL="457200" algn="l" rtl="0" fontAlgn="base">
              <a:spcBef>
                <a:spcPct val="0"/>
              </a:spcBef>
              <a:spcAft>
                <a:spcPct val="0"/>
              </a:spcAft>
              <a:defRPr kern="1200">
                <a:solidFill>
                  <a:schemeClr val="tx1"/>
                </a:solidFill>
                <a:latin typeface="Arial" charset="0"/>
                <a:ea typeface="Geneva" charset="0"/>
                <a:cs typeface="+mn-cs"/>
              </a:defRPr>
            </a:lvl2pPr>
            <a:lvl3pPr marL="914400" algn="l" rtl="0" fontAlgn="base">
              <a:spcBef>
                <a:spcPct val="0"/>
              </a:spcBef>
              <a:spcAft>
                <a:spcPct val="0"/>
              </a:spcAft>
              <a:defRPr kern="1200">
                <a:solidFill>
                  <a:schemeClr val="tx1"/>
                </a:solidFill>
                <a:latin typeface="Arial" charset="0"/>
                <a:ea typeface="Geneva" charset="0"/>
                <a:cs typeface="+mn-cs"/>
              </a:defRPr>
            </a:lvl3pPr>
            <a:lvl4pPr marL="1371600" algn="l" rtl="0" fontAlgn="base">
              <a:spcBef>
                <a:spcPct val="0"/>
              </a:spcBef>
              <a:spcAft>
                <a:spcPct val="0"/>
              </a:spcAft>
              <a:defRPr kern="1200">
                <a:solidFill>
                  <a:schemeClr val="tx1"/>
                </a:solidFill>
                <a:latin typeface="Arial" charset="0"/>
                <a:ea typeface="Geneva" charset="0"/>
                <a:cs typeface="+mn-cs"/>
              </a:defRPr>
            </a:lvl4pPr>
            <a:lvl5pPr marL="1828800" algn="l" rtl="0" fontAlgn="base">
              <a:spcBef>
                <a:spcPct val="0"/>
              </a:spcBef>
              <a:spcAft>
                <a:spcPct val="0"/>
              </a:spcAft>
              <a:defRPr kern="1200">
                <a:solidFill>
                  <a:schemeClr val="tx1"/>
                </a:solidFill>
                <a:latin typeface="Arial" charset="0"/>
                <a:ea typeface="Geneva" charset="0"/>
                <a:cs typeface="+mn-cs"/>
              </a:defRPr>
            </a:lvl5pPr>
            <a:lvl6pPr marL="2286000" algn="l" defTabSz="457200" rtl="0" eaLnBrk="1" latinLnBrk="0" hangingPunct="1">
              <a:defRPr kern="1200">
                <a:solidFill>
                  <a:schemeClr val="tx1"/>
                </a:solidFill>
                <a:latin typeface="Arial" charset="0"/>
                <a:ea typeface="Geneva" charset="0"/>
                <a:cs typeface="+mn-cs"/>
              </a:defRPr>
            </a:lvl6pPr>
            <a:lvl7pPr marL="2743200" algn="l" defTabSz="457200" rtl="0" eaLnBrk="1" latinLnBrk="0" hangingPunct="1">
              <a:defRPr kern="1200">
                <a:solidFill>
                  <a:schemeClr val="tx1"/>
                </a:solidFill>
                <a:latin typeface="Arial" charset="0"/>
                <a:ea typeface="Geneva" charset="0"/>
                <a:cs typeface="+mn-cs"/>
              </a:defRPr>
            </a:lvl7pPr>
            <a:lvl8pPr marL="3200400" algn="l" defTabSz="457200" rtl="0" eaLnBrk="1" latinLnBrk="0" hangingPunct="1">
              <a:defRPr kern="1200">
                <a:solidFill>
                  <a:schemeClr val="tx1"/>
                </a:solidFill>
                <a:latin typeface="Arial" charset="0"/>
                <a:ea typeface="Geneva" charset="0"/>
                <a:cs typeface="+mn-cs"/>
              </a:defRPr>
            </a:lvl8pPr>
            <a:lvl9pPr marL="3657600" algn="l" defTabSz="457200" rtl="0" eaLnBrk="1" latinLnBrk="0" hangingPunct="1">
              <a:defRPr kern="1200">
                <a:solidFill>
                  <a:schemeClr val="tx1"/>
                </a:solidFill>
                <a:latin typeface="Arial" charset="0"/>
                <a:ea typeface="Geneva" charset="0"/>
                <a:cs typeface="+mn-cs"/>
              </a:defRPr>
            </a:lvl9pPr>
          </a:lstStyle>
          <a:p>
            <a:pPr algn="r"/>
            <a:fld id="{D85D4919-9345-C143-B116-BEF1F73A0D07}" type="slidenum">
              <a:rPr lang="de-DE" sz="900" smtClean="0">
                <a:latin typeface="Calibri" panose="020F0502020204030204" pitchFamily="34" charset="0"/>
                <a:cs typeface="Calibri" panose="020F0502020204030204" pitchFamily="34" charset="0"/>
              </a:rPr>
              <a:pPr algn="r"/>
              <a:t>36</a:t>
            </a:fld>
            <a:endParaRPr lang="de-DE" sz="900" dirty="0">
              <a:latin typeface="Calibri" panose="020F0502020204030204" pitchFamily="34" charset="0"/>
              <a:cs typeface="Calibri" panose="020F0502020204030204" pitchFamily="34" charset="0"/>
            </a:endParaRPr>
          </a:p>
        </p:txBody>
      </p:sp>
      <p:sp>
        <p:nvSpPr>
          <p:cNvPr id="13" name="Inhaltsplatzhalter 2">
            <a:extLst>
              <a:ext uri="{FF2B5EF4-FFF2-40B4-BE49-F238E27FC236}">
                <a16:creationId xmlns:a16="http://schemas.microsoft.com/office/drawing/2014/main" id="{3BC59A57-2436-4E10-BAFD-E443135D9DE9}"/>
              </a:ext>
            </a:extLst>
          </p:cNvPr>
          <p:cNvSpPr>
            <a:spLocks noGrp="1"/>
          </p:cNvSpPr>
          <p:nvPr>
            <p:ph sz="half" idx="1"/>
          </p:nvPr>
        </p:nvSpPr>
        <p:spPr>
          <a:xfrm>
            <a:off x="457200" y="1890431"/>
            <a:ext cx="5194920" cy="4525963"/>
          </a:xfrm>
        </p:spPr>
        <p:txBody>
          <a:bodyPr/>
          <a:lstStyle/>
          <a:p>
            <a:pPr>
              <a:lnSpc>
                <a:spcPct val="70000"/>
              </a:lnSpc>
            </a:pP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Bayerisches Statistisches Landesamt</a:t>
            </a:r>
            <a:br>
              <a:rPr lang="de-DE" altLang="de-DE" sz="1600" dirty="0">
                <a:latin typeface="Arial" pitchFamily="34" charset="0"/>
                <a:cs typeface="Times New Roman" pitchFamily="18" charset="0"/>
              </a:rPr>
            </a:b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Finanzamt (Gewerbesteuernummer, </a:t>
            </a:r>
            <a:r>
              <a:rPr lang="de-DE" altLang="de-DE" sz="1600" dirty="0" err="1">
                <a:latin typeface="Arial" pitchFamily="34" charset="0"/>
                <a:cs typeface="Times New Roman" pitchFamily="18" charset="0"/>
              </a:rPr>
              <a:t>USt</a:t>
            </a:r>
            <a:r>
              <a:rPr lang="de-DE" altLang="de-DE" sz="1600" dirty="0">
                <a:latin typeface="Arial" pitchFamily="34" charset="0"/>
                <a:cs typeface="Times New Roman" pitchFamily="18" charset="0"/>
              </a:rPr>
              <a:t>-ID)  </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Gewerbeaufsichtsamt bei den Bezirksregierungen</a:t>
            </a:r>
          </a:p>
          <a:p>
            <a:pPr>
              <a:lnSpc>
                <a:spcPct val="70000"/>
              </a:lnSpc>
            </a:pP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Industrie- und Handelskammer</a:t>
            </a:r>
            <a:br>
              <a:rPr lang="de-DE" altLang="de-DE" sz="1600" dirty="0">
                <a:latin typeface="Arial" pitchFamily="34" charset="0"/>
                <a:cs typeface="Times New Roman" pitchFamily="18" charset="0"/>
              </a:rPr>
            </a:b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Handwerkskammer</a:t>
            </a:r>
            <a:br>
              <a:rPr lang="de-DE" altLang="de-DE" sz="1600" dirty="0">
                <a:latin typeface="Arial" pitchFamily="34" charset="0"/>
                <a:cs typeface="Times New Roman" pitchFamily="18" charset="0"/>
              </a:rPr>
            </a:br>
            <a:endParaRPr lang="de-DE" altLang="de-DE" sz="16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Bundesagentur für Arbeit </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(AOK) wegen KV, </a:t>
            </a:r>
            <a:r>
              <a:rPr lang="de-DE" altLang="de-DE" sz="1600" dirty="0" err="1">
                <a:latin typeface="Arial" pitchFamily="34" charset="0"/>
                <a:cs typeface="Times New Roman" pitchFamily="18" charset="0"/>
              </a:rPr>
              <a:t>PfV</a:t>
            </a:r>
            <a:r>
              <a:rPr lang="de-DE" altLang="de-DE" sz="1600" dirty="0">
                <a:latin typeface="Arial" pitchFamily="34" charset="0"/>
                <a:cs typeface="Times New Roman" pitchFamily="18" charset="0"/>
              </a:rPr>
              <a:t>, RV</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Behörden der Zollverwaltung</a:t>
            </a:r>
          </a:p>
          <a:p>
            <a:pPr>
              <a:lnSpc>
                <a:spcPct val="70000"/>
              </a:lnSpc>
            </a:pPr>
            <a:endParaRPr lang="de-DE" altLang="de-DE" sz="1000" dirty="0">
              <a:latin typeface="Arial" pitchFamily="34" charset="0"/>
              <a:cs typeface="Times New Roman" pitchFamily="18" charset="0"/>
            </a:endParaRPr>
          </a:p>
          <a:p>
            <a:pPr>
              <a:lnSpc>
                <a:spcPct val="70000"/>
              </a:lnSpc>
            </a:pPr>
            <a:r>
              <a:rPr lang="de-DE" altLang="de-DE" sz="1600" dirty="0">
                <a:latin typeface="Arial" pitchFamily="34" charset="0"/>
                <a:cs typeface="Times New Roman" pitchFamily="18" charset="0"/>
              </a:rPr>
              <a:t>Deutsche Gesetzliche Unfallversicherung e.V. zur Weiterleitung an die zuständige Berufsgenossenschaft</a:t>
            </a:r>
          </a:p>
          <a:p>
            <a:pPr>
              <a:lnSpc>
                <a:spcPct val="70000"/>
              </a:lnSpc>
            </a:pPr>
            <a:endParaRPr lang="de-DE" altLang="de-DE" sz="1000" dirty="0">
              <a:latin typeface="Arial" pitchFamily="34" charset="0"/>
              <a:cs typeface="Times New Roman" pitchFamily="18" charset="0"/>
            </a:endParaRPr>
          </a:p>
          <a:p>
            <a:pPr>
              <a:lnSpc>
                <a:spcPct val="70000"/>
              </a:lnSpc>
            </a:pPr>
            <a:r>
              <a:rPr lang="de-DE" sz="1600" dirty="0"/>
              <a:t>Bayerisches Landesamt für Gesundheit und Lebensmittelsicherheit</a:t>
            </a:r>
          </a:p>
          <a:p>
            <a:endParaRPr lang="de-DE" dirty="0"/>
          </a:p>
        </p:txBody>
      </p:sp>
      <p:sp>
        <p:nvSpPr>
          <p:cNvPr id="14" name="Inhaltsplatzhalter 3">
            <a:extLst>
              <a:ext uri="{FF2B5EF4-FFF2-40B4-BE49-F238E27FC236}">
                <a16:creationId xmlns:a16="http://schemas.microsoft.com/office/drawing/2014/main" id="{5192D7A3-DCF5-487A-AB71-5BF19CAFEDFB}"/>
              </a:ext>
            </a:extLst>
          </p:cNvPr>
          <p:cNvSpPr>
            <a:spLocks noGrp="1"/>
          </p:cNvSpPr>
          <p:nvPr>
            <p:ph sz="half" idx="2"/>
          </p:nvPr>
        </p:nvSpPr>
        <p:spPr>
          <a:xfrm>
            <a:off x="5576118" y="1890431"/>
            <a:ext cx="3100338" cy="4525963"/>
          </a:xfrm>
        </p:spPr>
        <p:txBody>
          <a:bodyPr/>
          <a:lstStyle/>
          <a:p>
            <a:pPr>
              <a:lnSpc>
                <a:spcPct val="90000"/>
              </a:lnSpc>
            </a:pPr>
            <a:endParaRPr lang="de-DE" altLang="de-DE" sz="900" dirty="0"/>
          </a:p>
          <a:p>
            <a:pPr>
              <a:lnSpc>
                <a:spcPct val="90000"/>
              </a:lnSpc>
            </a:pPr>
            <a:r>
              <a:rPr lang="de-DE" altLang="de-DE" sz="1600" dirty="0"/>
              <a:t>Eingangsmeldung freier Beruf</a:t>
            </a:r>
          </a:p>
          <a:p>
            <a:pPr>
              <a:lnSpc>
                <a:spcPct val="90000"/>
              </a:lnSpc>
            </a:pPr>
            <a:endParaRPr lang="de-DE" altLang="de-DE" sz="1000" dirty="0"/>
          </a:p>
          <a:p>
            <a:pPr>
              <a:lnSpc>
                <a:spcPct val="90000"/>
              </a:lnSpc>
            </a:pPr>
            <a:r>
              <a:rPr lang="de-DE" altLang="de-DE" sz="1600"/>
              <a:t>über Elster </a:t>
            </a:r>
            <a:r>
              <a:rPr lang="de-DE" altLang="de-DE" sz="1600" dirty="0"/>
              <a:t>auch im freien Beruf</a:t>
            </a:r>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endParaRPr lang="de-DE" altLang="de-DE" sz="1000" dirty="0"/>
          </a:p>
          <a:p>
            <a:pPr>
              <a:lnSpc>
                <a:spcPct val="90000"/>
              </a:lnSpc>
            </a:pPr>
            <a:br>
              <a:rPr lang="de-DE" altLang="de-DE" sz="500" dirty="0"/>
            </a:br>
            <a:br>
              <a:rPr lang="de-DE" altLang="de-DE" sz="500" dirty="0"/>
            </a:br>
            <a:r>
              <a:rPr lang="de-DE" altLang="de-DE" sz="1600" dirty="0"/>
              <a:t>auch im freien Beruf</a:t>
            </a:r>
          </a:p>
          <a:p>
            <a:pPr>
              <a:lnSpc>
                <a:spcPct val="90000"/>
              </a:lnSpc>
            </a:pPr>
            <a:endParaRPr lang="de-DE" altLang="de-DE" sz="800" dirty="0"/>
          </a:p>
          <a:p>
            <a:pPr>
              <a:lnSpc>
                <a:spcPct val="70000"/>
              </a:lnSpc>
            </a:pPr>
            <a:r>
              <a:rPr lang="de-DE" altLang="de-DE" sz="1600" dirty="0"/>
              <a:t>auch freier Beruf</a:t>
            </a:r>
          </a:p>
          <a:p>
            <a:pPr>
              <a:lnSpc>
                <a:spcPct val="70000"/>
              </a:lnSpc>
            </a:pPr>
            <a:endParaRPr lang="de-DE" altLang="de-DE" sz="1000" dirty="0"/>
          </a:p>
          <a:p>
            <a:pPr>
              <a:lnSpc>
                <a:spcPct val="70000"/>
              </a:lnSpc>
            </a:pPr>
            <a:r>
              <a:rPr lang="de-DE" altLang="de-DE" sz="1600" dirty="0"/>
              <a:t>auch freier Beruf</a:t>
            </a:r>
          </a:p>
          <a:p>
            <a:pPr>
              <a:lnSpc>
                <a:spcPct val="70000"/>
              </a:lnSpc>
            </a:pPr>
            <a:endParaRPr lang="de-DE" altLang="de-DE" sz="1000" dirty="0"/>
          </a:p>
          <a:p>
            <a:pPr>
              <a:lnSpc>
                <a:spcPct val="70000"/>
              </a:lnSpc>
            </a:pPr>
            <a:r>
              <a:rPr lang="de-DE" altLang="de-DE" sz="1600" dirty="0"/>
              <a:t>auch freier Beruf</a:t>
            </a:r>
          </a:p>
          <a:p>
            <a:pPr>
              <a:lnSpc>
                <a:spcPct val="70000"/>
              </a:lnSpc>
            </a:pPr>
            <a:endParaRPr lang="de-DE" altLang="de-DE" sz="1000" dirty="0"/>
          </a:p>
          <a:p>
            <a:pPr>
              <a:lnSpc>
                <a:spcPct val="70000"/>
              </a:lnSpc>
            </a:pPr>
            <a:endParaRPr lang="de-DE" altLang="de-DE" sz="500" dirty="0"/>
          </a:p>
          <a:p>
            <a:pPr>
              <a:lnSpc>
                <a:spcPct val="70000"/>
              </a:lnSpc>
            </a:pPr>
            <a:endParaRPr lang="de-DE" altLang="de-DE" sz="500" dirty="0"/>
          </a:p>
          <a:p>
            <a:pPr>
              <a:lnSpc>
                <a:spcPct val="70000"/>
              </a:lnSpc>
            </a:pPr>
            <a:r>
              <a:rPr lang="de-DE" altLang="de-DE" sz="1600" dirty="0"/>
              <a:t>evtl. auch im freien Beruf</a:t>
            </a:r>
          </a:p>
          <a:p>
            <a:endParaRPr lang="de-DE" dirty="0"/>
          </a:p>
        </p:txBody>
      </p:sp>
      <p:sp>
        <p:nvSpPr>
          <p:cNvPr id="8" name="Titel 6">
            <a:extLst>
              <a:ext uri="{FF2B5EF4-FFF2-40B4-BE49-F238E27FC236}">
                <a16:creationId xmlns:a16="http://schemas.microsoft.com/office/drawing/2014/main" id="{1BFDA015-7447-4676-9836-BC75C394779F}"/>
              </a:ext>
            </a:extLst>
          </p:cNvPr>
          <p:cNvSpPr>
            <a:spLocks noGrp="1"/>
          </p:cNvSpPr>
          <p:nvPr>
            <p:ph type="title"/>
          </p:nvPr>
        </p:nvSpPr>
        <p:spPr>
          <a:xfrm>
            <a:off x="457200" y="290280"/>
            <a:ext cx="7007797" cy="582380"/>
          </a:xfrm>
        </p:spPr>
        <p:txBody>
          <a:bodyPr/>
          <a:lstStyle/>
          <a:p>
            <a:r>
              <a:rPr lang="de-DE" sz="1600" dirty="0"/>
              <a:t>III.2 Anmeldung</a:t>
            </a:r>
          </a:p>
        </p:txBody>
      </p:sp>
    </p:spTree>
    <p:extLst>
      <p:ext uri="{BB962C8B-B14F-4D97-AF65-F5344CB8AC3E}">
        <p14:creationId xmlns:p14="http://schemas.microsoft.com/office/powerpoint/2010/main" val="3954125416"/>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Steuern für den Unternehmer</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37</a:t>
            </a:fld>
            <a:endParaRPr lang="de-DE" dirty="0"/>
          </a:p>
        </p:txBody>
      </p:sp>
      <p:sp>
        <p:nvSpPr>
          <p:cNvPr id="7" name="Rechteck 6">
            <a:extLst>
              <a:ext uri="{FF2B5EF4-FFF2-40B4-BE49-F238E27FC236}">
                <a16:creationId xmlns:a16="http://schemas.microsoft.com/office/drawing/2014/main" id="{A1DD2587-019E-494E-B371-4D99AE73060D}"/>
              </a:ext>
            </a:extLst>
          </p:cNvPr>
          <p:cNvSpPr/>
          <p:nvPr/>
        </p:nvSpPr>
        <p:spPr>
          <a:xfrm>
            <a:off x="438826" y="1884139"/>
            <a:ext cx="8235949" cy="2862322"/>
          </a:xfrm>
          <a:prstGeom prst="rect">
            <a:avLst/>
          </a:prstGeom>
        </p:spPr>
        <p:txBody>
          <a:bodyPr wrap="square">
            <a:spAutoFit/>
          </a:bodyPr>
          <a:lstStyle/>
          <a:p>
            <a:pPr eaLnBrk="1" hangingPunct="1"/>
            <a:endParaRPr lang="de-DE" altLang="de-DE" b="1" dirty="0">
              <a:latin typeface="Arial" pitchFamily="34" charset="0"/>
            </a:endParaRPr>
          </a:p>
          <a:p>
            <a:pPr eaLnBrk="1" hangingPunct="1"/>
            <a:r>
              <a:rPr lang="de-DE" altLang="de-DE" b="1" dirty="0">
                <a:latin typeface="Arial" pitchFamily="34" charset="0"/>
              </a:rPr>
              <a:t>Umsatzsteuer</a:t>
            </a:r>
            <a:br>
              <a:rPr lang="de-DE" altLang="de-DE" b="1" dirty="0">
                <a:solidFill>
                  <a:srgbClr val="92D050"/>
                </a:solidFill>
                <a:latin typeface="Arial" pitchFamily="34" charset="0"/>
              </a:rPr>
            </a:br>
            <a:br>
              <a:rPr lang="de-DE" altLang="de-DE" b="1" dirty="0">
                <a:solidFill>
                  <a:srgbClr val="92D050"/>
                </a:solidFill>
                <a:latin typeface="Arial" pitchFamily="34" charset="0"/>
              </a:rPr>
            </a:br>
            <a:endParaRPr lang="de-DE" altLang="de-DE" dirty="0">
              <a:solidFill>
                <a:srgbClr val="92D050"/>
              </a:solidFill>
              <a:latin typeface="Arial" pitchFamily="34" charset="0"/>
            </a:endParaRPr>
          </a:p>
          <a:p>
            <a:pPr eaLnBrk="1" hangingPunct="1"/>
            <a:r>
              <a:rPr lang="de-DE" altLang="de-DE" b="1" dirty="0">
                <a:latin typeface="Arial" pitchFamily="34" charset="0"/>
              </a:rPr>
              <a:t>Einkommen- und Körperschaftssteuer </a:t>
            </a:r>
          </a:p>
          <a:p>
            <a:pPr eaLnBrk="1" hangingPunct="1">
              <a:buFontTx/>
              <a:buNone/>
            </a:pPr>
            <a:r>
              <a:rPr lang="de-DE" altLang="de-DE" dirty="0">
                <a:latin typeface="Arial" pitchFamily="34" charset="0"/>
              </a:rPr>
              <a:t>(Personengesellschaft/ Kapitalgesellschaft)</a:t>
            </a:r>
            <a:br>
              <a:rPr lang="de-DE" altLang="de-DE" dirty="0">
                <a:latin typeface="Arial" pitchFamily="34" charset="0"/>
              </a:rPr>
            </a:br>
            <a:br>
              <a:rPr lang="de-DE" altLang="de-DE" dirty="0">
                <a:latin typeface="Arial" pitchFamily="34" charset="0"/>
              </a:rPr>
            </a:br>
            <a:endParaRPr lang="de-DE" altLang="de-DE" dirty="0">
              <a:latin typeface="Arial" pitchFamily="34" charset="0"/>
            </a:endParaRPr>
          </a:p>
          <a:p>
            <a:pPr eaLnBrk="1" hangingPunct="1"/>
            <a:r>
              <a:rPr lang="de-DE" altLang="de-DE" b="1" dirty="0">
                <a:latin typeface="Arial" pitchFamily="34" charset="0"/>
              </a:rPr>
              <a:t>Gewerbesteuer</a:t>
            </a:r>
            <a:r>
              <a:rPr lang="de-DE" altLang="de-DE" b="1" dirty="0">
                <a:solidFill>
                  <a:srgbClr val="92D050"/>
                </a:solidFill>
                <a:latin typeface="Arial" pitchFamily="34" charset="0"/>
              </a:rPr>
              <a:t> </a:t>
            </a:r>
          </a:p>
          <a:p>
            <a:pPr eaLnBrk="1" hangingPunct="1">
              <a:buFontTx/>
              <a:buNone/>
            </a:pPr>
            <a:r>
              <a:rPr lang="de-DE" altLang="de-DE" dirty="0">
                <a:latin typeface="Arial" pitchFamily="34" charset="0"/>
              </a:rPr>
              <a:t>(Unterschiede bei Personengesellschaft, Kapitalgesellschaft)</a:t>
            </a:r>
          </a:p>
        </p:txBody>
      </p:sp>
      <p:sp>
        <p:nvSpPr>
          <p:cNvPr id="6" name="Titel 6">
            <a:extLst>
              <a:ext uri="{FF2B5EF4-FFF2-40B4-BE49-F238E27FC236}">
                <a16:creationId xmlns:a16="http://schemas.microsoft.com/office/drawing/2014/main" id="{0A9155B1-E73F-4B7E-B5E1-8FFA016B3004}"/>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III.3 Steuern</a:t>
            </a:r>
          </a:p>
        </p:txBody>
      </p:sp>
    </p:spTree>
    <p:extLst>
      <p:ext uri="{BB962C8B-B14F-4D97-AF65-F5344CB8AC3E}">
        <p14:creationId xmlns:p14="http://schemas.microsoft.com/office/powerpoint/2010/main" val="4114348106"/>
      </p:ext>
    </p:extLst>
  </p:cSld>
  <p:clrMapOvr>
    <a:masterClrMapping/>
  </p:clrMapOvr>
  <p:transition>
    <p:cover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Versicherungen für den Unternehmer, z. B.</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38</a:t>
            </a:fld>
            <a:endParaRPr lang="de-DE" dirty="0"/>
          </a:p>
        </p:txBody>
      </p:sp>
      <p:sp>
        <p:nvSpPr>
          <p:cNvPr id="6" name="Rechteck 5">
            <a:extLst>
              <a:ext uri="{FF2B5EF4-FFF2-40B4-BE49-F238E27FC236}">
                <a16:creationId xmlns:a16="http://schemas.microsoft.com/office/drawing/2014/main" id="{057D2FC3-68E5-4113-AF62-0F811C9B9F42}"/>
              </a:ext>
            </a:extLst>
          </p:cNvPr>
          <p:cNvSpPr/>
          <p:nvPr/>
        </p:nvSpPr>
        <p:spPr>
          <a:xfrm>
            <a:off x="445126" y="1884139"/>
            <a:ext cx="8235323" cy="4081117"/>
          </a:xfrm>
          <a:prstGeom prst="rect">
            <a:avLst/>
          </a:prstGeom>
        </p:spPr>
        <p:txBody>
          <a:bodyPr wrap="square">
            <a:spAutoFit/>
          </a:bodyPr>
          <a:lstStyle/>
          <a:p>
            <a:pPr eaLnBrk="1" hangingPunct="1">
              <a:lnSpc>
                <a:spcPct val="90000"/>
              </a:lnSpc>
              <a:buFontTx/>
              <a:buNone/>
            </a:pPr>
            <a:endParaRPr lang="de-DE" altLang="de-DE" b="1" i="1" u="sng" dirty="0">
              <a:latin typeface="Arial" pitchFamily="34" charset="0"/>
            </a:endParaRPr>
          </a:p>
          <a:p>
            <a:pPr eaLnBrk="1" hangingPunct="1">
              <a:lnSpc>
                <a:spcPct val="90000"/>
              </a:lnSpc>
              <a:buFontTx/>
              <a:buNone/>
            </a:pPr>
            <a:r>
              <a:rPr lang="de-DE" altLang="de-DE" i="1" u="sng" dirty="0">
                <a:latin typeface="Arial" pitchFamily="34" charset="0"/>
              </a:rPr>
              <a:t>Sachversicherungen</a:t>
            </a:r>
            <a:endParaRPr lang="de-DE" altLang="de-DE" u="sng" dirty="0">
              <a:latin typeface="Arial" pitchFamily="34" charset="0"/>
            </a:endParaRPr>
          </a:p>
          <a:p>
            <a:pPr eaLnBrk="1" hangingPunct="1">
              <a:lnSpc>
                <a:spcPct val="90000"/>
              </a:lnSpc>
              <a:buFontTx/>
              <a:buNone/>
            </a:pPr>
            <a:r>
              <a:rPr lang="de-DE" altLang="de-DE" dirty="0">
                <a:latin typeface="Arial" pitchFamily="34" charset="0"/>
                <a:cs typeface="Times New Roman" pitchFamily="18" charset="0"/>
              </a:rPr>
              <a:t> </a:t>
            </a:r>
          </a:p>
          <a:p>
            <a:pPr eaLnBrk="1" hangingPunct="1">
              <a:lnSpc>
                <a:spcPct val="90000"/>
              </a:lnSpc>
            </a:pPr>
            <a:r>
              <a:rPr lang="de-DE" altLang="de-DE" dirty="0">
                <a:latin typeface="Arial" pitchFamily="34" charset="0"/>
              </a:rPr>
              <a:t>Feuerversicherung</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Einbruchdiebstahlversicherung</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Versicherung gegen Leitungswasserschäden</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Glasversicherung</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Transportversicherung</a:t>
            </a:r>
          </a:p>
          <a:p>
            <a:pPr eaLnBrk="1" hangingPunct="1">
              <a:lnSpc>
                <a:spcPct val="90000"/>
              </a:lnSpc>
              <a:buFontTx/>
              <a:buNone/>
            </a:pPr>
            <a:r>
              <a:rPr lang="de-DE" altLang="de-DE" dirty="0">
                <a:latin typeface="Arial" pitchFamily="34" charset="0"/>
                <a:cs typeface="Times New Roman" pitchFamily="18" charset="0"/>
              </a:rPr>
              <a:t>  </a:t>
            </a:r>
          </a:p>
          <a:p>
            <a:pPr eaLnBrk="1" hangingPunct="1">
              <a:lnSpc>
                <a:spcPct val="90000"/>
              </a:lnSpc>
              <a:buFontTx/>
              <a:buNone/>
            </a:pPr>
            <a:r>
              <a:rPr lang="de-DE" altLang="de-DE" i="1" u="sng" dirty="0">
                <a:latin typeface="Arial" pitchFamily="34" charset="0"/>
              </a:rPr>
              <a:t>Vermögensversicherung</a:t>
            </a:r>
          </a:p>
          <a:p>
            <a:pPr eaLnBrk="1" hangingPunct="1">
              <a:lnSpc>
                <a:spcPct val="90000"/>
              </a:lnSpc>
              <a:buFontTx/>
              <a:buNone/>
            </a:pPr>
            <a:r>
              <a:rPr lang="de-DE" altLang="de-DE" dirty="0">
                <a:latin typeface="Arial" pitchFamily="34" charset="0"/>
                <a:cs typeface="Times New Roman" pitchFamily="18" charset="0"/>
              </a:rPr>
              <a:t> </a:t>
            </a:r>
          </a:p>
          <a:p>
            <a:pPr eaLnBrk="1" hangingPunct="1">
              <a:lnSpc>
                <a:spcPct val="90000"/>
              </a:lnSpc>
              <a:buFontTx/>
              <a:buNone/>
            </a:pPr>
            <a:r>
              <a:rPr lang="de-DE" altLang="de-DE" dirty="0">
                <a:latin typeface="Arial" pitchFamily="34" charset="0"/>
                <a:cs typeface="Times New Roman" pitchFamily="18" charset="0"/>
              </a:rPr>
              <a:t> Betriebshaftpflichtversicherung</a:t>
            </a:r>
            <a:r>
              <a:rPr lang="de-DE" altLang="de-DE" sz="1000" dirty="0">
                <a:latin typeface="Arial" pitchFamily="34" charset="0"/>
              </a:rPr>
              <a:t> </a:t>
            </a:r>
            <a:endParaRPr lang="de-DE" dirty="0"/>
          </a:p>
        </p:txBody>
      </p:sp>
      <p:sp>
        <p:nvSpPr>
          <p:cNvPr id="7" name="Titel 6">
            <a:extLst>
              <a:ext uri="{FF2B5EF4-FFF2-40B4-BE49-F238E27FC236}">
                <a16:creationId xmlns:a16="http://schemas.microsoft.com/office/drawing/2014/main" id="{442A3C18-5DF3-41E2-8C61-BB4A0CB084CE}"/>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III.4 Versicherungen</a:t>
            </a:r>
          </a:p>
        </p:txBody>
      </p:sp>
    </p:spTree>
    <p:extLst>
      <p:ext uri="{BB962C8B-B14F-4D97-AF65-F5344CB8AC3E}">
        <p14:creationId xmlns:p14="http://schemas.microsoft.com/office/powerpoint/2010/main" val="3847579410"/>
      </p:ext>
    </p:extLst>
  </p:cSld>
  <p:clrMapOvr>
    <a:masterClrMapping/>
  </p:clrMapOvr>
  <p:transition>
    <p:cover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Wichtig: Rücklagenbildung!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39</a:t>
            </a:fld>
            <a:endParaRPr lang="de-DE" dirty="0"/>
          </a:p>
        </p:txBody>
      </p:sp>
      <p:sp>
        <p:nvSpPr>
          <p:cNvPr id="5" name="Rechteck 4">
            <a:extLst>
              <a:ext uri="{FF2B5EF4-FFF2-40B4-BE49-F238E27FC236}">
                <a16:creationId xmlns:a16="http://schemas.microsoft.com/office/drawing/2014/main" id="{C2FBE255-A85E-4624-9C35-7BEF13E74E4A}"/>
              </a:ext>
            </a:extLst>
          </p:cNvPr>
          <p:cNvSpPr/>
          <p:nvPr/>
        </p:nvSpPr>
        <p:spPr>
          <a:xfrm>
            <a:off x="444500" y="1884139"/>
            <a:ext cx="8235950" cy="4247317"/>
          </a:xfrm>
          <a:prstGeom prst="rect">
            <a:avLst/>
          </a:prstGeom>
        </p:spPr>
        <p:txBody>
          <a:bodyPr wrap="square">
            <a:spAutoFit/>
          </a:bodyPr>
          <a:lstStyle/>
          <a:p>
            <a:pPr eaLnBrk="1" hangingPunct="1">
              <a:lnSpc>
                <a:spcPct val="90000"/>
              </a:lnSpc>
            </a:pPr>
            <a:endParaRPr lang="de-DE" altLang="de-DE" dirty="0">
              <a:latin typeface="Arial" pitchFamily="34" charset="0"/>
            </a:endParaRPr>
          </a:p>
          <a:p>
            <a:pPr eaLnBrk="1" hangingPunct="1">
              <a:lnSpc>
                <a:spcPct val="90000"/>
              </a:lnSpc>
            </a:pPr>
            <a:r>
              <a:rPr lang="de-DE" altLang="de-DE" dirty="0">
                <a:latin typeface="Arial" pitchFamily="34" charset="0"/>
              </a:rPr>
              <a:t>Puffer für die laufenden Kosten (2 - 3 x die mtl. Ausgaben)</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Für Urlaub, Krankheit und unvorhergesehene Ereignisse</a:t>
            </a:r>
            <a:br>
              <a:rPr lang="de-DE" altLang="de-DE" dirty="0">
                <a:latin typeface="Arial" pitchFamily="34" charset="0"/>
              </a:rPr>
            </a:br>
            <a:endParaRPr lang="de-DE" altLang="de-DE" dirty="0">
              <a:latin typeface="Arial" pitchFamily="34" charset="0"/>
            </a:endParaRPr>
          </a:p>
          <a:p>
            <a:pPr eaLnBrk="1" hangingPunct="1">
              <a:lnSpc>
                <a:spcPct val="90000"/>
              </a:lnSpc>
            </a:pPr>
            <a:r>
              <a:rPr lang="de-DE" altLang="de-DE" dirty="0">
                <a:latin typeface="Arial" pitchFamily="34" charset="0"/>
              </a:rPr>
              <a:t>Für Steuer(nach)</a:t>
            </a:r>
            <a:r>
              <a:rPr lang="de-DE" altLang="de-DE" dirty="0" err="1">
                <a:latin typeface="Arial" pitchFamily="34" charset="0"/>
              </a:rPr>
              <a:t>zahlung</a:t>
            </a:r>
            <a:r>
              <a:rPr lang="de-DE" altLang="de-DE" dirty="0">
                <a:latin typeface="Arial" pitchFamily="34" charset="0"/>
              </a:rPr>
              <a:t>(en)</a:t>
            </a:r>
            <a:br>
              <a:rPr lang="de-DE" altLang="de-DE" dirty="0">
                <a:latin typeface="Arial" pitchFamily="34" charset="0"/>
              </a:rPr>
            </a:br>
            <a:r>
              <a:rPr lang="de-DE" altLang="de-DE" dirty="0">
                <a:latin typeface="Arial" pitchFamily="34" charset="0"/>
                <a:cs typeface="Times New Roman" pitchFamily="18" charset="0"/>
              </a:rPr>
              <a:t> </a:t>
            </a:r>
          </a:p>
          <a:p>
            <a:pPr eaLnBrk="1" hangingPunct="1">
              <a:lnSpc>
                <a:spcPct val="90000"/>
              </a:lnSpc>
            </a:pPr>
            <a:endParaRPr lang="de-DE" altLang="de-DE" dirty="0">
              <a:latin typeface="Arial" pitchFamily="34" charset="0"/>
              <a:cs typeface="Times New Roman" pitchFamily="18" charset="0"/>
            </a:endParaRPr>
          </a:p>
          <a:p>
            <a:pPr eaLnBrk="1" hangingPunct="1">
              <a:lnSpc>
                <a:spcPct val="90000"/>
              </a:lnSpc>
            </a:pPr>
            <a:endParaRPr lang="de-DE" altLang="de-DE" dirty="0">
              <a:latin typeface="Arial" pitchFamily="34" charset="0"/>
              <a:cs typeface="Times New Roman" pitchFamily="18" charset="0"/>
            </a:endParaRPr>
          </a:p>
          <a:p>
            <a:pPr eaLnBrk="1" hangingPunct="1">
              <a:lnSpc>
                <a:spcPct val="90000"/>
              </a:lnSpc>
            </a:pPr>
            <a:endParaRPr lang="de-DE" altLang="de-DE" dirty="0">
              <a:latin typeface="Arial" pitchFamily="34" charset="0"/>
              <a:cs typeface="Times New Roman" pitchFamily="18" charset="0"/>
            </a:endParaRPr>
          </a:p>
          <a:p>
            <a:pPr eaLnBrk="1" hangingPunct="1">
              <a:lnSpc>
                <a:spcPct val="90000"/>
              </a:lnSpc>
            </a:pPr>
            <a:endParaRPr lang="de-DE" altLang="de-DE" dirty="0">
              <a:latin typeface="Arial" pitchFamily="34" charset="0"/>
              <a:cs typeface="Times New Roman" pitchFamily="18" charset="0"/>
            </a:endParaRPr>
          </a:p>
          <a:p>
            <a:pPr eaLnBrk="1" hangingPunct="1">
              <a:lnSpc>
                <a:spcPct val="90000"/>
              </a:lnSpc>
              <a:buFontTx/>
              <a:buNone/>
            </a:pPr>
            <a:r>
              <a:rPr lang="de-DE" altLang="de-DE" dirty="0">
                <a:latin typeface="Arial" pitchFamily="34" charset="0"/>
                <a:cs typeface="Times New Roman" pitchFamily="18" charset="0"/>
              </a:rPr>
              <a:t>Evtl. Einbeziehung eines Steuerberaters für die: </a:t>
            </a:r>
          </a:p>
          <a:p>
            <a:pPr eaLnBrk="1" hangingPunct="1">
              <a:lnSpc>
                <a:spcPct val="90000"/>
              </a:lnSpc>
              <a:spcBef>
                <a:spcPct val="50000"/>
              </a:spcBef>
            </a:pPr>
            <a:r>
              <a:rPr lang="de-DE" altLang="de-DE" dirty="0">
                <a:latin typeface="Arial" pitchFamily="34" charset="0"/>
              </a:rPr>
              <a:t>Buchführung</a:t>
            </a:r>
          </a:p>
          <a:p>
            <a:pPr eaLnBrk="1" hangingPunct="1">
              <a:lnSpc>
                <a:spcPct val="90000"/>
              </a:lnSpc>
              <a:spcBef>
                <a:spcPct val="50000"/>
              </a:spcBef>
            </a:pPr>
            <a:r>
              <a:rPr lang="de-DE" altLang="de-DE" dirty="0">
                <a:latin typeface="Arial" pitchFamily="34" charset="0"/>
              </a:rPr>
              <a:t>Lohn- und Gehaltsbuchhaltung</a:t>
            </a:r>
          </a:p>
          <a:p>
            <a:pPr eaLnBrk="1" hangingPunct="1">
              <a:lnSpc>
                <a:spcPct val="90000"/>
              </a:lnSpc>
              <a:spcBef>
                <a:spcPct val="50000"/>
              </a:spcBef>
            </a:pPr>
            <a:r>
              <a:rPr lang="de-DE" altLang="de-DE" dirty="0">
                <a:latin typeface="Arial" pitchFamily="34" charset="0"/>
                <a:cs typeface="Times New Roman" pitchFamily="18" charset="0"/>
              </a:rPr>
              <a:t>Steuerliche Beratung (Abschreibung </a:t>
            </a:r>
            <a:r>
              <a:rPr lang="de-DE" altLang="de-DE" dirty="0" err="1">
                <a:latin typeface="Arial" pitchFamily="34" charset="0"/>
                <a:cs typeface="Times New Roman" pitchFamily="18" charset="0"/>
              </a:rPr>
              <a:t>udgl</a:t>
            </a:r>
            <a:r>
              <a:rPr lang="de-DE" altLang="de-DE" dirty="0">
                <a:latin typeface="Arial" pitchFamily="34" charset="0"/>
                <a:cs typeface="Times New Roman" pitchFamily="18" charset="0"/>
              </a:rPr>
              <a:t>.)</a:t>
            </a:r>
            <a:r>
              <a:rPr lang="de-DE" altLang="de-DE" dirty="0">
                <a:latin typeface="Arial" pitchFamily="34" charset="0"/>
              </a:rPr>
              <a:t> </a:t>
            </a:r>
            <a:endParaRPr lang="de-DE" dirty="0"/>
          </a:p>
        </p:txBody>
      </p:sp>
      <p:sp>
        <p:nvSpPr>
          <p:cNvPr id="6" name="Titel 6">
            <a:extLst>
              <a:ext uri="{FF2B5EF4-FFF2-40B4-BE49-F238E27FC236}">
                <a16:creationId xmlns:a16="http://schemas.microsoft.com/office/drawing/2014/main" id="{E3747572-0530-49FE-9BAF-52DAB1C541F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III.5 Rücklagen</a:t>
            </a:r>
          </a:p>
        </p:txBody>
      </p:sp>
    </p:spTree>
    <p:extLst>
      <p:ext uri="{BB962C8B-B14F-4D97-AF65-F5344CB8AC3E}">
        <p14:creationId xmlns:p14="http://schemas.microsoft.com/office/powerpoint/2010/main" val="1644730789"/>
      </p:ext>
    </p:extLst>
  </p:cSld>
  <p:clrMapOvr>
    <a:masterClrMapping/>
  </p:clrMapOvr>
  <p:transition>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CD27C3E-BC4F-4EC9-8D7B-46321E1F7876}"/>
              </a:ext>
            </a:extLst>
          </p:cNvPr>
          <p:cNvSpPr>
            <a:spLocks noGrp="1"/>
          </p:cNvSpPr>
          <p:nvPr>
            <p:ph type="sldNum" sz="quarter" idx="12"/>
          </p:nvPr>
        </p:nvSpPr>
        <p:spPr/>
        <p:txBody>
          <a:bodyPr/>
          <a:lstStyle/>
          <a:p>
            <a:fld id="{EE57C6AF-C1FF-6140-89C1-E3C03D68B29C}" type="slidenum">
              <a:rPr lang="de-DE" smtClean="0"/>
              <a:pPr/>
              <a:t>4</a:t>
            </a:fld>
            <a:endParaRPr lang="de-DE" dirty="0"/>
          </a:p>
        </p:txBody>
      </p:sp>
      <p:sp>
        <p:nvSpPr>
          <p:cNvPr id="4" name="Fußzeilenplatzhalter 3">
            <a:extLst>
              <a:ext uri="{FF2B5EF4-FFF2-40B4-BE49-F238E27FC236}">
                <a16:creationId xmlns:a16="http://schemas.microsoft.com/office/drawing/2014/main" id="{91C16682-9CD8-4AC5-BCE6-FEC563202273}"/>
              </a:ext>
            </a:extLst>
          </p:cNvPr>
          <p:cNvSpPr>
            <a:spLocks noGrp="1"/>
          </p:cNvSpPr>
          <p:nvPr>
            <p:ph type="ftr" sz="quarter" idx="3"/>
          </p:nvPr>
        </p:nvSpPr>
        <p:spPr/>
        <p:txBody>
          <a:bodyPr/>
          <a:lstStyle/>
          <a:p>
            <a:pPr>
              <a:defRPr/>
            </a:pPr>
            <a:r>
              <a:rPr lang="de-DE" dirty="0"/>
              <a:t>Gründen im Voll- und Nebenerwerb</a:t>
            </a:r>
          </a:p>
        </p:txBody>
      </p:sp>
      <p:sp>
        <p:nvSpPr>
          <p:cNvPr id="6" name="Titel 5">
            <a:extLst>
              <a:ext uri="{FF2B5EF4-FFF2-40B4-BE49-F238E27FC236}">
                <a16:creationId xmlns:a16="http://schemas.microsoft.com/office/drawing/2014/main" id="{D4807324-E590-4D59-A1A1-B473806E754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 Einführung</a:t>
            </a:r>
          </a:p>
        </p:txBody>
      </p:sp>
      <p:graphicFrame>
        <p:nvGraphicFramePr>
          <p:cNvPr id="7" name="Objekt 6">
            <a:extLst>
              <a:ext uri="{FF2B5EF4-FFF2-40B4-BE49-F238E27FC236}">
                <a16:creationId xmlns:a16="http://schemas.microsoft.com/office/drawing/2014/main" id="{ABDA52D7-FDFA-439E-9FEE-CF72EE5D5142}"/>
              </a:ext>
            </a:extLst>
          </p:cNvPr>
          <p:cNvGraphicFramePr>
            <a:graphicFrameLocks noChangeAspect="1"/>
          </p:cNvGraphicFramePr>
          <p:nvPr/>
        </p:nvGraphicFramePr>
        <p:xfrm>
          <a:off x="1905000" y="1752600"/>
          <a:ext cx="4686300" cy="3810000"/>
        </p:xfrm>
        <a:graphic>
          <a:graphicData uri="http://schemas.openxmlformats.org/presentationml/2006/ole">
            <mc:AlternateContent xmlns:mc="http://schemas.openxmlformats.org/markup-compatibility/2006">
              <mc:Choice xmlns:v="urn:schemas-microsoft-com:vml" Requires="v">
                <p:oleObj name="Bild" r:id="rId2" imgW="4686300" imgH="7200900" progId="Word.Picture.8">
                  <p:embed/>
                </p:oleObj>
              </mc:Choice>
              <mc:Fallback>
                <p:oleObj name="Bild" r:id="rId2" imgW="4686300" imgH="7200900" progId="Word.Picture.8">
                  <p:embed/>
                  <p:pic>
                    <p:nvPicPr>
                      <p:cNvPr id="7" name="Objekt 6"/>
                      <p:cNvPicPr>
                        <a:picLocks noChangeAspect="1" noChangeArrowheads="1"/>
                      </p:cNvPicPr>
                      <p:nvPr/>
                    </p:nvPicPr>
                    <p:blipFill>
                      <a:blip r:embed="rId3">
                        <a:extLst>
                          <a:ext uri="{28A0092B-C50C-407E-A947-70E740481C1C}">
                            <a14:useLocalDpi xmlns:a14="http://schemas.microsoft.com/office/drawing/2010/main" val="0"/>
                          </a:ext>
                        </a:extLst>
                      </a:blip>
                      <a:srcRect t="48914" r="807" b="-2718"/>
                      <a:stretch>
                        <a:fillRect/>
                      </a:stretch>
                    </p:blipFill>
                    <p:spPr bwMode="auto">
                      <a:xfrm>
                        <a:off x="1905000" y="1752600"/>
                        <a:ext cx="46863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3853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Inhalte Konzept</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40</a:t>
            </a:fld>
            <a:endParaRPr lang="de-DE" dirty="0"/>
          </a:p>
        </p:txBody>
      </p:sp>
      <p:sp>
        <p:nvSpPr>
          <p:cNvPr id="8" name="Rechteck 7">
            <a:extLst>
              <a:ext uri="{FF2B5EF4-FFF2-40B4-BE49-F238E27FC236}">
                <a16:creationId xmlns:a16="http://schemas.microsoft.com/office/drawing/2014/main" id="{71B840F8-CDD4-45BF-8EED-4F47FB229E04}"/>
              </a:ext>
            </a:extLst>
          </p:cNvPr>
          <p:cNvSpPr/>
          <p:nvPr/>
        </p:nvSpPr>
        <p:spPr>
          <a:xfrm>
            <a:off x="444499" y="1884139"/>
            <a:ext cx="8044601" cy="3582519"/>
          </a:xfrm>
          <a:prstGeom prst="rect">
            <a:avLst/>
          </a:prstGeom>
        </p:spPr>
        <p:txBody>
          <a:bodyPr wrap="square">
            <a:spAutoFit/>
          </a:bodyPr>
          <a:lstStyle/>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1.      Geschäftsidee</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2.      Persönliche Voraussetzungen</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3.      Markteinschätzung</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4.      Wettbewerbssituation</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5.      Produktions-/ Dienstleistungsfaktoren</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6.      Standortwahl</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7.	Zukunftsaussichten</a:t>
            </a:r>
            <a:endParaRPr lang="de-DE" dirty="0"/>
          </a:p>
        </p:txBody>
      </p:sp>
      <p:sp>
        <p:nvSpPr>
          <p:cNvPr id="7" name="Titel 6">
            <a:extLst>
              <a:ext uri="{FF2B5EF4-FFF2-40B4-BE49-F238E27FC236}">
                <a16:creationId xmlns:a16="http://schemas.microsoft.com/office/drawing/2014/main" id="{46B46F81-EBDE-44D0-990D-FDB93AEDE16A}"/>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III.6 Businessplan</a:t>
            </a:r>
          </a:p>
        </p:txBody>
      </p:sp>
    </p:spTree>
    <p:extLst>
      <p:ext uri="{BB962C8B-B14F-4D97-AF65-F5344CB8AC3E}">
        <p14:creationId xmlns:p14="http://schemas.microsoft.com/office/powerpoint/2010/main" val="4064641177"/>
      </p:ext>
    </p:extLst>
  </p:cSld>
  <p:clrMapOvr>
    <a:masterClrMapping/>
  </p:clrMapOvr>
  <p:transition>
    <p:cover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lstStyle/>
          <a:p>
            <a:r>
              <a:rPr lang="de-DE" dirty="0"/>
              <a:t>Inhalte Konzept</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41</a:t>
            </a:fld>
            <a:endParaRPr lang="de-DE" dirty="0"/>
          </a:p>
        </p:txBody>
      </p:sp>
      <p:sp>
        <p:nvSpPr>
          <p:cNvPr id="5" name="Rechteck 4">
            <a:extLst>
              <a:ext uri="{FF2B5EF4-FFF2-40B4-BE49-F238E27FC236}">
                <a16:creationId xmlns:a16="http://schemas.microsoft.com/office/drawing/2014/main" id="{A748EDA3-A1F9-4CFF-AB44-A710134B6D02}"/>
              </a:ext>
            </a:extLst>
          </p:cNvPr>
          <p:cNvSpPr/>
          <p:nvPr/>
        </p:nvSpPr>
        <p:spPr>
          <a:xfrm>
            <a:off x="463549" y="1884139"/>
            <a:ext cx="8025551" cy="4081117"/>
          </a:xfrm>
          <a:prstGeom prst="rect">
            <a:avLst/>
          </a:prstGeom>
        </p:spPr>
        <p:txBody>
          <a:bodyPr wrap="square">
            <a:spAutoFit/>
          </a:bodyPr>
          <a:lstStyle/>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8. 	Weitere wichtige Aspekte, wie</a:t>
            </a:r>
            <a:br>
              <a:rPr lang="de-DE" altLang="de-DE" dirty="0">
                <a:latin typeface="Arial" pitchFamily="34" charset="0"/>
                <a:cs typeface="Times New Roman" pitchFamily="18" charset="0"/>
              </a:rPr>
            </a:b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Rechtsform</a:t>
            </a:r>
            <a:br>
              <a:rPr lang="de-DE" altLang="de-DE" dirty="0">
                <a:latin typeface="Arial" pitchFamily="34" charset="0"/>
                <a:cs typeface="Times New Roman" pitchFamily="18" charset="0"/>
              </a:rPr>
            </a:b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Genehmigungen</a:t>
            </a:r>
            <a:br>
              <a:rPr lang="de-DE" altLang="de-DE" dirty="0">
                <a:latin typeface="Arial" pitchFamily="34" charset="0"/>
                <a:cs typeface="Times New Roman" pitchFamily="18" charset="0"/>
              </a:rPr>
            </a:b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Fläche/ Räume</a:t>
            </a:r>
            <a:br>
              <a:rPr lang="de-DE" altLang="de-DE" dirty="0">
                <a:latin typeface="Arial" pitchFamily="34" charset="0"/>
                <a:cs typeface="Times New Roman" pitchFamily="18" charset="0"/>
              </a:rPr>
            </a:br>
            <a:br>
              <a:rPr lang="de-DE" altLang="de-DE" dirty="0">
                <a:latin typeface="Arial" pitchFamily="34" charset="0"/>
                <a:cs typeface="Times New Roman" pitchFamily="18" charset="0"/>
              </a:rPr>
            </a:br>
            <a:r>
              <a:rPr lang="de-DE" altLang="de-DE" dirty="0">
                <a:latin typeface="Arial" pitchFamily="34" charset="0"/>
                <a:cs typeface="Times New Roman" pitchFamily="18" charset="0"/>
              </a:rPr>
              <a:t>- Versicherungen</a:t>
            </a:r>
          </a:p>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  9.      Investitionsplan (Sach- und Betriebsmittel)</a:t>
            </a:r>
          </a:p>
          <a:p>
            <a:pPr marL="609600" indent="-609600" eaLnBrk="1" hangingPunct="1">
              <a:lnSpc>
                <a:spcPct val="90000"/>
              </a:lnSpc>
              <a:buFontTx/>
              <a:buNone/>
            </a:pP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10.      Rentabilitätsplan für drei Jahre</a:t>
            </a:r>
            <a:br>
              <a:rPr lang="de-DE" altLang="de-DE" dirty="0">
                <a:latin typeface="Arial" pitchFamily="34" charset="0"/>
                <a:cs typeface="Times New Roman" pitchFamily="18" charset="0"/>
              </a:rPr>
            </a:br>
            <a:endParaRPr lang="de-DE" altLang="de-DE" dirty="0">
              <a:latin typeface="Arial" pitchFamily="34" charset="0"/>
              <a:cs typeface="Times New Roman" pitchFamily="18" charset="0"/>
            </a:endParaRPr>
          </a:p>
          <a:p>
            <a:pPr marL="609600" indent="-609600" eaLnBrk="1" hangingPunct="1">
              <a:lnSpc>
                <a:spcPct val="90000"/>
              </a:lnSpc>
              <a:buFontTx/>
              <a:buNone/>
            </a:pPr>
            <a:r>
              <a:rPr lang="de-DE" altLang="de-DE" dirty="0">
                <a:latin typeface="Arial" pitchFamily="34" charset="0"/>
                <a:cs typeface="Times New Roman" pitchFamily="18" charset="0"/>
              </a:rPr>
              <a:t>11.      Liquiditätsplan für die ersten 24 Monate</a:t>
            </a:r>
          </a:p>
        </p:txBody>
      </p:sp>
      <p:sp>
        <p:nvSpPr>
          <p:cNvPr id="7" name="Titel 6">
            <a:extLst>
              <a:ext uri="{FF2B5EF4-FFF2-40B4-BE49-F238E27FC236}">
                <a16:creationId xmlns:a16="http://schemas.microsoft.com/office/drawing/2014/main" id="{F2BF6A8C-D581-4F5D-96FA-EF3372925AB7}"/>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III.6 Businessplan</a:t>
            </a:r>
          </a:p>
        </p:txBody>
      </p:sp>
    </p:spTree>
    <p:extLst>
      <p:ext uri="{BB962C8B-B14F-4D97-AF65-F5344CB8AC3E}">
        <p14:creationId xmlns:p14="http://schemas.microsoft.com/office/powerpoint/2010/main" val="385763552"/>
      </p:ext>
    </p:extLst>
  </p:cSld>
  <p:clrMapOvr>
    <a:masterClrMapping/>
  </p:clrMapOvr>
  <p:transition>
    <p:cover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Vorteil Konzept</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42</a:t>
            </a:fld>
            <a:endParaRPr lang="de-DE" dirty="0"/>
          </a:p>
        </p:txBody>
      </p:sp>
      <p:sp>
        <p:nvSpPr>
          <p:cNvPr id="5" name="Rechteck 4">
            <a:extLst>
              <a:ext uri="{FF2B5EF4-FFF2-40B4-BE49-F238E27FC236}">
                <a16:creationId xmlns:a16="http://schemas.microsoft.com/office/drawing/2014/main" id="{87F75B8F-0DC8-4AE2-A7AC-EBCE58CEF786}"/>
              </a:ext>
            </a:extLst>
          </p:cNvPr>
          <p:cNvSpPr/>
          <p:nvPr/>
        </p:nvSpPr>
        <p:spPr>
          <a:xfrm>
            <a:off x="463550" y="1884139"/>
            <a:ext cx="8216900" cy="3582519"/>
          </a:xfrm>
          <a:prstGeom prst="rect">
            <a:avLst/>
          </a:prstGeom>
        </p:spPr>
        <p:txBody>
          <a:bodyPr wrap="square">
            <a:spAutoFit/>
          </a:bodyPr>
          <a:lstStyle/>
          <a:p>
            <a:pPr marL="342900" indent="-342900" eaLnBrk="1" hangingPunct="1">
              <a:lnSpc>
                <a:spcPct val="90000"/>
              </a:lnSpc>
              <a:buFont typeface="Arial" panose="020B0604020202020204" pitchFamily="34" charset="0"/>
              <a:buChar char="•"/>
            </a:pPr>
            <a:endParaRPr lang="de-DE" altLang="de-DE" dirty="0">
              <a:latin typeface="Arial" pitchFamily="34" charset="0"/>
            </a:endParaRPr>
          </a:p>
          <a:p>
            <a:pPr marL="342900" indent="-342900" eaLnBrk="1" hangingPunct="1">
              <a:lnSpc>
                <a:spcPct val="90000"/>
              </a:lnSpc>
              <a:buClr>
                <a:srgbClr val="FFC000"/>
              </a:buClr>
              <a:buFont typeface="Arial" panose="020B0604020202020204" pitchFamily="34" charset="0"/>
              <a:buChar char="•"/>
            </a:pPr>
            <a:r>
              <a:rPr lang="de-DE" altLang="de-DE" dirty="0">
                <a:latin typeface="Arial" pitchFamily="34" charset="0"/>
              </a:rPr>
              <a:t>Sie gewinnen Kompetenz</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Clr>
                <a:srgbClr val="FFC000"/>
              </a:buClr>
              <a:buFont typeface="Arial" panose="020B0604020202020204" pitchFamily="34" charset="0"/>
              <a:buChar char="•"/>
            </a:pPr>
            <a:r>
              <a:rPr lang="de-DE" altLang="de-DE" dirty="0">
                <a:latin typeface="Arial" pitchFamily="34" charset="0"/>
              </a:rPr>
              <a:t>Typische Zusammenhänge und die Abhängigkeiten einzelner Positionen voneinander werden Ihnen bewusst</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Clr>
                <a:srgbClr val="FFC000"/>
              </a:buClr>
              <a:buFont typeface="Arial" panose="020B0604020202020204" pitchFamily="34" charset="0"/>
              <a:buChar char="•"/>
            </a:pPr>
            <a:r>
              <a:rPr lang="de-DE" altLang="de-DE" dirty="0">
                <a:latin typeface="Arial" pitchFamily="34" charset="0"/>
              </a:rPr>
              <a:t>Sie erkennen besonders wichtige Details als Schlüsselpositionen Ihres wirtschaftlichen Erfolgs</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Clr>
                <a:srgbClr val="FFC000"/>
              </a:buClr>
              <a:buFont typeface="Arial" panose="020B0604020202020204" pitchFamily="34" charset="0"/>
              <a:buChar char="•"/>
            </a:pPr>
            <a:r>
              <a:rPr lang="de-DE" altLang="de-DE" dirty="0">
                <a:latin typeface="Arial" pitchFamily="34" charset="0"/>
              </a:rPr>
              <a:t>Variantenvergleiche machen Sie flexibel für spätere Situationen nach Eröffnung Ihres Geschäfts.</a:t>
            </a:r>
            <a:br>
              <a:rPr lang="de-DE" altLang="de-DE" dirty="0">
                <a:latin typeface="Arial" pitchFamily="34" charset="0"/>
              </a:rPr>
            </a:br>
            <a:endParaRPr lang="de-DE" altLang="de-DE" dirty="0">
              <a:latin typeface="Arial" pitchFamily="34" charset="0"/>
            </a:endParaRPr>
          </a:p>
          <a:p>
            <a:pPr marL="342900" indent="-342900" eaLnBrk="1" hangingPunct="1">
              <a:lnSpc>
                <a:spcPct val="90000"/>
              </a:lnSpc>
              <a:buClr>
                <a:srgbClr val="FFC000"/>
              </a:buClr>
              <a:buFont typeface="Arial" panose="020B0604020202020204" pitchFamily="34" charset="0"/>
              <a:buChar char="•"/>
            </a:pPr>
            <a:r>
              <a:rPr lang="de-DE" altLang="de-DE" dirty="0">
                <a:latin typeface="Arial" pitchFamily="34" charset="0"/>
              </a:rPr>
              <a:t>Sie bekommen ein Gefühl für die finanziellen Auswirkungen Ihrer Entscheidung</a:t>
            </a:r>
          </a:p>
        </p:txBody>
      </p:sp>
      <p:sp>
        <p:nvSpPr>
          <p:cNvPr id="7" name="Titel 6">
            <a:extLst>
              <a:ext uri="{FF2B5EF4-FFF2-40B4-BE49-F238E27FC236}">
                <a16:creationId xmlns:a16="http://schemas.microsoft.com/office/drawing/2014/main" id="{A6308250-7F5B-4017-B506-3925D65F9209}"/>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III.6 Businessplan</a:t>
            </a:r>
          </a:p>
        </p:txBody>
      </p:sp>
    </p:spTree>
    <p:extLst>
      <p:ext uri="{BB962C8B-B14F-4D97-AF65-F5344CB8AC3E}">
        <p14:creationId xmlns:p14="http://schemas.microsoft.com/office/powerpoint/2010/main" val="1909108578"/>
      </p:ext>
    </p:extLst>
  </p:cSld>
  <p:clrMapOvr>
    <a:masterClrMapping/>
  </p:clrMapOvr>
  <p:transition>
    <p:cover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Bausteine der Gründungsförderung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43</a:t>
            </a:fld>
            <a:endParaRPr lang="de-DE" dirty="0"/>
          </a:p>
        </p:txBody>
      </p:sp>
      <p:graphicFrame>
        <p:nvGraphicFramePr>
          <p:cNvPr id="15" name="Diagramm 14">
            <a:extLst>
              <a:ext uri="{FF2B5EF4-FFF2-40B4-BE49-F238E27FC236}">
                <a16:creationId xmlns:a16="http://schemas.microsoft.com/office/drawing/2014/main" id="{A49010A6-C83F-4AF9-9924-44E11C578D4D}"/>
              </a:ext>
            </a:extLst>
          </p:cNvPr>
          <p:cNvGraphicFramePr/>
          <p:nvPr>
            <p:extLst>
              <p:ext uri="{D42A27DB-BD31-4B8C-83A1-F6EECF244321}">
                <p14:modId xmlns:p14="http://schemas.microsoft.com/office/powerpoint/2010/main" val="3366564610"/>
              </p:ext>
            </p:extLst>
          </p:nvPr>
        </p:nvGraphicFramePr>
        <p:xfrm>
          <a:off x="439544" y="1996013"/>
          <a:ext cx="8235950" cy="4668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el 6">
            <a:extLst>
              <a:ext uri="{FF2B5EF4-FFF2-40B4-BE49-F238E27FC236}">
                <a16:creationId xmlns:a16="http://schemas.microsoft.com/office/drawing/2014/main" id="{541CF6C2-85B8-4030-B089-FAD2E1A01CF8}"/>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III.7 Finanzierung/ Förderung</a:t>
            </a:r>
          </a:p>
        </p:txBody>
      </p:sp>
    </p:spTree>
    <p:extLst>
      <p:ext uri="{BB962C8B-B14F-4D97-AF65-F5344CB8AC3E}">
        <p14:creationId xmlns:p14="http://schemas.microsoft.com/office/powerpoint/2010/main" val="205516376"/>
      </p:ext>
    </p:extLst>
  </p:cSld>
  <p:clrMapOvr>
    <a:masterClrMapping/>
  </p:clrMapOvr>
  <p:transition>
    <p:cover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Zuschuss - Land</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44</a:t>
            </a:fld>
            <a:endParaRPr lang="de-DE" dirty="0"/>
          </a:p>
        </p:txBody>
      </p:sp>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160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endParaRPr lang="de-DE" altLang="de-DE" sz="100" dirty="0"/>
          </a:p>
          <a:p>
            <a:endParaRPr lang="de-DE" altLang="de-DE" sz="100" dirty="0"/>
          </a:p>
          <a:p>
            <a:endParaRPr lang="de-DE" altLang="de-DE" sz="100" dirty="0"/>
          </a:p>
          <a:p>
            <a:pPr>
              <a:buFont typeface="Wingdings" pitchFamily="2" charset="2"/>
              <a:buChar char="ý"/>
            </a:pPr>
            <a:r>
              <a:rPr lang="de-DE" altLang="de-DE" sz="1600" dirty="0"/>
              <a:t> bis zu 12 Monate vor Gründung/ Übernahme</a:t>
            </a:r>
          </a:p>
          <a:p>
            <a:endParaRPr lang="de-DE" altLang="de-DE" sz="1600" dirty="0"/>
          </a:p>
          <a:p>
            <a:pPr>
              <a:buFont typeface="Wingdings" pitchFamily="2" charset="2"/>
              <a:buChar char="ý"/>
            </a:pPr>
            <a:r>
              <a:rPr lang="de-DE" altLang="de-DE" sz="1600" dirty="0"/>
              <a:t> höchstens 10 Beratungstage </a:t>
            </a:r>
          </a:p>
          <a:p>
            <a:pPr>
              <a:buFont typeface="Wingdings" pitchFamily="2" charset="2"/>
              <a:buChar char="ý"/>
            </a:pPr>
            <a:endParaRPr lang="de-DE" altLang="de-DE" sz="1600" dirty="0"/>
          </a:p>
          <a:p>
            <a:pPr>
              <a:buFont typeface="Wingdings" pitchFamily="2" charset="2"/>
              <a:buChar char="ý"/>
            </a:pPr>
            <a:r>
              <a:rPr lang="de-DE" altLang="de-DE" sz="1600" dirty="0"/>
              <a:t> bezuschusst bis 70 % des Honorars je Beratungstag,</a:t>
            </a:r>
            <a:br>
              <a:rPr lang="de-DE" altLang="de-DE" sz="1600" dirty="0"/>
            </a:br>
            <a:r>
              <a:rPr lang="de-DE" altLang="de-DE" sz="1600" dirty="0"/>
              <a:t>    jedoch max. 800 €</a:t>
            </a:r>
            <a:endParaRPr lang="de-DE" altLang="de-DE" sz="1600" b="1" dirty="0">
              <a:solidFill>
                <a:srgbClr val="CC0000"/>
              </a:solidFill>
            </a:endParaRP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857555"/>
            <a:ext cx="2008582" cy="584775"/>
          </a:xfrm>
          <a:prstGeom prst="rect">
            <a:avLst/>
          </a:prstGeom>
          <a:solidFill>
            <a:srgbClr val="FFC000"/>
          </a:solidFill>
        </p:spPr>
        <p:txBody>
          <a:bodyPr wrap="square" rtlCol="0">
            <a:spAutoFit/>
          </a:bodyPr>
          <a:lstStyle/>
          <a:p>
            <a:pPr algn="ctr"/>
            <a:r>
              <a:rPr lang="de-DE" sz="1600" dirty="0">
                <a:solidFill>
                  <a:schemeClr val="bg1"/>
                </a:solidFill>
              </a:rPr>
              <a:t>Vorgründungs-, Nachfolgecoaching</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FFC000"/>
          </a:solidFill>
        </p:spPr>
        <p:txBody>
          <a:bodyPr wrap="square" rtlCol="0">
            <a:spAutoFit/>
          </a:bodyPr>
          <a:lstStyle/>
          <a:p>
            <a:pPr algn="ctr"/>
            <a:r>
              <a:rPr lang="de-DE" dirty="0">
                <a:solidFill>
                  <a:schemeClr val="bg1"/>
                </a:solidFill>
              </a:rPr>
              <a:t>Voraussetzungen</a:t>
            </a:r>
          </a:p>
        </p:txBody>
      </p:sp>
      <p:sp>
        <p:nvSpPr>
          <p:cNvPr id="6" name="Rechteck 5">
            <a:extLst>
              <a:ext uri="{FF2B5EF4-FFF2-40B4-BE49-F238E27FC236}">
                <a16:creationId xmlns:a16="http://schemas.microsoft.com/office/drawing/2014/main" id="{0AC950B6-1D4B-4970-B107-D49A393441B5}"/>
              </a:ext>
            </a:extLst>
          </p:cNvPr>
          <p:cNvSpPr/>
          <p:nvPr/>
        </p:nvSpPr>
        <p:spPr>
          <a:xfrm>
            <a:off x="2883192" y="4385689"/>
            <a:ext cx="6074946" cy="1671227"/>
          </a:xfrm>
          <a:prstGeom prst="rect">
            <a:avLst/>
          </a:prstGeom>
        </p:spPr>
        <p:txBody>
          <a:bodyPr wrap="square">
            <a:spAutoFit/>
          </a:bodyPr>
          <a:lstStyle/>
          <a:p>
            <a:pPr>
              <a:lnSpc>
                <a:spcPct val="90000"/>
              </a:lnSpc>
              <a:buFont typeface="Wingdings" pitchFamily="2" charset="2"/>
              <a:buChar char="ý"/>
            </a:pPr>
            <a:r>
              <a:rPr lang="de-DE" altLang="de-DE" dirty="0"/>
              <a:t> </a:t>
            </a:r>
            <a:r>
              <a:rPr lang="de-DE" altLang="de-DE" sz="1600" dirty="0"/>
              <a:t>Vor Unterschrift mit Coach Antrag an die Leitstelle einreichen:</a:t>
            </a:r>
            <a:br>
              <a:rPr lang="de-DE" altLang="de-DE" sz="1600" dirty="0"/>
            </a:br>
            <a:br>
              <a:rPr lang="de-DE" altLang="de-DE" sz="1600" dirty="0"/>
            </a:br>
            <a:r>
              <a:rPr lang="de-DE" altLang="de-DE" sz="1600" dirty="0"/>
              <a:t>      - IHK Nürnberg</a:t>
            </a:r>
          </a:p>
          <a:p>
            <a:pPr>
              <a:lnSpc>
                <a:spcPct val="90000"/>
              </a:lnSpc>
            </a:pPr>
            <a:endParaRPr lang="de-DE" altLang="de-DE" sz="1600" dirty="0"/>
          </a:p>
          <a:p>
            <a:pPr>
              <a:lnSpc>
                <a:spcPct val="90000"/>
              </a:lnSpc>
            </a:pPr>
            <a:r>
              <a:rPr lang="de-DE" altLang="de-DE" sz="1600" dirty="0"/>
              <a:t>      - HWK</a:t>
            </a:r>
          </a:p>
          <a:p>
            <a:pPr>
              <a:lnSpc>
                <a:spcPct val="90000"/>
              </a:lnSpc>
            </a:pPr>
            <a:endParaRPr lang="de-DE" altLang="de-DE" sz="1600" dirty="0"/>
          </a:p>
          <a:p>
            <a:pPr>
              <a:lnSpc>
                <a:spcPct val="90000"/>
              </a:lnSpc>
            </a:pPr>
            <a:r>
              <a:rPr lang="de-DE" altLang="de-DE" sz="1600" dirty="0"/>
              <a:t>      - IFB Nürnberg</a:t>
            </a:r>
          </a:p>
        </p:txBody>
      </p:sp>
      <p:sp>
        <p:nvSpPr>
          <p:cNvPr id="11" name="Titel 6">
            <a:extLst>
              <a:ext uri="{FF2B5EF4-FFF2-40B4-BE49-F238E27FC236}">
                <a16:creationId xmlns:a16="http://schemas.microsoft.com/office/drawing/2014/main" id="{3DFA32C0-9EF9-4B4F-B713-5A03200D191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III.7 Finanzierung/ Förderung</a:t>
            </a:r>
          </a:p>
        </p:txBody>
      </p:sp>
    </p:spTree>
    <p:extLst>
      <p:ext uri="{BB962C8B-B14F-4D97-AF65-F5344CB8AC3E}">
        <p14:creationId xmlns:p14="http://schemas.microsoft.com/office/powerpoint/2010/main" val="1253214001"/>
      </p:ext>
    </p:extLst>
  </p:cSld>
  <p:clrMapOvr>
    <a:masterClrMapping/>
  </p:clrMapOvr>
  <p:transition>
    <p:cover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Zuschuss - Bund</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45</a:t>
            </a:fld>
            <a:endParaRPr lang="de-DE" dirty="0"/>
          </a:p>
        </p:txBody>
      </p:sp>
      <p:sp>
        <p:nvSpPr>
          <p:cNvPr id="8" name="Rectangle 7">
            <a:extLst>
              <a:ext uri="{FF2B5EF4-FFF2-40B4-BE49-F238E27FC236}">
                <a16:creationId xmlns:a16="http://schemas.microsoft.com/office/drawing/2014/main" id="{0923C992-960F-46BA-8DD9-77C199CEE157}"/>
              </a:ext>
            </a:extLst>
          </p:cNvPr>
          <p:cNvSpPr>
            <a:spLocks noChangeArrowheads="1"/>
          </p:cNvSpPr>
          <p:nvPr/>
        </p:nvSpPr>
        <p:spPr bwMode="auto">
          <a:xfrm>
            <a:off x="2883192" y="2145651"/>
            <a:ext cx="5803608" cy="228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375" tIns="39688" rIns="79375" bIns="39688">
            <a:spAutoFit/>
          </a:bodyPr>
          <a:lstStyle>
            <a:lvl1pPr defTabSz="655638">
              <a:defRPr sz="4000">
                <a:solidFill>
                  <a:schemeClr val="tx1"/>
                </a:solidFill>
                <a:latin typeface="Arial" pitchFamily="34" charset="0"/>
              </a:defRPr>
            </a:lvl1pPr>
            <a:lvl2pPr marL="742950" indent="-285750" defTabSz="655638">
              <a:defRPr sz="4000">
                <a:solidFill>
                  <a:schemeClr val="tx1"/>
                </a:solidFill>
                <a:latin typeface="Arial" pitchFamily="34" charset="0"/>
              </a:defRPr>
            </a:lvl2pPr>
            <a:lvl3pPr marL="1143000" indent="-228600" defTabSz="655638">
              <a:defRPr sz="4000">
                <a:solidFill>
                  <a:schemeClr val="tx1"/>
                </a:solidFill>
                <a:latin typeface="Arial" pitchFamily="34" charset="0"/>
              </a:defRPr>
            </a:lvl3pPr>
            <a:lvl4pPr marL="1600200" indent="-228600" defTabSz="655638">
              <a:defRPr sz="4000">
                <a:solidFill>
                  <a:schemeClr val="tx1"/>
                </a:solidFill>
                <a:latin typeface="Arial" pitchFamily="34" charset="0"/>
              </a:defRPr>
            </a:lvl4pPr>
            <a:lvl5pPr marL="2057400" indent="-228600" defTabSz="655638">
              <a:defRPr sz="4000">
                <a:solidFill>
                  <a:schemeClr val="tx1"/>
                </a:solidFill>
                <a:latin typeface="Arial" pitchFamily="34" charset="0"/>
              </a:defRPr>
            </a:lvl5pPr>
            <a:lvl6pPr marL="2514600" indent="-228600" algn="ctr" defTabSz="655638" eaLnBrk="0" fontAlgn="base" hangingPunct="0">
              <a:spcBef>
                <a:spcPct val="0"/>
              </a:spcBef>
              <a:spcAft>
                <a:spcPct val="0"/>
              </a:spcAft>
              <a:defRPr sz="4000">
                <a:solidFill>
                  <a:schemeClr val="tx1"/>
                </a:solidFill>
                <a:latin typeface="Arial" pitchFamily="34" charset="0"/>
              </a:defRPr>
            </a:lvl6pPr>
            <a:lvl7pPr marL="2971800" indent="-228600" algn="ctr" defTabSz="655638" eaLnBrk="0" fontAlgn="base" hangingPunct="0">
              <a:spcBef>
                <a:spcPct val="0"/>
              </a:spcBef>
              <a:spcAft>
                <a:spcPct val="0"/>
              </a:spcAft>
              <a:defRPr sz="4000">
                <a:solidFill>
                  <a:schemeClr val="tx1"/>
                </a:solidFill>
                <a:latin typeface="Arial" pitchFamily="34" charset="0"/>
              </a:defRPr>
            </a:lvl7pPr>
            <a:lvl8pPr marL="3429000" indent="-228600" algn="ctr" defTabSz="655638" eaLnBrk="0" fontAlgn="base" hangingPunct="0">
              <a:spcBef>
                <a:spcPct val="0"/>
              </a:spcBef>
              <a:spcAft>
                <a:spcPct val="0"/>
              </a:spcAft>
              <a:defRPr sz="4000">
                <a:solidFill>
                  <a:schemeClr val="tx1"/>
                </a:solidFill>
                <a:latin typeface="Arial" pitchFamily="34" charset="0"/>
              </a:defRPr>
            </a:lvl8pPr>
            <a:lvl9pPr marL="3886200" indent="-228600" algn="ctr" defTabSz="655638" eaLnBrk="0" fontAlgn="base" hangingPunct="0">
              <a:spcBef>
                <a:spcPct val="0"/>
              </a:spcBef>
              <a:spcAft>
                <a:spcPct val="0"/>
              </a:spcAft>
              <a:defRPr sz="4000">
                <a:solidFill>
                  <a:schemeClr val="tx1"/>
                </a:solidFill>
                <a:latin typeface="Arial" pitchFamily="34" charset="0"/>
              </a:defRPr>
            </a:lvl9pPr>
          </a:lstStyle>
          <a:p>
            <a:endParaRPr lang="de-DE" altLang="de-DE" sz="100" dirty="0">
              <a:solidFill>
                <a:srgbClr val="92D050"/>
              </a:solidFill>
            </a:endParaRPr>
          </a:p>
          <a:p>
            <a:pPr>
              <a:buFont typeface="Wingdings" pitchFamily="2" charset="2"/>
              <a:buChar char="ý"/>
            </a:pPr>
            <a:r>
              <a:rPr lang="de-DE" altLang="de-DE" sz="1600" dirty="0"/>
              <a:t> Jungunternehmen</a:t>
            </a:r>
            <a:r>
              <a:rPr lang="de-DE" altLang="de-DE" sz="1600" baseline="30000" dirty="0"/>
              <a:t>(1)</a:t>
            </a:r>
            <a:r>
              <a:rPr lang="de-DE" altLang="de-DE" sz="1600" dirty="0"/>
              <a:t>: Gründung bzw. </a:t>
            </a:r>
            <a:br>
              <a:rPr lang="de-DE" altLang="de-DE" sz="1600" dirty="0"/>
            </a:br>
            <a:r>
              <a:rPr lang="de-DE" altLang="de-DE" sz="1600" dirty="0"/>
              <a:t>    Übernahme nicht länger als zwei Jahre zurück</a:t>
            </a:r>
          </a:p>
          <a:p>
            <a:pPr>
              <a:buFont typeface="Wingdings" pitchFamily="2" charset="2"/>
              <a:buChar char="ý"/>
            </a:pPr>
            <a:endParaRPr lang="de-DE" altLang="de-DE" sz="1000" dirty="0"/>
          </a:p>
          <a:p>
            <a:pPr>
              <a:buFont typeface="Wingdings" pitchFamily="2" charset="2"/>
              <a:buChar char="ý"/>
            </a:pPr>
            <a:r>
              <a:rPr lang="de-DE" altLang="de-DE" sz="1600" b="1" dirty="0"/>
              <a:t> </a:t>
            </a:r>
            <a:r>
              <a:rPr lang="de-DE" altLang="de-DE" sz="1600" dirty="0"/>
              <a:t>Bestandsunternehmen</a:t>
            </a:r>
            <a:r>
              <a:rPr lang="de-DE" altLang="de-DE" sz="1600" baseline="30000" dirty="0"/>
              <a:t>(2)</a:t>
            </a:r>
            <a:r>
              <a:rPr lang="de-DE" altLang="de-DE" sz="1600" dirty="0"/>
              <a:t>: ab dem dritten Jahr </a:t>
            </a:r>
          </a:p>
          <a:p>
            <a:pPr>
              <a:buFont typeface="Wingdings" pitchFamily="2" charset="2"/>
              <a:buChar char="ý"/>
            </a:pPr>
            <a:endParaRPr lang="de-DE" altLang="de-DE" sz="1000" dirty="0"/>
          </a:p>
          <a:p>
            <a:pPr>
              <a:buFont typeface="Wingdings" pitchFamily="2" charset="2"/>
              <a:buChar char="ý"/>
            </a:pPr>
            <a:r>
              <a:rPr lang="de-DE" altLang="de-DE" sz="1600" dirty="0"/>
              <a:t> bezuschusst bis 50 % des Honorars (West)</a:t>
            </a:r>
            <a:br>
              <a:rPr lang="de-DE" altLang="de-DE" sz="1600" dirty="0"/>
            </a:br>
            <a:r>
              <a:rPr lang="de-DE" altLang="de-DE" sz="1600" dirty="0"/>
              <a:t>    allgemeine und spezielle Beratung</a:t>
            </a:r>
          </a:p>
          <a:p>
            <a:pPr>
              <a:buFont typeface="Wingdings" pitchFamily="2" charset="2"/>
              <a:buChar char="ý"/>
            </a:pPr>
            <a:endParaRPr lang="de-DE" altLang="de-DE" sz="1000" dirty="0"/>
          </a:p>
          <a:p>
            <a:pPr>
              <a:buFont typeface="Wingdings" pitchFamily="2" charset="2"/>
              <a:buChar char="ý"/>
            </a:pPr>
            <a:r>
              <a:rPr lang="de-DE" altLang="de-DE" sz="1600" dirty="0"/>
              <a:t> Beratungskosten darf Bemessungsgrundlage</a:t>
            </a:r>
          </a:p>
          <a:p>
            <a:r>
              <a:rPr lang="de-DE" altLang="de-DE" sz="1600" dirty="0"/>
              <a:t>    4.000 €</a:t>
            </a:r>
            <a:r>
              <a:rPr lang="de-DE" altLang="de-DE" sz="1600" baseline="30000" dirty="0"/>
              <a:t>(1)</a:t>
            </a:r>
            <a:r>
              <a:rPr lang="de-DE" altLang="de-DE" sz="1600" dirty="0"/>
              <a:t> bzw. 3000 €</a:t>
            </a:r>
            <a:r>
              <a:rPr lang="de-DE" altLang="de-DE" sz="1600" baseline="30000" dirty="0"/>
              <a:t>(2)</a:t>
            </a:r>
            <a:r>
              <a:rPr lang="de-DE" altLang="de-DE" sz="1600" dirty="0"/>
              <a:t> nicht überschreiten</a:t>
            </a:r>
            <a:endParaRPr lang="de-DE" altLang="de-DE" sz="1600" dirty="0">
              <a:solidFill>
                <a:prstClr val="black"/>
              </a:solidFill>
              <a:latin typeface="Arial" charset="0"/>
            </a:endParaRPr>
          </a:p>
        </p:txBody>
      </p:sp>
      <p:sp>
        <p:nvSpPr>
          <p:cNvPr id="5" name="Textfeld 4">
            <a:extLst>
              <a:ext uri="{FF2B5EF4-FFF2-40B4-BE49-F238E27FC236}">
                <a16:creationId xmlns:a16="http://schemas.microsoft.com/office/drawing/2014/main" id="{D3CEE136-33AD-40DB-87ED-E27C13BD0C1B}"/>
              </a:ext>
            </a:extLst>
          </p:cNvPr>
          <p:cNvSpPr txBox="1"/>
          <p:nvPr/>
        </p:nvSpPr>
        <p:spPr>
          <a:xfrm rot="16200000">
            <a:off x="1158581" y="2734444"/>
            <a:ext cx="2008582" cy="830997"/>
          </a:xfrm>
          <a:prstGeom prst="rect">
            <a:avLst/>
          </a:prstGeom>
          <a:solidFill>
            <a:srgbClr val="FFC000"/>
          </a:solidFill>
        </p:spPr>
        <p:txBody>
          <a:bodyPr wrap="square" rtlCol="0">
            <a:spAutoFit/>
          </a:bodyPr>
          <a:lstStyle/>
          <a:p>
            <a:pPr algn="ctr"/>
            <a:r>
              <a:rPr lang="de-DE" sz="1600" dirty="0">
                <a:solidFill>
                  <a:schemeClr val="bg1"/>
                </a:solidFill>
              </a:rPr>
              <a:t>BAFA-Förderung unternehmerischen Know-hows</a:t>
            </a:r>
          </a:p>
        </p:txBody>
      </p:sp>
      <p:sp>
        <p:nvSpPr>
          <p:cNvPr id="9" name="Textfeld 8">
            <a:extLst>
              <a:ext uri="{FF2B5EF4-FFF2-40B4-BE49-F238E27FC236}">
                <a16:creationId xmlns:a16="http://schemas.microsoft.com/office/drawing/2014/main" id="{4B551832-785B-4188-8D7A-EE55ECE7CCE9}"/>
              </a:ext>
            </a:extLst>
          </p:cNvPr>
          <p:cNvSpPr txBox="1"/>
          <p:nvPr/>
        </p:nvSpPr>
        <p:spPr>
          <a:xfrm rot="16200000">
            <a:off x="1165482" y="5104615"/>
            <a:ext cx="2008582" cy="369332"/>
          </a:xfrm>
          <a:prstGeom prst="rect">
            <a:avLst/>
          </a:prstGeom>
          <a:solidFill>
            <a:srgbClr val="FFC000"/>
          </a:solidFill>
        </p:spPr>
        <p:txBody>
          <a:bodyPr wrap="square" rtlCol="0">
            <a:spAutoFit/>
          </a:bodyPr>
          <a:lstStyle/>
          <a:p>
            <a:pPr algn="ctr"/>
            <a:r>
              <a:rPr lang="de-DE" dirty="0">
                <a:solidFill>
                  <a:schemeClr val="bg1"/>
                </a:solidFill>
              </a:rPr>
              <a:t>Voraussetzungen</a:t>
            </a:r>
          </a:p>
        </p:txBody>
      </p:sp>
      <p:sp>
        <p:nvSpPr>
          <p:cNvPr id="6" name="Rechteck 5">
            <a:extLst>
              <a:ext uri="{FF2B5EF4-FFF2-40B4-BE49-F238E27FC236}">
                <a16:creationId xmlns:a16="http://schemas.microsoft.com/office/drawing/2014/main" id="{0AC950B6-1D4B-4970-B107-D49A393441B5}"/>
              </a:ext>
            </a:extLst>
          </p:cNvPr>
          <p:cNvSpPr/>
          <p:nvPr/>
        </p:nvSpPr>
        <p:spPr>
          <a:xfrm>
            <a:off x="2883192" y="4840284"/>
            <a:ext cx="6074946" cy="1228028"/>
          </a:xfrm>
          <a:prstGeom prst="rect">
            <a:avLst/>
          </a:prstGeom>
        </p:spPr>
        <p:txBody>
          <a:bodyPr wrap="square">
            <a:spAutoFit/>
          </a:bodyPr>
          <a:lstStyle/>
          <a:p>
            <a:pPr>
              <a:lnSpc>
                <a:spcPct val="90000"/>
              </a:lnSpc>
              <a:buFont typeface="Wingdings" pitchFamily="2" charset="2"/>
              <a:buChar char="ý"/>
            </a:pPr>
            <a:r>
              <a:rPr lang="de-DE" altLang="de-DE" dirty="0"/>
              <a:t> </a:t>
            </a:r>
            <a:r>
              <a:rPr lang="de-DE" altLang="de-DE" sz="1600" dirty="0"/>
              <a:t>Leitstellen:</a:t>
            </a:r>
          </a:p>
          <a:p>
            <a:pPr>
              <a:lnSpc>
                <a:spcPct val="90000"/>
              </a:lnSpc>
            </a:pPr>
            <a:r>
              <a:rPr lang="de-DE" altLang="de-DE" sz="1600" dirty="0"/>
              <a:t>     - Handel </a:t>
            </a:r>
            <a:r>
              <a:rPr lang="de-DE" altLang="de-DE" sz="1600"/>
              <a:t>und Dienstleistung: </a:t>
            </a:r>
            <a:r>
              <a:rPr lang="de-DE" altLang="de-DE" sz="1600" dirty="0"/>
              <a:t>DIHK - Service GmbH</a:t>
            </a:r>
          </a:p>
          <a:p>
            <a:pPr>
              <a:lnSpc>
                <a:spcPct val="90000"/>
              </a:lnSpc>
            </a:pPr>
            <a:r>
              <a:rPr lang="de-DE" altLang="de-DE" sz="1600" dirty="0"/>
              <a:t>     - Freie Berufe: Förderungsgesellschaft des BDS-DGV mbH</a:t>
            </a:r>
          </a:p>
          <a:p>
            <a:pPr>
              <a:lnSpc>
                <a:spcPct val="90000"/>
              </a:lnSpc>
            </a:pPr>
            <a:r>
              <a:rPr lang="de-DE" altLang="de-DE" sz="1600" dirty="0"/>
              <a:t>     - Handwerk: ZDH</a:t>
            </a:r>
          </a:p>
          <a:p>
            <a:pPr>
              <a:lnSpc>
                <a:spcPct val="90000"/>
              </a:lnSpc>
            </a:pPr>
            <a:r>
              <a:rPr lang="de-DE" altLang="de-DE" sz="1600" dirty="0"/>
              <a:t>     - u. a.</a:t>
            </a:r>
          </a:p>
        </p:txBody>
      </p:sp>
      <p:pic>
        <p:nvPicPr>
          <p:cNvPr id="11" name="Picture 12" descr="Logo des Europäischen Sozialfonds (ESF)">
            <a:extLst>
              <a:ext uri="{FF2B5EF4-FFF2-40B4-BE49-F238E27FC236}">
                <a16:creationId xmlns:a16="http://schemas.microsoft.com/office/drawing/2014/main" id="{48B6157B-D264-4CBE-8621-2E3A72A3C2B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04248" y="1340768"/>
            <a:ext cx="1091860" cy="545930"/>
          </a:xfrm>
          <a:prstGeom prst="rect">
            <a:avLst/>
          </a:prstGeom>
          <a:solidFill>
            <a:schemeClr val="bg1"/>
          </a:solidFill>
          <a:ln>
            <a:noFill/>
          </a:ln>
        </p:spPr>
      </p:pic>
      <p:pic>
        <p:nvPicPr>
          <p:cNvPr id="12" name="Picture 13" descr="Logo der Europäischen Union (EU)">
            <a:extLst>
              <a:ext uri="{FF2B5EF4-FFF2-40B4-BE49-F238E27FC236}">
                <a16:creationId xmlns:a16="http://schemas.microsoft.com/office/drawing/2014/main" id="{DEE1B823-BA04-433C-9C71-5F5AA97A8D8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00350" y="1355178"/>
            <a:ext cx="776106" cy="5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a:extLst>
              <a:ext uri="{FF2B5EF4-FFF2-40B4-BE49-F238E27FC236}">
                <a16:creationId xmlns:a16="http://schemas.microsoft.com/office/drawing/2014/main" id="{2D782A53-C6D1-4DA4-BAFB-B3C7DD7FFF5D}"/>
              </a:ext>
            </a:extLst>
          </p:cNvPr>
          <p:cNvSpPr/>
          <p:nvPr/>
        </p:nvSpPr>
        <p:spPr>
          <a:xfrm>
            <a:off x="2887372" y="6169580"/>
            <a:ext cx="1415644" cy="338554"/>
          </a:xfrm>
          <a:prstGeom prst="rect">
            <a:avLst/>
          </a:prstGeom>
        </p:spPr>
        <p:txBody>
          <a:bodyPr wrap="none">
            <a:spAutoFit/>
          </a:bodyPr>
          <a:lstStyle/>
          <a:p>
            <a:r>
              <a:rPr lang="de-DE" altLang="de-DE" sz="1600" dirty="0">
                <a:solidFill>
                  <a:prstClr val="black"/>
                </a:solidFill>
                <a:hlinkClick r:id="rId4"/>
              </a:rPr>
              <a:t>www.bafa.de</a:t>
            </a:r>
            <a:r>
              <a:rPr lang="de-DE" altLang="de-DE" sz="1600" dirty="0">
                <a:solidFill>
                  <a:prstClr val="black"/>
                </a:solidFill>
              </a:rPr>
              <a:t> </a:t>
            </a:r>
            <a:endParaRPr lang="de-DE" sz="1600" dirty="0"/>
          </a:p>
        </p:txBody>
      </p:sp>
      <p:sp>
        <p:nvSpPr>
          <p:cNvPr id="14" name="Titel 6">
            <a:extLst>
              <a:ext uri="{FF2B5EF4-FFF2-40B4-BE49-F238E27FC236}">
                <a16:creationId xmlns:a16="http://schemas.microsoft.com/office/drawing/2014/main" id="{0CC9E122-4575-4DAB-AB4B-D8AC7F6AF26E}"/>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III.7 Finanzierung/ Förderung</a:t>
            </a:r>
          </a:p>
        </p:txBody>
      </p:sp>
      <p:pic>
        <p:nvPicPr>
          <p:cNvPr id="10" name="Grafik 9">
            <a:extLst>
              <a:ext uri="{FF2B5EF4-FFF2-40B4-BE49-F238E27FC236}">
                <a16:creationId xmlns:a16="http://schemas.microsoft.com/office/drawing/2014/main" id="{F0588E0B-39F8-46D6-86F4-35EA9926BE0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501366" y="240658"/>
            <a:ext cx="1175090" cy="652175"/>
          </a:xfrm>
          <a:prstGeom prst="rect">
            <a:avLst/>
          </a:prstGeom>
        </p:spPr>
      </p:pic>
      <p:sp>
        <p:nvSpPr>
          <p:cNvPr id="15" name="Textfeld 14">
            <a:extLst>
              <a:ext uri="{FF2B5EF4-FFF2-40B4-BE49-F238E27FC236}">
                <a16:creationId xmlns:a16="http://schemas.microsoft.com/office/drawing/2014/main" id="{4EB62922-88A6-4B21-826A-BA2CC45B0F18}"/>
              </a:ext>
            </a:extLst>
          </p:cNvPr>
          <p:cNvSpPr txBox="1"/>
          <p:nvPr/>
        </p:nvSpPr>
        <p:spPr>
          <a:xfrm>
            <a:off x="7383160" y="856829"/>
            <a:ext cx="1493141" cy="276999"/>
          </a:xfrm>
          <a:prstGeom prst="rect">
            <a:avLst/>
          </a:prstGeom>
          <a:noFill/>
        </p:spPr>
        <p:txBody>
          <a:bodyPr wrap="square" rtlCol="0">
            <a:spAutoFit/>
          </a:bodyPr>
          <a:lstStyle/>
          <a:p>
            <a:r>
              <a:rPr lang="de-DE" sz="1200" dirty="0">
                <a:solidFill>
                  <a:schemeClr val="bg1"/>
                </a:solidFill>
              </a:rPr>
              <a:t>Berater-ID: 160980</a:t>
            </a:r>
          </a:p>
        </p:txBody>
      </p:sp>
    </p:spTree>
    <p:extLst>
      <p:ext uri="{BB962C8B-B14F-4D97-AF65-F5344CB8AC3E}">
        <p14:creationId xmlns:p14="http://schemas.microsoft.com/office/powerpoint/2010/main" val="2126160124"/>
      </p:ext>
    </p:extLst>
  </p:cSld>
  <p:clrMapOvr>
    <a:masterClrMapping/>
  </p:clrMapOvr>
  <p:transition>
    <p:cover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Informationen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46</a:t>
            </a:fld>
            <a:endParaRPr lang="de-DE" dirty="0"/>
          </a:p>
        </p:txBody>
      </p:sp>
      <p:sp>
        <p:nvSpPr>
          <p:cNvPr id="12" name="Titel 6">
            <a:extLst>
              <a:ext uri="{FF2B5EF4-FFF2-40B4-BE49-F238E27FC236}">
                <a16:creationId xmlns:a16="http://schemas.microsoft.com/office/drawing/2014/main" id="{A306317C-F8A5-4722-9F44-977D57686748}"/>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IV. Unterstützungsangebote</a:t>
            </a:r>
          </a:p>
        </p:txBody>
      </p:sp>
      <p:sp>
        <p:nvSpPr>
          <p:cNvPr id="6" name="Textfeld 5">
            <a:extLst>
              <a:ext uri="{FF2B5EF4-FFF2-40B4-BE49-F238E27FC236}">
                <a16:creationId xmlns:a16="http://schemas.microsoft.com/office/drawing/2014/main" id="{894DB265-9C78-4614-A44E-D1072322A2EF}"/>
              </a:ext>
            </a:extLst>
          </p:cNvPr>
          <p:cNvSpPr txBox="1"/>
          <p:nvPr/>
        </p:nvSpPr>
        <p:spPr>
          <a:xfrm>
            <a:off x="457200" y="2204864"/>
            <a:ext cx="8223250" cy="2585323"/>
          </a:xfrm>
          <a:prstGeom prst="rect">
            <a:avLst/>
          </a:prstGeom>
          <a:noFill/>
        </p:spPr>
        <p:txBody>
          <a:bodyPr wrap="square" rtlCol="0">
            <a:spAutoFit/>
          </a:bodyPr>
          <a:lstStyle/>
          <a:p>
            <a:r>
              <a:rPr lang="de-DE" dirty="0"/>
              <a:t>Sie finden auf meiner Webseite </a:t>
            </a:r>
            <a:r>
              <a:rPr lang="de-DE" dirty="0">
                <a:hlinkClick r:id="rId2"/>
              </a:rPr>
              <a:t>www.harald-hof.de</a:t>
            </a:r>
            <a:r>
              <a:rPr lang="de-DE" dirty="0"/>
              <a:t> Informationen von</a:t>
            </a:r>
            <a:br>
              <a:rPr lang="de-DE" dirty="0"/>
            </a:br>
            <a:br>
              <a:rPr lang="de-DE" dirty="0"/>
            </a:br>
            <a:r>
              <a:rPr lang="de-DE" dirty="0"/>
              <a:t>- Existenzgründung bis</a:t>
            </a:r>
            <a:br>
              <a:rPr lang="de-DE" dirty="0"/>
            </a:br>
            <a:r>
              <a:rPr lang="de-DE" dirty="0"/>
              <a:t>- Unternehmensnachfolge</a:t>
            </a:r>
            <a:br>
              <a:rPr lang="de-DE" dirty="0"/>
            </a:br>
            <a:br>
              <a:rPr lang="de-DE" dirty="0"/>
            </a:br>
            <a:r>
              <a:rPr lang="de-DE" dirty="0"/>
              <a:t>- Seminar- und</a:t>
            </a:r>
            <a:br>
              <a:rPr lang="de-DE" dirty="0"/>
            </a:br>
            <a:r>
              <a:rPr lang="de-DE" dirty="0"/>
              <a:t>- Veranstaltungsangebote</a:t>
            </a:r>
          </a:p>
          <a:p>
            <a:pPr marL="285750" indent="-285750">
              <a:buFont typeface="Wingdings" panose="05000000000000000000" pitchFamily="2" charset="2"/>
              <a:buChar char="§"/>
            </a:pPr>
            <a:endParaRPr lang="de-DE" dirty="0"/>
          </a:p>
          <a:p>
            <a:r>
              <a:rPr lang="de-DE" dirty="0"/>
              <a:t>- Zertifizierungsmöglichkeiten</a:t>
            </a:r>
          </a:p>
        </p:txBody>
      </p:sp>
    </p:spTree>
    <p:extLst>
      <p:ext uri="{BB962C8B-B14F-4D97-AF65-F5344CB8AC3E}">
        <p14:creationId xmlns:p14="http://schemas.microsoft.com/office/powerpoint/2010/main" val="713114759"/>
      </p:ext>
    </p:extLst>
  </p:cSld>
  <p:clrMapOvr>
    <a:masterClrMapping/>
  </p:clrMapOvr>
  <p:transition>
    <p:cover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Veranstaltungen, z.B. Gründerwoche</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47</a:t>
            </a:fld>
            <a:endParaRPr lang="de-DE" dirty="0"/>
          </a:p>
        </p:txBody>
      </p:sp>
      <p:sp>
        <p:nvSpPr>
          <p:cNvPr id="12" name="Titel 6">
            <a:extLst>
              <a:ext uri="{FF2B5EF4-FFF2-40B4-BE49-F238E27FC236}">
                <a16:creationId xmlns:a16="http://schemas.microsoft.com/office/drawing/2014/main" id="{79D4315E-AD7A-4B1F-9BA0-AB616B8C2BC3}"/>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IV. Unterstützungsangebote</a:t>
            </a:r>
          </a:p>
        </p:txBody>
      </p:sp>
      <p:sp>
        <p:nvSpPr>
          <p:cNvPr id="6" name="Textfeld 5">
            <a:extLst>
              <a:ext uri="{FF2B5EF4-FFF2-40B4-BE49-F238E27FC236}">
                <a16:creationId xmlns:a16="http://schemas.microsoft.com/office/drawing/2014/main" id="{2A5F78CE-C7A1-44CE-914B-FEBF179C5173}"/>
              </a:ext>
            </a:extLst>
          </p:cNvPr>
          <p:cNvSpPr txBox="1"/>
          <p:nvPr/>
        </p:nvSpPr>
        <p:spPr>
          <a:xfrm>
            <a:off x="457200" y="2132856"/>
            <a:ext cx="8223250" cy="1754326"/>
          </a:xfrm>
          <a:prstGeom prst="rect">
            <a:avLst/>
          </a:prstGeom>
          <a:noFill/>
        </p:spPr>
        <p:txBody>
          <a:bodyPr wrap="square" rtlCol="0">
            <a:spAutoFit/>
          </a:bodyPr>
          <a:lstStyle/>
          <a:p>
            <a:r>
              <a:rPr lang="de-DE" dirty="0"/>
              <a:t>Partner und Veranstalter verschiedenster Formate, z. B.</a:t>
            </a:r>
            <a:br>
              <a:rPr lang="de-DE" dirty="0"/>
            </a:br>
            <a:br>
              <a:rPr lang="de-DE" dirty="0"/>
            </a:br>
            <a:br>
              <a:rPr lang="de-DE" dirty="0"/>
            </a:br>
            <a:br>
              <a:rPr lang="de-DE" dirty="0"/>
            </a:br>
            <a:br>
              <a:rPr lang="de-DE" dirty="0"/>
            </a:br>
            <a:endParaRPr lang="de-DE" dirty="0"/>
          </a:p>
        </p:txBody>
      </p:sp>
      <p:pic>
        <p:nvPicPr>
          <p:cNvPr id="14" name="Grafik 13">
            <a:extLst>
              <a:ext uri="{FF2B5EF4-FFF2-40B4-BE49-F238E27FC236}">
                <a16:creationId xmlns:a16="http://schemas.microsoft.com/office/drawing/2014/main" id="{AACC48D1-89D3-4315-A1FE-754A241A2E2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550" y="2907222"/>
            <a:ext cx="4170040" cy="1959919"/>
          </a:xfrm>
          <a:prstGeom prst="rect">
            <a:avLst/>
          </a:prstGeom>
        </p:spPr>
      </p:pic>
      <p:pic>
        <p:nvPicPr>
          <p:cNvPr id="7" name="Grafik 6">
            <a:extLst>
              <a:ext uri="{FF2B5EF4-FFF2-40B4-BE49-F238E27FC236}">
                <a16:creationId xmlns:a16="http://schemas.microsoft.com/office/drawing/2014/main" id="{1A2209F5-CA4B-04BE-51DD-7B0A6E0AF7E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79683" y="2950536"/>
            <a:ext cx="3987246" cy="1872956"/>
          </a:xfrm>
          <a:prstGeom prst="rect">
            <a:avLst/>
          </a:prstGeom>
        </p:spPr>
      </p:pic>
    </p:spTree>
    <p:extLst>
      <p:ext uri="{BB962C8B-B14F-4D97-AF65-F5344CB8AC3E}">
        <p14:creationId xmlns:p14="http://schemas.microsoft.com/office/powerpoint/2010/main" val="1500263790"/>
      </p:ext>
    </p:extLst>
  </p:cSld>
  <p:clrMapOvr>
    <a:masterClrMapping/>
  </p:clrMapOvr>
  <p:transition>
    <p:cover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Beratungsmöglichkeiten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48</a:t>
            </a:fld>
            <a:endParaRPr lang="de-DE" dirty="0"/>
          </a:p>
        </p:txBody>
      </p:sp>
      <p:sp>
        <p:nvSpPr>
          <p:cNvPr id="10" name="Titel 6">
            <a:extLst>
              <a:ext uri="{FF2B5EF4-FFF2-40B4-BE49-F238E27FC236}">
                <a16:creationId xmlns:a16="http://schemas.microsoft.com/office/drawing/2014/main" id="{952D908E-F955-49BC-98CB-FA0B93E87D74}"/>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V. Beratungsmöglichkeiten</a:t>
            </a:r>
          </a:p>
        </p:txBody>
      </p:sp>
      <p:sp>
        <p:nvSpPr>
          <p:cNvPr id="6" name="Textfeld 5">
            <a:extLst>
              <a:ext uri="{FF2B5EF4-FFF2-40B4-BE49-F238E27FC236}">
                <a16:creationId xmlns:a16="http://schemas.microsoft.com/office/drawing/2014/main" id="{90FEE04B-E166-4ABD-83A2-73DB41C4386A}"/>
              </a:ext>
            </a:extLst>
          </p:cNvPr>
          <p:cNvSpPr txBox="1"/>
          <p:nvPr/>
        </p:nvSpPr>
        <p:spPr>
          <a:xfrm>
            <a:off x="457200" y="2204864"/>
            <a:ext cx="8229600" cy="3416320"/>
          </a:xfrm>
          <a:prstGeom prst="rect">
            <a:avLst/>
          </a:prstGeom>
          <a:noFill/>
        </p:spPr>
        <p:txBody>
          <a:bodyPr wrap="square" rtlCol="0">
            <a:spAutoFit/>
          </a:bodyPr>
          <a:lstStyle/>
          <a:p>
            <a:r>
              <a:rPr lang="de-DE" dirty="0"/>
              <a:t>Nicht nur in (Ober-)</a:t>
            </a:r>
            <a:r>
              <a:rPr lang="de-DE" dirty="0" err="1"/>
              <a:t>bayern</a:t>
            </a:r>
            <a:r>
              <a:rPr lang="de-DE" dirty="0"/>
              <a:t> sondern Deutschlandweit</a:t>
            </a:r>
            <a:br>
              <a:rPr lang="de-DE" dirty="0"/>
            </a:br>
            <a:br>
              <a:rPr lang="de-DE" dirty="0"/>
            </a:br>
            <a:r>
              <a:rPr lang="de-DE" dirty="0"/>
              <a:t>- persönlich</a:t>
            </a:r>
            <a:br>
              <a:rPr lang="de-DE" dirty="0"/>
            </a:br>
            <a:r>
              <a:rPr lang="de-DE" dirty="0"/>
              <a:t>- telefonisch</a:t>
            </a:r>
            <a:br>
              <a:rPr lang="de-DE" dirty="0"/>
            </a:br>
            <a:r>
              <a:rPr lang="de-DE" dirty="0"/>
              <a:t>- online</a:t>
            </a:r>
          </a:p>
          <a:p>
            <a:endParaRPr lang="de-DE" dirty="0"/>
          </a:p>
          <a:p>
            <a:r>
              <a:rPr lang="de-DE" dirty="0"/>
              <a:t>Von der Existenzgründung bis hin zur Unternehmensnachfolge.</a:t>
            </a:r>
          </a:p>
          <a:p>
            <a:endParaRPr lang="de-DE" dirty="0"/>
          </a:p>
          <a:p>
            <a:r>
              <a:rPr lang="de-DE" dirty="0"/>
              <a:t>weiterer Vorteil für Sie: sehr gut vernetzt und guten Draht zu</a:t>
            </a:r>
            <a:br>
              <a:rPr lang="de-DE" dirty="0"/>
            </a:br>
            <a:br>
              <a:rPr lang="de-DE" dirty="0"/>
            </a:br>
            <a:r>
              <a:rPr lang="de-DE" dirty="0"/>
              <a:t>- Venture Capital</a:t>
            </a:r>
            <a:br>
              <a:rPr lang="de-DE" dirty="0"/>
            </a:br>
            <a:r>
              <a:rPr lang="de-DE" dirty="0"/>
              <a:t>- Business Angels</a:t>
            </a:r>
          </a:p>
        </p:txBody>
      </p:sp>
    </p:spTree>
    <p:extLst>
      <p:ext uri="{BB962C8B-B14F-4D97-AF65-F5344CB8AC3E}">
        <p14:creationId xmlns:p14="http://schemas.microsoft.com/office/powerpoint/2010/main" val="364115630"/>
      </p:ext>
    </p:extLst>
  </p:cSld>
  <p:clrMapOvr>
    <a:masterClrMapping/>
  </p:clrMapOvr>
  <p:transition>
    <p:cover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Eigene Weiterbildungsangebote, z. B. über:</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49</a:t>
            </a:fld>
            <a:endParaRPr lang="de-DE" dirty="0"/>
          </a:p>
        </p:txBody>
      </p:sp>
      <p:sp>
        <p:nvSpPr>
          <p:cNvPr id="12" name="Titel 6">
            <a:extLst>
              <a:ext uri="{FF2B5EF4-FFF2-40B4-BE49-F238E27FC236}">
                <a16:creationId xmlns:a16="http://schemas.microsoft.com/office/drawing/2014/main" id="{E5D342BA-CD2C-435E-8C55-D0553EFAB3A0}"/>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VI. Zusatzinformationen</a:t>
            </a:r>
          </a:p>
        </p:txBody>
      </p:sp>
      <p:pic>
        <p:nvPicPr>
          <p:cNvPr id="13" name="Grafik 12">
            <a:extLst>
              <a:ext uri="{FF2B5EF4-FFF2-40B4-BE49-F238E27FC236}">
                <a16:creationId xmlns:a16="http://schemas.microsoft.com/office/drawing/2014/main" id="{2AFE5AAA-64F9-4480-A106-490234D6DC35}"/>
              </a:ext>
            </a:extLst>
          </p:cNvPr>
          <p:cNvPicPr>
            <a:picLocks noChangeAspect="1"/>
          </p:cNvPicPr>
          <p:nvPr/>
        </p:nvPicPr>
        <p:blipFill>
          <a:blip r:embed="rId2"/>
          <a:stretch>
            <a:fillRect/>
          </a:stretch>
        </p:blipFill>
        <p:spPr>
          <a:xfrm>
            <a:off x="457200" y="2079604"/>
            <a:ext cx="8193444" cy="3948922"/>
          </a:xfrm>
          <a:prstGeom prst="rect">
            <a:avLst/>
          </a:prstGeom>
        </p:spPr>
      </p:pic>
      <p:sp>
        <p:nvSpPr>
          <p:cNvPr id="14" name="Textfeld 13">
            <a:extLst>
              <a:ext uri="{FF2B5EF4-FFF2-40B4-BE49-F238E27FC236}">
                <a16:creationId xmlns:a16="http://schemas.microsoft.com/office/drawing/2014/main" id="{A63D8C23-7245-4055-AF48-5ED8C08401F7}"/>
              </a:ext>
            </a:extLst>
          </p:cNvPr>
          <p:cNvSpPr txBox="1"/>
          <p:nvPr/>
        </p:nvSpPr>
        <p:spPr>
          <a:xfrm>
            <a:off x="438827" y="6124039"/>
            <a:ext cx="4114800" cy="369332"/>
          </a:xfrm>
          <a:prstGeom prst="rect">
            <a:avLst/>
          </a:prstGeom>
          <a:noFill/>
        </p:spPr>
        <p:txBody>
          <a:bodyPr wrap="square" rtlCol="0">
            <a:spAutoFit/>
          </a:bodyPr>
          <a:lstStyle/>
          <a:p>
            <a:r>
              <a:rPr lang="de-DE" dirty="0">
                <a:hlinkClick r:id="rId3"/>
              </a:rPr>
              <a:t>www.zukunft-jetzt-gestalten.de</a:t>
            </a:r>
            <a:r>
              <a:rPr lang="de-DE" dirty="0"/>
              <a:t> </a:t>
            </a:r>
          </a:p>
        </p:txBody>
      </p:sp>
    </p:spTree>
    <p:extLst>
      <p:ext uri="{BB962C8B-B14F-4D97-AF65-F5344CB8AC3E}">
        <p14:creationId xmlns:p14="http://schemas.microsoft.com/office/powerpoint/2010/main" val="117197699"/>
      </p:ext>
    </p:extLst>
  </p:cSld>
  <p:clrMapOvr>
    <a:masterClrMapping/>
  </p:clrMapOvr>
  <p:transition>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7A95306-009C-4560-9C0A-6E16BDCBAD02}"/>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E0436C-9D35-44EF-8AF6-211B76F07B63}"/>
              </a:ext>
            </a:extLst>
          </p:cNvPr>
          <p:cNvSpPr>
            <a:spLocks noGrp="1"/>
          </p:cNvSpPr>
          <p:nvPr>
            <p:ph type="body" idx="1"/>
          </p:nvPr>
        </p:nvSpPr>
        <p:spPr/>
        <p:txBody>
          <a:bodyPr/>
          <a:lstStyle/>
          <a:p>
            <a:r>
              <a:rPr lang="de-DE" dirty="0"/>
              <a:t>Was ist Nebenerwerb? Ggf. zu klären</a:t>
            </a:r>
          </a:p>
        </p:txBody>
      </p:sp>
      <p:sp>
        <p:nvSpPr>
          <p:cNvPr id="4" name="Foliennummernplatzhalter 3">
            <a:extLst>
              <a:ext uri="{FF2B5EF4-FFF2-40B4-BE49-F238E27FC236}">
                <a16:creationId xmlns:a16="http://schemas.microsoft.com/office/drawing/2014/main" id="{0107036B-A6A5-4F4A-BE6A-52FD861E93ED}"/>
              </a:ext>
            </a:extLst>
          </p:cNvPr>
          <p:cNvSpPr>
            <a:spLocks noGrp="1"/>
          </p:cNvSpPr>
          <p:nvPr>
            <p:ph type="sldNum" sz="quarter" idx="12"/>
          </p:nvPr>
        </p:nvSpPr>
        <p:spPr/>
        <p:txBody>
          <a:bodyPr/>
          <a:lstStyle/>
          <a:p>
            <a:fld id="{D85D4919-9345-C143-B116-BEF1F73A0D07}" type="slidenum">
              <a:rPr lang="de-DE" smtClean="0"/>
              <a:pPr/>
              <a:t>5</a:t>
            </a:fld>
            <a:endParaRPr lang="de-DE" dirty="0"/>
          </a:p>
        </p:txBody>
      </p:sp>
      <p:sp>
        <p:nvSpPr>
          <p:cNvPr id="5" name="Text Box 2">
            <a:extLst>
              <a:ext uri="{FF2B5EF4-FFF2-40B4-BE49-F238E27FC236}">
                <a16:creationId xmlns:a16="http://schemas.microsoft.com/office/drawing/2014/main" id="{6C56C7F4-06CF-42D3-8D90-B4F623B91AFA}"/>
              </a:ext>
            </a:extLst>
          </p:cNvPr>
          <p:cNvSpPr txBox="1">
            <a:spLocks noChangeArrowheads="1"/>
          </p:cNvSpPr>
          <p:nvPr/>
        </p:nvSpPr>
        <p:spPr bwMode="auto">
          <a:xfrm>
            <a:off x="457200" y="1878013"/>
            <a:ext cx="8223250" cy="423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800" dirty="0">
                <a:cs typeface="Times New Roman" pitchFamily="18" charset="0"/>
              </a:rPr>
              <a:t> </a:t>
            </a:r>
          </a:p>
          <a:p>
            <a:pPr>
              <a:buClr>
                <a:srgbClr val="FFC000"/>
              </a:buClr>
              <a:buFont typeface="Wingdings" panose="05000000000000000000" pitchFamily="2" charset="2"/>
              <a:buChar char="§"/>
            </a:pPr>
            <a:r>
              <a:rPr lang="de-DE" sz="3200" dirty="0"/>
              <a:t>Neben einer abhängigen Beschäftigung?</a:t>
            </a:r>
          </a:p>
          <a:p>
            <a:pPr>
              <a:buClr>
                <a:srgbClr val="FFC000"/>
              </a:buClr>
              <a:buFont typeface="Wingdings" panose="05000000000000000000" pitchFamily="2" charset="2"/>
              <a:buChar char="§"/>
            </a:pPr>
            <a:r>
              <a:rPr lang="de-DE" sz="3200" dirty="0"/>
              <a:t>Während Elternzeit?</a:t>
            </a:r>
          </a:p>
          <a:p>
            <a:pPr>
              <a:buClr>
                <a:srgbClr val="FFC000"/>
              </a:buClr>
              <a:buFont typeface="Wingdings" panose="05000000000000000000" pitchFamily="2" charset="2"/>
              <a:buChar char="§"/>
            </a:pPr>
            <a:r>
              <a:rPr lang="de-DE" sz="3200" dirty="0"/>
              <a:t>Während Familienversicherung?</a:t>
            </a:r>
          </a:p>
          <a:p>
            <a:pPr>
              <a:buClr>
                <a:srgbClr val="FFC000"/>
              </a:buClr>
              <a:buFont typeface="Wingdings" panose="05000000000000000000" pitchFamily="2" charset="2"/>
              <a:buChar char="§"/>
            </a:pPr>
            <a:r>
              <a:rPr lang="de-DE" sz="3200" dirty="0"/>
              <a:t>Zusätzlich Mini- / </a:t>
            </a:r>
            <a:r>
              <a:rPr lang="de-DE" sz="3200" dirty="0" err="1"/>
              <a:t>Midijob</a:t>
            </a:r>
            <a:r>
              <a:rPr lang="de-DE" sz="3200" dirty="0"/>
              <a:t>?</a:t>
            </a:r>
          </a:p>
          <a:p>
            <a:pPr>
              <a:buClr>
                <a:srgbClr val="FFC000"/>
              </a:buClr>
              <a:buFont typeface="Wingdings" panose="05000000000000000000" pitchFamily="2" charset="2"/>
              <a:buChar char="§"/>
            </a:pPr>
            <a:r>
              <a:rPr lang="de-DE" sz="3200" dirty="0"/>
              <a:t>Neben ALG I / II?</a:t>
            </a:r>
          </a:p>
          <a:p>
            <a:pPr>
              <a:buClr>
                <a:srgbClr val="FFC000"/>
              </a:buClr>
              <a:buFont typeface="Wingdings" panose="05000000000000000000" pitchFamily="2" charset="2"/>
              <a:buChar char="§"/>
            </a:pPr>
            <a:r>
              <a:rPr lang="de-DE" sz="3200" dirty="0"/>
              <a:t>Neben Schule / Studium?</a:t>
            </a:r>
          </a:p>
          <a:p>
            <a:pPr>
              <a:buClr>
                <a:srgbClr val="FFC000"/>
              </a:buClr>
              <a:buFont typeface="Wingdings" panose="05000000000000000000" pitchFamily="2" charset="2"/>
              <a:buChar char="§"/>
            </a:pPr>
            <a:r>
              <a:rPr lang="de-DE" sz="3200" dirty="0"/>
              <a:t>Während Altersteilzeit / Rente?</a:t>
            </a:r>
          </a:p>
          <a:p>
            <a:pPr algn="l">
              <a:spcBef>
                <a:spcPct val="50000"/>
              </a:spcBef>
            </a:pPr>
            <a:endParaRPr lang="de-DE" altLang="de-DE" sz="1800" dirty="0"/>
          </a:p>
        </p:txBody>
      </p:sp>
      <p:sp>
        <p:nvSpPr>
          <p:cNvPr id="6" name="Titel 6">
            <a:extLst>
              <a:ext uri="{FF2B5EF4-FFF2-40B4-BE49-F238E27FC236}">
                <a16:creationId xmlns:a16="http://schemas.microsoft.com/office/drawing/2014/main" id="{1D5E599E-88B7-43DD-8A8A-6B0355B4029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 Einführung, Besonderheit: „Gründen im Nebenerwerb“</a:t>
            </a:r>
          </a:p>
        </p:txBody>
      </p:sp>
    </p:spTree>
    <p:extLst>
      <p:ext uri="{BB962C8B-B14F-4D97-AF65-F5344CB8AC3E}">
        <p14:creationId xmlns:p14="http://schemas.microsoft.com/office/powerpoint/2010/main" val="2813151699"/>
      </p:ext>
    </p:extLst>
  </p:cSld>
  <p:clrMapOvr>
    <a:masterClrMapping/>
  </p:clrMapOvr>
  <p:transition>
    <p:cover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Fachkundige Stellungnahmen</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50</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VI. Zusatzinformationen</a:t>
            </a:r>
          </a:p>
        </p:txBody>
      </p:sp>
      <p:sp>
        <p:nvSpPr>
          <p:cNvPr id="13" name="Textfeld 12">
            <a:extLst>
              <a:ext uri="{FF2B5EF4-FFF2-40B4-BE49-F238E27FC236}">
                <a16:creationId xmlns:a16="http://schemas.microsoft.com/office/drawing/2014/main" id="{5BD8586F-9DE8-4CCE-B7C5-A331FC902F74}"/>
              </a:ext>
            </a:extLst>
          </p:cNvPr>
          <p:cNvSpPr txBox="1"/>
          <p:nvPr/>
        </p:nvSpPr>
        <p:spPr>
          <a:xfrm>
            <a:off x="454025" y="2194605"/>
            <a:ext cx="8216900" cy="3139321"/>
          </a:xfrm>
          <a:prstGeom prst="rect">
            <a:avLst/>
          </a:prstGeom>
          <a:noFill/>
        </p:spPr>
        <p:txBody>
          <a:bodyPr wrap="square">
            <a:spAutoFit/>
          </a:bodyPr>
          <a:lstStyle/>
          <a:p>
            <a:pPr>
              <a:buFontTx/>
              <a:buNone/>
            </a:pPr>
            <a:r>
              <a:rPr lang="de-DE" altLang="de-DE" dirty="0">
                <a:latin typeface="Arial" pitchFamily="34" charset="0"/>
              </a:rPr>
              <a:t>Abgabe </a:t>
            </a:r>
            <a:r>
              <a:rPr lang="de-DE" altLang="de-DE" b="1" dirty="0">
                <a:latin typeface="Arial" pitchFamily="34" charset="0"/>
              </a:rPr>
              <a:t>fachkundiger Stellungnahmen</a:t>
            </a:r>
            <a:r>
              <a:rPr lang="de-DE" altLang="de-DE" dirty="0">
                <a:latin typeface="Arial" pitchFamily="34" charset="0"/>
              </a:rPr>
              <a:t> zu Gründungsvorhaben in Handel, Dienstleistung, Handwerk, Kunst &amp; Kultur sowie Freiberuflichkeit</a:t>
            </a:r>
            <a:br>
              <a:rPr lang="de-DE" altLang="de-DE" dirty="0">
                <a:latin typeface="Arial" pitchFamily="34" charset="0"/>
              </a:rPr>
            </a:br>
            <a:endParaRPr lang="de-DE" altLang="de-DE" dirty="0">
              <a:latin typeface="Arial" pitchFamily="34" charset="0"/>
            </a:endParaRPr>
          </a:p>
          <a:p>
            <a:pPr marL="285750" indent="-285750">
              <a:buClr>
                <a:srgbClr val="FFC000"/>
              </a:buClr>
              <a:buFont typeface="Wingdings" panose="05000000000000000000" pitchFamily="2" charset="2"/>
              <a:buChar char="§"/>
            </a:pPr>
            <a:r>
              <a:rPr lang="de-DE" altLang="de-DE" dirty="0">
                <a:latin typeface="Arial" pitchFamily="34" charset="0"/>
              </a:rPr>
              <a:t>gegenüber der </a:t>
            </a:r>
            <a:r>
              <a:rPr lang="de-DE" altLang="de-DE" b="1" dirty="0">
                <a:latin typeface="Arial" pitchFamily="34" charset="0"/>
              </a:rPr>
              <a:t>Agentur für Arbeit</a:t>
            </a:r>
            <a:r>
              <a:rPr lang="de-DE" altLang="de-DE" dirty="0">
                <a:latin typeface="Arial" pitchFamily="34" charset="0"/>
              </a:rPr>
              <a:t> bei	</a:t>
            </a:r>
          </a:p>
          <a:p>
            <a:pPr algn="just"/>
            <a:r>
              <a:rPr lang="de-DE" altLang="de-DE" dirty="0">
                <a:latin typeface="Arial" pitchFamily="34" charset="0"/>
              </a:rPr>
              <a:t>    - Anträgen auf Gründungszuschuss</a:t>
            </a:r>
            <a:endParaRPr lang="de-DE" altLang="de-DE" baseline="30000" dirty="0">
              <a:latin typeface="Arial" pitchFamily="34" charset="0"/>
            </a:endParaRPr>
          </a:p>
          <a:p>
            <a:pPr marL="285750" indent="-285750">
              <a:buFont typeface="Wingdings" panose="05000000000000000000" pitchFamily="2" charset="2"/>
              <a:buChar char="§"/>
            </a:pPr>
            <a:endParaRPr lang="de-DE" altLang="de-DE" dirty="0">
              <a:latin typeface="Arial" pitchFamily="34" charset="0"/>
            </a:endParaRPr>
          </a:p>
          <a:p>
            <a:pPr marL="285750" indent="-285750">
              <a:buClr>
                <a:srgbClr val="FFC000"/>
              </a:buClr>
              <a:buFont typeface="Wingdings" panose="05000000000000000000" pitchFamily="2" charset="2"/>
              <a:buChar char="§"/>
            </a:pPr>
            <a:r>
              <a:rPr lang="de-DE" altLang="de-DE" dirty="0">
                <a:latin typeface="Arial" pitchFamily="34" charset="0"/>
              </a:rPr>
              <a:t>gegenüber dem </a:t>
            </a:r>
            <a:r>
              <a:rPr lang="de-DE" altLang="de-DE" b="1" dirty="0">
                <a:latin typeface="Arial" pitchFamily="34" charset="0"/>
              </a:rPr>
              <a:t>Jobcenter</a:t>
            </a:r>
            <a:r>
              <a:rPr lang="de-DE" altLang="de-DE" dirty="0">
                <a:latin typeface="Arial" pitchFamily="34" charset="0"/>
              </a:rPr>
              <a:t> bei	</a:t>
            </a:r>
          </a:p>
          <a:p>
            <a:r>
              <a:rPr lang="de-DE" altLang="de-DE" dirty="0">
                <a:latin typeface="Arial" pitchFamily="34" charset="0"/>
              </a:rPr>
              <a:t>    - Anträgen auf Einstiegsgeld</a:t>
            </a:r>
          </a:p>
          <a:p>
            <a:pPr marL="285750" indent="-285750">
              <a:buFont typeface="Wingdings" panose="05000000000000000000" pitchFamily="2" charset="2"/>
              <a:buChar char="§"/>
            </a:pPr>
            <a:endParaRPr lang="de-DE" altLang="de-DE" dirty="0">
              <a:latin typeface="Arial" pitchFamily="34" charset="0"/>
            </a:endParaRPr>
          </a:p>
          <a:p>
            <a:pPr marL="285750" indent="-285750">
              <a:buClr>
                <a:srgbClr val="FFC000"/>
              </a:buClr>
              <a:buFont typeface="Wingdings" panose="05000000000000000000" pitchFamily="2" charset="2"/>
              <a:buChar char="§"/>
            </a:pPr>
            <a:r>
              <a:rPr lang="de-DE" altLang="de-DE" dirty="0">
                <a:latin typeface="Arial" pitchFamily="34" charset="0"/>
              </a:rPr>
              <a:t>gegenüber der </a:t>
            </a:r>
            <a:r>
              <a:rPr lang="de-DE" altLang="de-DE" b="1" dirty="0">
                <a:latin typeface="Arial" pitchFamily="34" charset="0"/>
              </a:rPr>
              <a:t>KfW </a:t>
            </a:r>
            <a:r>
              <a:rPr lang="de-DE" altLang="de-DE" dirty="0">
                <a:latin typeface="Arial" pitchFamily="34" charset="0"/>
              </a:rPr>
              <a:t>bei</a:t>
            </a:r>
          </a:p>
          <a:p>
            <a:r>
              <a:rPr lang="de-DE" altLang="de-DE" dirty="0">
                <a:latin typeface="Arial" pitchFamily="34" charset="0"/>
              </a:rPr>
              <a:t>     - Anträgen auf Kapital für Gründung</a:t>
            </a:r>
          </a:p>
        </p:txBody>
      </p:sp>
    </p:spTree>
    <p:extLst>
      <p:ext uri="{BB962C8B-B14F-4D97-AF65-F5344CB8AC3E}">
        <p14:creationId xmlns:p14="http://schemas.microsoft.com/office/powerpoint/2010/main" val="2738306799"/>
      </p:ext>
    </p:extLst>
  </p:cSld>
  <p:clrMapOvr>
    <a:masterClrMapping/>
  </p:clrMapOvr>
  <p:transition>
    <p:cover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Unternehmensnachfolge</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51</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VI. Zusatzinformationen</a:t>
            </a:r>
          </a:p>
        </p:txBody>
      </p:sp>
      <p:sp>
        <p:nvSpPr>
          <p:cNvPr id="13" name="Textfeld 12">
            <a:extLst>
              <a:ext uri="{FF2B5EF4-FFF2-40B4-BE49-F238E27FC236}">
                <a16:creationId xmlns:a16="http://schemas.microsoft.com/office/drawing/2014/main" id="{5BD8586F-9DE8-4CCE-B7C5-A331FC902F74}"/>
              </a:ext>
            </a:extLst>
          </p:cNvPr>
          <p:cNvSpPr txBox="1"/>
          <p:nvPr/>
        </p:nvSpPr>
        <p:spPr>
          <a:xfrm>
            <a:off x="454025" y="2194605"/>
            <a:ext cx="8216900" cy="1200329"/>
          </a:xfrm>
          <a:prstGeom prst="rect">
            <a:avLst/>
          </a:prstGeom>
          <a:noFill/>
        </p:spPr>
        <p:txBody>
          <a:bodyPr wrap="square">
            <a:spAutoFit/>
          </a:bodyPr>
          <a:lstStyle/>
          <a:p>
            <a:pPr marL="0" indent="0">
              <a:lnSpc>
                <a:spcPct val="80000"/>
              </a:lnSpc>
              <a:buFont typeface="Wingdings" pitchFamily="2" charset="2"/>
              <a:buNone/>
              <a:tabLst>
                <a:tab pos="182563" algn="l"/>
              </a:tabLst>
            </a:pPr>
            <a:r>
              <a:rPr lang="de-DE" altLang="de-DE" dirty="0">
                <a:latin typeface="Arial" pitchFamily="34" charset="0"/>
              </a:rPr>
              <a:t>Vermittlung von Kontakten zwischen Gründungswilligen und Firmen,</a:t>
            </a:r>
            <a:br>
              <a:rPr lang="de-DE" altLang="de-DE" dirty="0">
                <a:latin typeface="Arial" pitchFamily="34" charset="0"/>
              </a:rPr>
            </a:br>
            <a:endParaRPr lang="de-DE" altLang="de-DE" dirty="0">
              <a:latin typeface="Arial" pitchFamily="34" charset="0"/>
            </a:endParaRPr>
          </a:p>
          <a:p>
            <a:pPr marL="0" indent="0">
              <a:lnSpc>
                <a:spcPct val="80000"/>
              </a:lnSpc>
              <a:buFont typeface="Wingdings" pitchFamily="2" charset="2"/>
              <a:buNone/>
              <a:tabLst>
                <a:tab pos="182563" algn="l"/>
              </a:tabLst>
            </a:pPr>
            <a:r>
              <a:rPr lang="de-DE" altLang="de-DE" dirty="0">
                <a:latin typeface="Arial" pitchFamily="34" charset="0"/>
              </a:rPr>
              <a:t>die einen Nachfolger suchen sowie Beratung &amp; Begleitung im Prozess, </a:t>
            </a:r>
          </a:p>
          <a:p>
            <a:pPr marL="0" indent="0">
              <a:lnSpc>
                <a:spcPct val="80000"/>
              </a:lnSpc>
              <a:buFont typeface="Wingdings" pitchFamily="2" charset="2"/>
              <a:buNone/>
              <a:tabLst>
                <a:tab pos="182563" algn="l"/>
              </a:tabLst>
            </a:pPr>
            <a:endParaRPr lang="de-DE" altLang="de-DE" dirty="0">
              <a:latin typeface="Arial" pitchFamily="34" charset="0"/>
            </a:endParaRPr>
          </a:p>
          <a:p>
            <a:pPr marL="0" indent="0">
              <a:lnSpc>
                <a:spcPct val="80000"/>
              </a:lnSpc>
              <a:buFont typeface="Wingdings" pitchFamily="2" charset="2"/>
              <a:buNone/>
              <a:tabLst>
                <a:tab pos="182563" algn="l"/>
              </a:tabLst>
            </a:pPr>
            <a:r>
              <a:rPr lang="de-DE" altLang="de-DE" dirty="0">
                <a:latin typeface="Arial" pitchFamily="34" charset="0"/>
              </a:rPr>
              <a:t>inkl. der Mediation</a:t>
            </a:r>
          </a:p>
        </p:txBody>
      </p:sp>
    </p:spTree>
    <p:extLst>
      <p:ext uri="{BB962C8B-B14F-4D97-AF65-F5344CB8AC3E}">
        <p14:creationId xmlns:p14="http://schemas.microsoft.com/office/powerpoint/2010/main" val="451965578"/>
      </p:ext>
    </p:extLst>
  </p:cSld>
  <p:clrMapOvr>
    <a:masterClrMapping/>
  </p:clrMapOvr>
  <p:transition>
    <p:cover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Tägliches Blogsystem</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52</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VI. Zusatzinformationen</a:t>
            </a:r>
          </a:p>
        </p:txBody>
      </p:sp>
      <p:sp>
        <p:nvSpPr>
          <p:cNvPr id="13" name="Textfeld 12">
            <a:extLst>
              <a:ext uri="{FF2B5EF4-FFF2-40B4-BE49-F238E27FC236}">
                <a16:creationId xmlns:a16="http://schemas.microsoft.com/office/drawing/2014/main" id="{5BD8586F-9DE8-4CCE-B7C5-A331FC902F74}"/>
              </a:ext>
            </a:extLst>
          </p:cNvPr>
          <p:cNvSpPr txBox="1"/>
          <p:nvPr/>
        </p:nvSpPr>
        <p:spPr>
          <a:xfrm>
            <a:off x="454025" y="2194605"/>
            <a:ext cx="8216900" cy="2585323"/>
          </a:xfrm>
          <a:prstGeom prst="rect">
            <a:avLst/>
          </a:prstGeom>
          <a:noFill/>
        </p:spPr>
        <p:txBody>
          <a:bodyPr wrap="square">
            <a:spAutoFit/>
          </a:bodyPr>
          <a:lstStyle/>
          <a:p>
            <a:pPr marL="109350" indent="0">
              <a:buNone/>
            </a:pPr>
            <a:r>
              <a:rPr lang="de-DE" altLang="de-DE" dirty="0"/>
              <a:t>Informationen zu nachfolgenden Themen im Bereich Gründung:</a:t>
            </a:r>
          </a:p>
          <a:p>
            <a:endParaRPr lang="de-DE" altLang="de-DE" dirty="0"/>
          </a:p>
          <a:p>
            <a:pPr>
              <a:buClr>
                <a:srgbClr val="FFC000"/>
              </a:buClr>
              <a:buFont typeface="Wingdings" panose="05000000000000000000" pitchFamily="2" charset="2"/>
              <a:buChar char="§"/>
            </a:pPr>
            <a:r>
              <a:rPr lang="de-DE" altLang="de-DE" dirty="0"/>
              <a:t> Selbständigkeit - was bedeutet dies?</a:t>
            </a:r>
          </a:p>
          <a:p>
            <a:pPr>
              <a:buClr>
                <a:srgbClr val="FFC000"/>
              </a:buClr>
              <a:buFont typeface="Wingdings" panose="05000000000000000000" pitchFamily="2" charset="2"/>
              <a:buChar char="§"/>
            </a:pPr>
            <a:r>
              <a:rPr lang="de-DE" altLang="de-DE" dirty="0"/>
              <a:t> Was kommt auf einen zu?</a:t>
            </a:r>
          </a:p>
          <a:p>
            <a:pPr>
              <a:buClr>
                <a:srgbClr val="FFC000"/>
              </a:buClr>
              <a:buFont typeface="Wingdings" panose="05000000000000000000" pitchFamily="2" charset="2"/>
              <a:buChar char="§"/>
            </a:pPr>
            <a:r>
              <a:rPr lang="de-DE" altLang="de-DE" dirty="0"/>
              <a:t> Um was muss man sich alles kümmern?</a:t>
            </a:r>
          </a:p>
          <a:p>
            <a:pPr>
              <a:buClr>
                <a:srgbClr val="FFC000"/>
              </a:buClr>
              <a:buFont typeface="Wingdings" panose="05000000000000000000" pitchFamily="2" charset="2"/>
              <a:buChar char="§"/>
            </a:pPr>
            <a:r>
              <a:rPr lang="de-DE" altLang="de-DE" dirty="0"/>
              <a:t> Bei wem erhält man Unterstützung? </a:t>
            </a:r>
          </a:p>
          <a:p>
            <a:pPr>
              <a:buClr>
                <a:srgbClr val="FFC000"/>
              </a:buClr>
              <a:buFont typeface="Wingdings" panose="05000000000000000000" pitchFamily="2" charset="2"/>
              <a:buChar char="§"/>
            </a:pPr>
            <a:r>
              <a:rPr lang="de-DE" altLang="de-DE" dirty="0"/>
              <a:t> Und in welchem Umfang?</a:t>
            </a:r>
          </a:p>
          <a:p>
            <a:pPr>
              <a:buClr>
                <a:srgbClr val="FFC000"/>
              </a:buClr>
              <a:buFont typeface="Wingdings" panose="05000000000000000000" pitchFamily="2" charset="2"/>
              <a:buChar char="§"/>
            </a:pPr>
            <a:r>
              <a:rPr lang="de-DE" altLang="de-DE" dirty="0"/>
              <a:t> Wie kann man Ihnen hierbei behilflich sein?</a:t>
            </a:r>
          </a:p>
          <a:p>
            <a:pPr>
              <a:buClr>
                <a:srgbClr val="FFC000"/>
              </a:buClr>
              <a:buFont typeface="Wingdings" panose="05000000000000000000" pitchFamily="2" charset="2"/>
              <a:buChar char="§"/>
            </a:pPr>
            <a:r>
              <a:rPr lang="de-DE" altLang="de-DE" dirty="0"/>
              <a:t> …</a:t>
            </a:r>
            <a:endParaRPr lang="de-DE" altLang="de-DE" dirty="0">
              <a:latin typeface="Arial" pitchFamily="34" charset="0"/>
            </a:endParaRPr>
          </a:p>
        </p:txBody>
      </p:sp>
    </p:spTree>
    <p:extLst>
      <p:ext uri="{BB962C8B-B14F-4D97-AF65-F5344CB8AC3E}">
        <p14:creationId xmlns:p14="http://schemas.microsoft.com/office/powerpoint/2010/main" val="3303798858"/>
      </p:ext>
    </p:extLst>
  </p:cSld>
  <p:clrMapOvr>
    <a:masterClrMapping/>
  </p:clrMapOvr>
  <p:transition>
    <p:cover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Beratung ist wichtig</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53</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VII. Abschließendes</a:t>
            </a:r>
          </a:p>
        </p:txBody>
      </p:sp>
      <p:sp>
        <p:nvSpPr>
          <p:cNvPr id="13" name="Textfeld 12">
            <a:extLst>
              <a:ext uri="{FF2B5EF4-FFF2-40B4-BE49-F238E27FC236}">
                <a16:creationId xmlns:a16="http://schemas.microsoft.com/office/drawing/2014/main" id="{5BD8586F-9DE8-4CCE-B7C5-A331FC902F74}"/>
              </a:ext>
            </a:extLst>
          </p:cNvPr>
          <p:cNvSpPr txBox="1"/>
          <p:nvPr/>
        </p:nvSpPr>
        <p:spPr>
          <a:xfrm>
            <a:off x="454025" y="2194605"/>
            <a:ext cx="8216900" cy="3416320"/>
          </a:xfrm>
          <a:prstGeom prst="rect">
            <a:avLst/>
          </a:prstGeom>
          <a:noFill/>
        </p:spPr>
        <p:txBody>
          <a:bodyPr wrap="square">
            <a:spAutoFit/>
          </a:bodyPr>
          <a:lstStyle/>
          <a:p>
            <a:pPr indent="-285750">
              <a:lnSpc>
                <a:spcPct val="80000"/>
              </a:lnSpc>
              <a:buClr>
                <a:srgbClr val="FFC000"/>
              </a:buClr>
              <a:buFont typeface="Wingdings" panose="05000000000000000000" pitchFamily="2" charset="2"/>
              <a:buChar char="§"/>
              <a:tabLst>
                <a:tab pos="182563" algn="l"/>
              </a:tabLst>
            </a:pPr>
            <a:r>
              <a:rPr lang="de-DE" altLang="de-DE" dirty="0">
                <a:solidFill>
                  <a:schemeClr val="bg2">
                    <a:lumMod val="10000"/>
                  </a:schemeClr>
                </a:solidFill>
                <a:latin typeface="Arial" pitchFamily="34" charset="0"/>
              </a:rPr>
              <a:t>Verlassen Sie sich nicht unbedingt auf das, was Andere sagen oder tun.</a:t>
            </a:r>
          </a:p>
          <a:p>
            <a:pPr indent="-285750">
              <a:lnSpc>
                <a:spcPct val="80000"/>
              </a:lnSpc>
              <a:buClr>
                <a:srgbClr val="FFC000"/>
              </a:buClr>
              <a:buFont typeface="Wingdings" panose="05000000000000000000" pitchFamily="2" charset="2"/>
              <a:buChar char="§"/>
              <a:tabLst>
                <a:tab pos="182563" algn="l"/>
              </a:tabLst>
            </a:pPr>
            <a:endParaRPr lang="de-DE" altLang="de-DE" dirty="0">
              <a:solidFill>
                <a:schemeClr val="bg2">
                  <a:lumMod val="10000"/>
                </a:schemeClr>
              </a:solidFill>
              <a:latin typeface="Arial" pitchFamily="34" charset="0"/>
            </a:endParaRPr>
          </a:p>
          <a:p>
            <a:pPr indent="-285750">
              <a:lnSpc>
                <a:spcPct val="80000"/>
              </a:lnSpc>
              <a:buClr>
                <a:srgbClr val="FFC000"/>
              </a:buClr>
              <a:buFont typeface="Wingdings" panose="05000000000000000000" pitchFamily="2" charset="2"/>
              <a:buChar char="§"/>
              <a:tabLst>
                <a:tab pos="182563" algn="l"/>
              </a:tabLst>
            </a:pPr>
            <a:r>
              <a:rPr lang="de-DE" altLang="de-DE" dirty="0">
                <a:solidFill>
                  <a:schemeClr val="bg2">
                    <a:lumMod val="10000"/>
                  </a:schemeClr>
                </a:solidFill>
                <a:latin typeface="Arial" pitchFamily="34" charset="0"/>
              </a:rPr>
              <a:t>Nehmen Sie sich die Zeit, die Sie brauchen, stürzen Sie nichts übers Knie.</a:t>
            </a:r>
          </a:p>
          <a:p>
            <a:pPr indent="-285750">
              <a:lnSpc>
                <a:spcPct val="80000"/>
              </a:lnSpc>
              <a:buClr>
                <a:srgbClr val="FFC000"/>
              </a:buClr>
              <a:buFont typeface="Wingdings" panose="05000000000000000000" pitchFamily="2" charset="2"/>
              <a:buChar char="§"/>
              <a:tabLst>
                <a:tab pos="182563" algn="l"/>
              </a:tabLst>
            </a:pPr>
            <a:endParaRPr lang="de-DE" altLang="de-DE" dirty="0">
              <a:solidFill>
                <a:schemeClr val="bg2">
                  <a:lumMod val="10000"/>
                </a:schemeClr>
              </a:solidFill>
              <a:latin typeface="Arial" pitchFamily="34" charset="0"/>
            </a:endParaRPr>
          </a:p>
          <a:p>
            <a:pPr indent="-285750">
              <a:lnSpc>
                <a:spcPct val="80000"/>
              </a:lnSpc>
              <a:buClr>
                <a:srgbClr val="FFC000"/>
              </a:buClr>
              <a:buFont typeface="Wingdings" panose="05000000000000000000" pitchFamily="2" charset="2"/>
              <a:buChar char="§"/>
              <a:tabLst>
                <a:tab pos="182563" algn="l"/>
              </a:tabLst>
            </a:pPr>
            <a:r>
              <a:rPr lang="de-DE" altLang="de-DE" dirty="0">
                <a:solidFill>
                  <a:schemeClr val="bg2">
                    <a:lumMod val="10000"/>
                  </a:schemeClr>
                </a:solidFill>
                <a:latin typeface="Arial" pitchFamily="34" charset="0"/>
              </a:rPr>
              <a:t>Planen Sie Ihre Investitionen lieber höher als zu gering.</a:t>
            </a:r>
          </a:p>
          <a:p>
            <a:pPr indent="-285750">
              <a:lnSpc>
                <a:spcPct val="80000"/>
              </a:lnSpc>
              <a:buClr>
                <a:srgbClr val="FFC000"/>
              </a:buClr>
              <a:buFont typeface="Wingdings" panose="05000000000000000000" pitchFamily="2" charset="2"/>
              <a:buChar char="§"/>
              <a:tabLst>
                <a:tab pos="182563" algn="l"/>
              </a:tabLst>
            </a:pPr>
            <a:endParaRPr lang="de-DE" altLang="de-DE" dirty="0">
              <a:solidFill>
                <a:schemeClr val="bg2">
                  <a:lumMod val="10000"/>
                </a:schemeClr>
              </a:solidFill>
              <a:latin typeface="Arial" pitchFamily="34" charset="0"/>
            </a:endParaRPr>
          </a:p>
          <a:p>
            <a:pPr indent="-285750">
              <a:lnSpc>
                <a:spcPct val="80000"/>
              </a:lnSpc>
              <a:buClr>
                <a:srgbClr val="FFC000"/>
              </a:buClr>
              <a:buFont typeface="Wingdings" panose="05000000000000000000" pitchFamily="2" charset="2"/>
              <a:buChar char="§"/>
              <a:tabLst>
                <a:tab pos="182563" algn="l"/>
              </a:tabLst>
            </a:pPr>
            <a:r>
              <a:rPr lang="de-DE" altLang="de-DE" dirty="0">
                <a:solidFill>
                  <a:schemeClr val="bg2">
                    <a:lumMod val="10000"/>
                  </a:schemeClr>
                </a:solidFill>
                <a:latin typeface="Arial" pitchFamily="34" charset="0"/>
              </a:rPr>
              <a:t>Nutzen Sie individuelle Beratungen: </a:t>
            </a:r>
          </a:p>
          <a:p>
            <a:pPr marL="0" indent="0">
              <a:lnSpc>
                <a:spcPct val="80000"/>
              </a:lnSpc>
              <a:buNone/>
              <a:tabLst>
                <a:tab pos="182563" algn="l"/>
              </a:tabLst>
            </a:pPr>
            <a:r>
              <a:rPr lang="de-DE" altLang="de-DE" dirty="0">
                <a:solidFill>
                  <a:schemeClr val="bg2">
                    <a:lumMod val="10000"/>
                  </a:schemeClr>
                </a:solidFill>
                <a:latin typeface="Arial" pitchFamily="34" charset="0"/>
              </a:rPr>
              <a:t>     Denn die Überlebenschance für Unternehmensgründer ist dann höher, </a:t>
            </a:r>
          </a:p>
          <a:p>
            <a:pPr marL="0" indent="0">
              <a:lnSpc>
                <a:spcPct val="80000"/>
              </a:lnSpc>
              <a:buNone/>
              <a:tabLst>
                <a:tab pos="182563" algn="l"/>
              </a:tabLst>
            </a:pPr>
            <a:r>
              <a:rPr lang="de-DE" altLang="de-DE" dirty="0">
                <a:solidFill>
                  <a:schemeClr val="bg2">
                    <a:lumMod val="10000"/>
                  </a:schemeClr>
                </a:solidFill>
                <a:latin typeface="Arial" pitchFamily="34" charset="0"/>
              </a:rPr>
              <a:t>     wenn keine Beratungsresistenz vorliegt. </a:t>
            </a:r>
          </a:p>
          <a:p>
            <a:pPr marL="0" indent="0">
              <a:lnSpc>
                <a:spcPct val="80000"/>
              </a:lnSpc>
              <a:buNone/>
              <a:tabLst>
                <a:tab pos="182563" algn="l"/>
              </a:tabLst>
            </a:pPr>
            <a:r>
              <a:rPr lang="de-DE" altLang="de-DE" dirty="0">
                <a:solidFill>
                  <a:schemeClr val="bg2">
                    <a:lumMod val="10000"/>
                  </a:schemeClr>
                </a:solidFill>
                <a:latin typeface="Arial" pitchFamily="34" charset="0"/>
              </a:rPr>
              <a:t>     Das heißt: Tauschen Sie sich mit Ihrem „Netzwerk“ aus</a:t>
            </a:r>
          </a:p>
          <a:p>
            <a:pPr marL="0" indent="0">
              <a:lnSpc>
                <a:spcPct val="80000"/>
              </a:lnSpc>
              <a:buNone/>
              <a:tabLst>
                <a:tab pos="182563" algn="l"/>
              </a:tabLst>
            </a:pPr>
            <a:endParaRPr lang="de-DE" altLang="de-DE" dirty="0">
              <a:solidFill>
                <a:schemeClr val="bg2">
                  <a:lumMod val="10000"/>
                </a:schemeClr>
              </a:solidFill>
              <a:latin typeface="Arial" pitchFamily="34" charset="0"/>
            </a:endParaRPr>
          </a:p>
          <a:p>
            <a:pPr indent="-285750">
              <a:lnSpc>
                <a:spcPct val="80000"/>
              </a:lnSpc>
              <a:buFont typeface="Wingdings" pitchFamily="2" charset="2"/>
              <a:buChar char="à"/>
              <a:tabLst>
                <a:tab pos="182563" algn="l"/>
              </a:tabLst>
            </a:pPr>
            <a:r>
              <a:rPr lang="de-DE" altLang="de-DE" dirty="0">
                <a:solidFill>
                  <a:schemeClr val="bg2">
                    <a:lumMod val="10000"/>
                  </a:schemeClr>
                </a:solidFill>
                <a:latin typeface="Arial" pitchFamily="34" charset="0"/>
                <a:sym typeface="Wingdings" panose="05000000000000000000" pitchFamily="2" charset="2"/>
              </a:rPr>
              <a:t>Von Unternehmer*innen, welche sich laut Studien beraten ließen</a:t>
            </a:r>
          </a:p>
          <a:p>
            <a:pPr marL="0" indent="0">
              <a:lnSpc>
                <a:spcPct val="80000"/>
              </a:lnSpc>
              <a:buNone/>
              <a:tabLst>
                <a:tab pos="182563" algn="l"/>
              </a:tabLst>
            </a:pPr>
            <a:r>
              <a:rPr lang="de-DE" altLang="de-DE" dirty="0">
                <a:solidFill>
                  <a:schemeClr val="bg2">
                    <a:lumMod val="10000"/>
                  </a:schemeClr>
                </a:solidFill>
                <a:latin typeface="Arial" pitchFamily="34" charset="0"/>
                <a:sym typeface="Wingdings" panose="05000000000000000000" pitchFamily="2" charset="2"/>
              </a:rPr>
              <a:t>     sind nach 4 Jahren noch gut 85 % am Markt. Von denen, die sich nicht</a:t>
            </a:r>
          </a:p>
          <a:p>
            <a:pPr marL="0" indent="0">
              <a:lnSpc>
                <a:spcPct val="80000"/>
              </a:lnSpc>
              <a:buNone/>
              <a:tabLst>
                <a:tab pos="182563" algn="l"/>
              </a:tabLst>
            </a:pPr>
            <a:r>
              <a:rPr lang="de-DE" altLang="de-DE" dirty="0">
                <a:solidFill>
                  <a:schemeClr val="bg2">
                    <a:lumMod val="10000"/>
                  </a:schemeClr>
                </a:solidFill>
                <a:latin typeface="Arial" pitchFamily="34" charset="0"/>
                <a:sym typeface="Wingdings" panose="05000000000000000000" pitchFamily="2" charset="2"/>
              </a:rPr>
              <a:t>     beraten ließen sind nach 5 Jahren zwischen 50 und 70 Prozent nicht mehr</a:t>
            </a:r>
          </a:p>
          <a:p>
            <a:pPr marL="0" indent="0">
              <a:lnSpc>
                <a:spcPct val="80000"/>
              </a:lnSpc>
              <a:buNone/>
              <a:tabLst>
                <a:tab pos="182563" algn="l"/>
              </a:tabLst>
            </a:pPr>
            <a:r>
              <a:rPr lang="de-DE" altLang="de-DE" dirty="0">
                <a:solidFill>
                  <a:schemeClr val="bg2">
                    <a:lumMod val="10000"/>
                  </a:schemeClr>
                </a:solidFill>
                <a:latin typeface="Arial" pitchFamily="34" charset="0"/>
                <a:sym typeface="Wingdings" panose="05000000000000000000" pitchFamily="2" charset="2"/>
              </a:rPr>
              <a:t>     existent.</a:t>
            </a:r>
          </a:p>
        </p:txBody>
      </p:sp>
    </p:spTree>
    <p:extLst>
      <p:ext uri="{BB962C8B-B14F-4D97-AF65-F5344CB8AC3E}">
        <p14:creationId xmlns:p14="http://schemas.microsoft.com/office/powerpoint/2010/main" val="1589433206"/>
      </p:ext>
    </p:extLst>
  </p:cSld>
  <p:clrMapOvr>
    <a:masterClrMapping/>
  </p:clrMapOvr>
  <p:transition>
    <p:cover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9222E4E-B83D-4560-BA1A-2C8EE5CA0EFB}"/>
              </a:ext>
            </a:extLst>
          </p:cNvPr>
          <p:cNvSpPr>
            <a:spLocks noGrp="1"/>
          </p:cNvSpPr>
          <p:nvPr>
            <p:ph type="sldNum" sz="quarter" idx="12"/>
          </p:nvPr>
        </p:nvSpPr>
        <p:spPr/>
        <p:txBody>
          <a:bodyPr/>
          <a:lstStyle/>
          <a:p>
            <a:fld id="{EE57C6AF-C1FF-6140-89C1-E3C03D68B29C}" type="slidenum">
              <a:rPr lang="de-DE" smtClean="0"/>
              <a:pPr/>
              <a:t>54</a:t>
            </a:fld>
            <a:endParaRPr lang="de-DE" dirty="0"/>
          </a:p>
        </p:txBody>
      </p:sp>
      <p:sp>
        <p:nvSpPr>
          <p:cNvPr id="4" name="Fußzeilenplatzhalter 3">
            <a:extLst>
              <a:ext uri="{FF2B5EF4-FFF2-40B4-BE49-F238E27FC236}">
                <a16:creationId xmlns:a16="http://schemas.microsoft.com/office/drawing/2014/main" id="{DD60966D-BAB6-4163-A3DC-DE28425FAA10}"/>
              </a:ext>
            </a:extLst>
          </p:cNvPr>
          <p:cNvSpPr>
            <a:spLocks noGrp="1"/>
          </p:cNvSpPr>
          <p:nvPr>
            <p:ph type="ftr" sz="quarter" idx="3"/>
          </p:nvPr>
        </p:nvSpPr>
        <p:spPr/>
        <p:txBody>
          <a:bodyPr/>
          <a:lstStyle/>
          <a:p>
            <a:pPr>
              <a:defRPr/>
            </a:pPr>
            <a:r>
              <a:rPr lang="de-DE" dirty="0"/>
              <a:t>Gründen im Voll- und Nebenerwerb</a:t>
            </a:r>
          </a:p>
        </p:txBody>
      </p:sp>
      <p:sp>
        <p:nvSpPr>
          <p:cNvPr id="5" name="Rectangle 2">
            <a:extLst>
              <a:ext uri="{FF2B5EF4-FFF2-40B4-BE49-F238E27FC236}">
                <a16:creationId xmlns:a16="http://schemas.microsoft.com/office/drawing/2014/main" id="{F18B4104-C645-4326-A839-45A3096C2720}"/>
              </a:ext>
            </a:extLst>
          </p:cNvPr>
          <p:cNvSpPr txBox="1">
            <a:spLocks noChangeArrowheads="1"/>
          </p:cNvSpPr>
          <p:nvPr/>
        </p:nvSpPr>
        <p:spPr bwMode="auto">
          <a:xfrm>
            <a:off x="685800" y="1143000"/>
            <a:ext cx="7772400" cy="2286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pPr algn="ctr"/>
            <a:br>
              <a:rPr lang="de-DE" altLang="de-DE" sz="4800" b="1">
                <a:latin typeface="Arial" pitchFamily="34" charset="0"/>
                <a:cs typeface="Times New Roman" pitchFamily="18" charset="0"/>
              </a:rPr>
            </a:br>
            <a:r>
              <a:rPr lang="de-DE" altLang="de-DE" sz="4800" b="1">
                <a:latin typeface="Arial" pitchFamily="34" charset="0"/>
                <a:cs typeface="Times New Roman" pitchFamily="18" charset="0"/>
              </a:rPr>
              <a:t>Viel Erfolg für Ihre Existenzgründung</a:t>
            </a:r>
            <a:br>
              <a:rPr lang="de-DE" altLang="de-DE" sz="4800" b="1">
                <a:latin typeface="Arial" pitchFamily="34" charset="0"/>
                <a:cs typeface="Times New Roman" pitchFamily="18" charset="0"/>
              </a:rPr>
            </a:br>
            <a:r>
              <a:rPr lang="de-DE" altLang="de-DE" sz="4800" b="1">
                <a:latin typeface="Arial" pitchFamily="34" charset="0"/>
                <a:cs typeface="Times New Roman" pitchFamily="18" charset="0"/>
              </a:rPr>
              <a:t>und</a:t>
            </a:r>
            <a:br>
              <a:rPr lang="de-DE" altLang="de-DE" sz="4800">
                <a:latin typeface="Arial" pitchFamily="34" charset="0"/>
                <a:cs typeface="Times New Roman" pitchFamily="18" charset="0"/>
              </a:rPr>
            </a:br>
            <a:r>
              <a:rPr lang="de-DE" altLang="de-DE" sz="4800" b="1">
                <a:latin typeface="Arial" pitchFamily="34" charset="0"/>
                <a:cs typeface="Times New Roman" pitchFamily="18" charset="0"/>
              </a:rPr>
              <a:t>vielen Dank für Ihre Aufmerksamkeit!</a:t>
            </a:r>
            <a:r>
              <a:rPr lang="de-DE" altLang="de-DE" sz="1400">
                <a:latin typeface="Arial" pitchFamily="34" charset="0"/>
              </a:rPr>
              <a:t> </a:t>
            </a:r>
            <a:endParaRPr lang="de-DE" altLang="de-DE" sz="1400" dirty="0">
              <a:latin typeface="Arial" pitchFamily="34" charset="0"/>
            </a:endParaRPr>
          </a:p>
        </p:txBody>
      </p:sp>
      <p:pic>
        <p:nvPicPr>
          <p:cNvPr id="6" name="Grafik 5">
            <a:extLst>
              <a:ext uri="{FF2B5EF4-FFF2-40B4-BE49-F238E27FC236}">
                <a16:creationId xmlns:a16="http://schemas.microsoft.com/office/drawing/2014/main" id="{8687B59B-2F06-4525-9050-DA6BEDDE9088}"/>
              </a:ext>
            </a:extLst>
          </p:cNvPr>
          <p:cNvPicPr>
            <a:picLocks noChangeAspect="1"/>
          </p:cNvPicPr>
          <p:nvPr/>
        </p:nvPicPr>
        <p:blipFill>
          <a:blip r:embed="rId2"/>
          <a:stretch>
            <a:fillRect/>
          </a:stretch>
        </p:blipFill>
        <p:spPr>
          <a:xfrm>
            <a:off x="7661952" y="1260636"/>
            <a:ext cx="1010922" cy="2050727"/>
          </a:xfrm>
          <a:prstGeom prst="rect">
            <a:avLst/>
          </a:prstGeom>
        </p:spPr>
      </p:pic>
      <p:sp>
        <p:nvSpPr>
          <p:cNvPr id="7" name="Titel 6">
            <a:extLst>
              <a:ext uri="{FF2B5EF4-FFF2-40B4-BE49-F238E27FC236}">
                <a16:creationId xmlns:a16="http://schemas.microsoft.com/office/drawing/2014/main" id="{4E0AEA59-91F2-4B0A-9F24-52AE6E917193}"/>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VII. Abschließendes</a:t>
            </a:r>
          </a:p>
        </p:txBody>
      </p:sp>
    </p:spTree>
    <p:extLst>
      <p:ext uri="{BB962C8B-B14F-4D97-AF65-F5344CB8AC3E}">
        <p14:creationId xmlns:p14="http://schemas.microsoft.com/office/powerpoint/2010/main" val="3030362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Berater, Trainer, Coach und MUT-Macher</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55</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VIII. Ihr Ansprechpartner</a:t>
            </a:r>
          </a:p>
        </p:txBody>
      </p:sp>
      <p:sp>
        <p:nvSpPr>
          <p:cNvPr id="7" name="Rechteck 6">
            <a:extLst>
              <a:ext uri="{FF2B5EF4-FFF2-40B4-BE49-F238E27FC236}">
                <a16:creationId xmlns:a16="http://schemas.microsoft.com/office/drawing/2014/main" id="{511CB13C-A712-4B8F-8928-22FAE73622D5}"/>
              </a:ext>
            </a:extLst>
          </p:cNvPr>
          <p:cNvSpPr/>
          <p:nvPr/>
        </p:nvSpPr>
        <p:spPr>
          <a:xfrm>
            <a:off x="4788024" y="2564904"/>
            <a:ext cx="4035981" cy="2585323"/>
          </a:xfrm>
          <a:prstGeom prst="rect">
            <a:avLst/>
          </a:prstGeom>
        </p:spPr>
        <p:txBody>
          <a:bodyPr wrap="square">
            <a:spAutoFit/>
          </a:bodyPr>
          <a:lstStyle/>
          <a:p>
            <a:r>
              <a:rPr lang="de-DE" altLang="de-DE" dirty="0">
                <a:solidFill>
                  <a:schemeClr val="bg2">
                    <a:lumMod val="10000"/>
                  </a:schemeClr>
                </a:solidFill>
                <a:latin typeface="Arial" pitchFamily="34" charset="0"/>
                <a:cs typeface="Arial" pitchFamily="34" charset="0"/>
              </a:rPr>
              <a:t>Die Dokumentationsunterlagen sind vom Verfasser durch das Urheberrecht geschützt. </a:t>
            </a:r>
          </a:p>
          <a:p>
            <a:r>
              <a:rPr lang="de-DE" altLang="de-DE" dirty="0">
                <a:solidFill>
                  <a:schemeClr val="bg2">
                    <a:lumMod val="10000"/>
                  </a:schemeClr>
                </a:solidFill>
                <a:latin typeface="Arial" pitchFamily="34" charset="0"/>
                <a:cs typeface="Arial" pitchFamily="34" charset="0"/>
              </a:rPr>
              <a:t>Nachdruck, Vervielfältigung, (Weiter)-Bearbeitung – auch auszugsweise – und / oder Weiterleitung an Dritte ist urheberrechtlich nicht gestattet.</a:t>
            </a:r>
          </a:p>
          <a:p>
            <a:r>
              <a:rPr lang="de-DE" altLang="de-DE" dirty="0">
                <a:solidFill>
                  <a:schemeClr val="bg2">
                    <a:lumMod val="10000"/>
                  </a:schemeClr>
                </a:solidFill>
                <a:latin typeface="Arial" pitchFamily="34" charset="0"/>
                <a:cs typeface="Arial" pitchFamily="34" charset="0"/>
              </a:rPr>
              <a:t>Verfasser/-in dieser Unterlagen: Harald Hof</a:t>
            </a:r>
          </a:p>
        </p:txBody>
      </p:sp>
      <p:pic>
        <p:nvPicPr>
          <p:cNvPr id="8" name="Bildplatzhalter 5">
            <a:extLst>
              <a:ext uri="{FF2B5EF4-FFF2-40B4-BE49-F238E27FC236}">
                <a16:creationId xmlns:a16="http://schemas.microsoft.com/office/drawing/2014/main" id="{1B60CD90-94D6-4854-AF97-F6B5FA3A4C01}"/>
              </a:ext>
            </a:extLst>
          </p:cNvPr>
          <p:cNvPicPr>
            <a:picLocks noChangeAspect="1"/>
          </p:cNvPicPr>
          <p:nvPr/>
        </p:nvPicPr>
        <p:blipFill>
          <a:blip r:embed="rId2"/>
          <a:srcRect t="14069" b="14069"/>
          <a:stretch>
            <a:fillRect/>
          </a:stretch>
        </p:blipFill>
        <p:spPr>
          <a:xfrm>
            <a:off x="755576" y="1991845"/>
            <a:ext cx="1064934" cy="1146117"/>
          </a:xfrm>
          <a:prstGeom prst="rect">
            <a:avLst/>
          </a:prstGeom>
        </p:spPr>
      </p:pic>
      <p:sp>
        <p:nvSpPr>
          <p:cNvPr id="14" name="Textfeld 13">
            <a:extLst>
              <a:ext uri="{FF2B5EF4-FFF2-40B4-BE49-F238E27FC236}">
                <a16:creationId xmlns:a16="http://schemas.microsoft.com/office/drawing/2014/main" id="{6C4E6ACC-E6E7-4CE8-A979-4D8D481D4F82}"/>
              </a:ext>
            </a:extLst>
          </p:cNvPr>
          <p:cNvSpPr txBox="1"/>
          <p:nvPr/>
        </p:nvSpPr>
        <p:spPr>
          <a:xfrm>
            <a:off x="669131" y="3144316"/>
            <a:ext cx="3265715" cy="1815882"/>
          </a:xfrm>
          <a:prstGeom prst="rect">
            <a:avLst/>
          </a:prstGeom>
          <a:noFill/>
        </p:spPr>
        <p:txBody>
          <a:bodyPr wrap="square" rtlCol="0">
            <a:spAutoFit/>
          </a:bodyPr>
          <a:lstStyle/>
          <a:p>
            <a:endParaRPr lang="de-DE" sz="1600" dirty="0">
              <a:solidFill>
                <a:srgbClr val="080808"/>
              </a:solidFill>
            </a:endParaRPr>
          </a:p>
          <a:p>
            <a:r>
              <a:rPr lang="de-DE" sz="1600" dirty="0">
                <a:solidFill>
                  <a:srgbClr val="080808"/>
                </a:solidFill>
              </a:rPr>
              <a:t>Harald Hof</a:t>
            </a:r>
          </a:p>
          <a:p>
            <a:r>
              <a:rPr lang="de-DE" sz="1600" dirty="0">
                <a:solidFill>
                  <a:srgbClr val="080808"/>
                </a:solidFill>
              </a:rPr>
              <a:t>Lindenallee 17</a:t>
            </a:r>
            <a:br>
              <a:rPr lang="de-DE" sz="1600" dirty="0">
                <a:solidFill>
                  <a:srgbClr val="080808"/>
                </a:solidFill>
              </a:rPr>
            </a:br>
            <a:r>
              <a:rPr lang="de-DE" sz="1600" dirty="0">
                <a:solidFill>
                  <a:srgbClr val="080808"/>
                </a:solidFill>
              </a:rPr>
              <a:t>86899 Landsberg am Lech</a:t>
            </a:r>
          </a:p>
          <a:p>
            <a:r>
              <a:rPr lang="it-IT" sz="1600" dirty="0" err="1">
                <a:solidFill>
                  <a:srgbClr val="080808"/>
                </a:solidFill>
              </a:rPr>
              <a:t>Telefon</a:t>
            </a:r>
            <a:r>
              <a:rPr lang="it-IT" sz="1600" dirty="0">
                <a:solidFill>
                  <a:srgbClr val="080808"/>
                </a:solidFill>
              </a:rPr>
              <a:t>: 08191 3059987</a:t>
            </a:r>
            <a:br>
              <a:rPr lang="it-IT" sz="1600" dirty="0">
                <a:solidFill>
                  <a:srgbClr val="080808"/>
                </a:solidFill>
              </a:rPr>
            </a:br>
            <a:r>
              <a:rPr lang="it-IT" sz="1600" dirty="0">
                <a:solidFill>
                  <a:srgbClr val="080808"/>
                </a:solidFill>
              </a:rPr>
              <a:t>Telefax: 08191 3052782</a:t>
            </a:r>
            <a:br>
              <a:rPr lang="it-IT" sz="1600" dirty="0">
                <a:solidFill>
                  <a:srgbClr val="080808"/>
                </a:solidFill>
              </a:rPr>
            </a:br>
            <a:r>
              <a:rPr lang="it-IT" sz="1600" dirty="0">
                <a:solidFill>
                  <a:srgbClr val="080808"/>
                </a:solidFill>
              </a:rPr>
              <a:t>E-Mail: info@harald-hof.de</a:t>
            </a:r>
          </a:p>
        </p:txBody>
      </p:sp>
    </p:spTree>
    <p:extLst>
      <p:ext uri="{BB962C8B-B14F-4D97-AF65-F5344CB8AC3E}">
        <p14:creationId xmlns:p14="http://schemas.microsoft.com/office/powerpoint/2010/main" val="2317968591"/>
      </p:ext>
    </p:extLst>
  </p:cSld>
  <p:clrMapOvr>
    <a:masterClrMapping/>
  </p:clrMapOvr>
  <p:transition>
    <p:cover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Modulangebote</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56</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IX. Angebote für die Transfergesellschaft</a:t>
            </a:r>
          </a:p>
        </p:txBody>
      </p:sp>
      <p:graphicFrame>
        <p:nvGraphicFramePr>
          <p:cNvPr id="11" name="Tabelle 10">
            <a:extLst>
              <a:ext uri="{FF2B5EF4-FFF2-40B4-BE49-F238E27FC236}">
                <a16:creationId xmlns:a16="http://schemas.microsoft.com/office/drawing/2014/main" id="{00FA4D55-8F5A-0C57-7D14-56232F6F8298}"/>
              </a:ext>
            </a:extLst>
          </p:cNvPr>
          <p:cNvGraphicFramePr>
            <a:graphicFrameLocks noGrp="1"/>
          </p:cNvGraphicFramePr>
          <p:nvPr>
            <p:extLst>
              <p:ext uri="{D42A27DB-BD31-4B8C-83A1-F6EECF244321}">
                <p14:modId xmlns:p14="http://schemas.microsoft.com/office/powerpoint/2010/main" val="597943164"/>
              </p:ext>
            </p:extLst>
          </p:nvPr>
        </p:nvGraphicFramePr>
        <p:xfrm>
          <a:off x="1581150" y="2397760"/>
          <a:ext cx="5981700" cy="2107310"/>
        </p:xfrm>
        <a:graphic>
          <a:graphicData uri="http://schemas.openxmlformats.org/drawingml/2006/table">
            <a:tbl>
              <a:tblPr>
                <a:tableStyleId>{5C22544A-7EE6-4342-B048-85BDC9FD1C3A}</a:tableStyleId>
              </a:tblPr>
              <a:tblGrid>
                <a:gridCol w="293183">
                  <a:extLst>
                    <a:ext uri="{9D8B030D-6E8A-4147-A177-3AD203B41FA5}">
                      <a16:colId xmlns:a16="http://schemas.microsoft.com/office/drawing/2014/main" val="878337005"/>
                    </a:ext>
                  </a:extLst>
                </a:gridCol>
                <a:gridCol w="5217012">
                  <a:extLst>
                    <a:ext uri="{9D8B030D-6E8A-4147-A177-3AD203B41FA5}">
                      <a16:colId xmlns:a16="http://schemas.microsoft.com/office/drawing/2014/main" val="704898959"/>
                    </a:ext>
                  </a:extLst>
                </a:gridCol>
                <a:gridCol w="471505">
                  <a:extLst>
                    <a:ext uri="{9D8B030D-6E8A-4147-A177-3AD203B41FA5}">
                      <a16:colId xmlns:a16="http://schemas.microsoft.com/office/drawing/2014/main" val="97277388"/>
                    </a:ext>
                  </a:extLst>
                </a:gridCol>
              </a:tblGrid>
              <a:tr h="210731">
                <a:tc>
                  <a:txBody>
                    <a:bodyPr/>
                    <a:lstStyle/>
                    <a:p>
                      <a:pPr algn="r" hangingPunct="0"/>
                      <a:r>
                        <a:rPr lang="it-IT" sz="1200" dirty="0">
                          <a:effectLst/>
                        </a:rPr>
                        <a:t>1</a:t>
                      </a:r>
                      <a:endParaRPr lang="de-DE"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fontAlgn="auto" hangingPunct="1"/>
                      <a:r>
                        <a:rPr lang="de-DE" sz="1200" dirty="0">
                          <a:effectLst/>
                        </a:rPr>
                        <a:t>Modul 01: Ich mache mich selbständig</a:t>
                      </a:r>
                      <a:endParaRPr lang="de-DE"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hangingPunct="0"/>
                      <a:r>
                        <a:rPr lang="de-DE" sz="1200">
                          <a:effectLst/>
                        </a:rPr>
                        <a:t>M1</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889480329"/>
                  </a:ext>
                </a:extLst>
              </a:tr>
              <a:tr h="210731">
                <a:tc>
                  <a:txBody>
                    <a:bodyPr/>
                    <a:lstStyle/>
                    <a:p>
                      <a:pPr algn="r" hangingPunct="0"/>
                      <a:r>
                        <a:rPr lang="it-IT" sz="1200">
                          <a:effectLst/>
                        </a:rPr>
                        <a:t>2</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fontAlgn="auto" hangingPunct="1"/>
                      <a:r>
                        <a:rPr lang="de-DE" sz="1200" dirty="0">
                          <a:effectLst/>
                        </a:rPr>
                        <a:t>Modul 02: Gründen im Nebenerwerb</a:t>
                      </a:r>
                      <a:endParaRPr lang="de-DE"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hangingPunct="0"/>
                      <a:r>
                        <a:rPr lang="de-DE" sz="1200">
                          <a:effectLst/>
                        </a:rPr>
                        <a:t>M2</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621332725"/>
                  </a:ext>
                </a:extLst>
              </a:tr>
              <a:tr h="210731">
                <a:tc>
                  <a:txBody>
                    <a:bodyPr/>
                    <a:lstStyle/>
                    <a:p>
                      <a:pPr algn="r" hangingPunct="0"/>
                      <a:r>
                        <a:rPr lang="it-IT" sz="1200">
                          <a:effectLst/>
                        </a:rPr>
                        <a:t>3</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fontAlgn="auto" hangingPunct="1"/>
                      <a:r>
                        <a:rPr lang="de-DE" sz="1200" dirty="0">
                          <a:effectLst/>
                        </a:rPr>
                        <a:t>Modul 03: Unternehmensnachfolge</a:t>
                      </a:r>
                      <a:endParaRPr lang="de-DE"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hangingPunct="0"/>
                      <a:r>
                        <a:rPr lang="de-DE" sz="1200">
                          <a:effectLst/>
                        </a:rPr>
                        <a:t>M3</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11433098"/>
                  </a:ext>
                </a:extLst>
              </a:tr>
              <a:tr h="210731">
                <a:tc>
                  <a:txBody>
                    <a:bodyPr/>
                    <a:lstStyle/>
                    <a:p>
                      <a:pPr algn="r" hangingPunct="0"/>
                      <a:r>
                        <a:rPr lang="it-IT" sz="1200">
                          <a:effectLst/>
                        </a:rPr>
                        <a:t>4</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fontAlgn="auto" hangingPunct="1"/>
                      <a:r>
                        <a:rPr lang="de-DE" sz="1200" dirty="0">
                          <a:effectLst/>
                        </a:rPr>
                        <a:t>Modul 04: Basiswissen Recht</a:t>
                      </a:r>
                      <a:endParaRPr lang="de-DE"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hangingPunct="0"/>
                      <a:r>
                        <a:rPr lang="it-IT" sz="1200">
                          <a:effectLst/>
                        </a:rPr>
                        <a:t>M4</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758485489"/>
                  </a:ext>
                </a:extLst>
              </a:tr>
              <a:tr h="210731">
                <a:tc>
                  <a:txBody>
                    <a:bodyPr/>
                    <a:lstStyle/>
                    <a:p>
                      <a:pPr algn="r" hangingPunct="0"/>
                      <a:r>
                        <a:rPr lang="it-IT" sz="1200">
                          <a:effectLst/>
                        </a:rPr>
                        <a:t>5</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fontAlgn="auto" hangingPunct="1"/>
                      <a:r>
                        <a:rPr lang="de-DE" sz="1200" dirty="0">
                          <a:effectLst/>
                        </a:rPr>
                        <a:t>Modul 05: Basiswissen Steuern (2 Tage)</a:t>
                      </a:r>
                      <a:endParaRPr lang="de-DE"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hangingPunct="0"/>
                      <a:r>
                        <a:rPr lang="de-DE" sz="1200">
                          <a:effectLst/>
                        </a:rPr>
                        <a:t>M5</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353906244"/>
                  </a:ext>
                </a:extLst>
              </a:tr>
              <a:tr h="210731">
                <a:tc>
                  <a:txBody>
                    <a:bodyPr/>
                    <a:lstStyle/>
                    <a:p>
                      <a:pPr algn="r" hangingPunct="0"/>
                      <a:r>
                        <a:rPr lang="it-IT" sz="1200">
                          <a:effectLst/>
                        </a:rPr>
                        <a:t>6</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fontAlgn="auto" hangingPunct="1"/>
                      <a:r>
                        <a:rPr lang="de-DE" sz="1200" dirty="0">
                          <a:effectLst/>
                        </a:rPr>
                        <a:t>Modul 06: Basiswissen Buchhaltung</a:t>
                      </a:r>
                      <a:endParaRPr lang="de-DE"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hangingPunct="0"/>
                      <a:r>
                        <a:rPr lang="it-IT" sz="1200">
                          <a:effectLst/>
                        </a:rPr>
                        <a:t>M6</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4181258735"/>
                  </a:ext>
                </a:extLst>
              </a:tr>
              <a:tr h="210731">
                <a:tc>
                  <a:txBody>
                    <a:bodyPr/>
                    <a:lstStyle/>
                    <a:p>
                      <a:pPr algn="r" hangingPunct="0"/>
                      <a:r>
                        <a:rPr lang="it-IT" sz="1200">
                          <a:effectLst/>
                        </a:rPr>
                        <a:t>7</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hangingPunct="0"/>
                      <a:r>
                        <a:rPr lang="de-DE" sz="1200" dirty="0">
                          <a:effectLst/>
                        </a:rPr>
                        <a:t>Modul 07: Workshop Businessplan</a:t>
                      </a:r>
                      <a:endParaRPr lang="de-DE"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hangingPunct="0"/>
                      <a:r>
                        <a:rPr lang="de-DE" sz="1200">
                          <a:effectLst/>
                        </a:rPr>
                        <a:t>M7</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569477194"/>
                  </a:ext>
                </a:extLst>
              </a:tr>
              <a:tr h="210731">
                <a:tc>
                  <a:txBody>
                    <a:bodyPr/>
                    <a:lstStyle/>
                    <a:p>
                      <a:pPr algn="r" hangingPunct="0"/>
                      <a:r>
                        <a:rPr lang="it-IT" sz="1200">
                          <a:effectLst/>
                        </a:rPr>
                        <a:t>8</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hangingPunct="0"/>
                      <a:r>
                        <a:rPr lang="de-DE" sz="1200" dirty="0">
                          <a:effectLst/>
                        </a:rPr>
                        <a:t>Modul 08: Preiskalkulation</a:t>
                      </a:r>
                      <a:endParaRPr lang="de-DE"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hangingPunct="0"/>
                      <a:r>
                        <a:rPr lang="de-DE" sz="1200">
                          <a:effectLst/>
                        </a:rPr>
                        <a:t>M8</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432429114"/>
                  </a:ext>
                </a:extLst>
              </a:tr>
              <a:tr h="210731">
                <a:tc>
                  <a:txBody>
                    <a:bodyPr/>
                    <a:lstStyle/>
                    <a:p>
                      <a:pPr algn="r" hangingPunct="0"/>
                      <a:r>
                        <a:rPr lang="it-IT" sz="1200">
                          <a:effectLst/>
                        </a:rPr>
                        <a:t>9</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hangingPunct="0"/>
                      <a:r>
                        <a:rPr lang="de-DE" sz="1200" dirty="0">
                          <a:effectLst/>
                        </a:rPr>
                        <a:t>Modul 09: Digitale Visitenkarte 4.0 - Der überzeugende Webauftritt </a:t>
                      </a:r>
                      <a:endParaRPr lang="de-DE"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hangingPunct="0"/>
                      <a:r>
                        <a:rPr lang="de-DE" sz="1200" dirty="0">
                          <a:effectLst/>
                        </a:rPr>
                        <a:t>M9</a:t>
                      </a:r>
                      <a:endParaRPr lang="de-DE" sz="1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882451781"/>
                  </a:ext>
                </a:extLst>
              </a:tr>
              <a:tr h="210731">
                <a:tc>
                  <a:txBody>
                    <a:bodyPr/>
                    <a:lstStyle/>
                    <a:p>
                      <a:pPr algn="r" hangingPunct="0"/>
                      <a:r>
                        <a:rPr lang="it-IT" sz="1200">
                          <a:effectLst/>
                        </a:rPr>
                        <a:t>10</a:t>
                      </a:r>
                      <a:endParaRPr lang="de-DE" sz="10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hangingPunct="0"/>
                      <a:r>
                        <a:rPr lang="de-DE" sz="1200" dirty="0">
                          <a:effectLst/>
                        </a:rPr>
                        <a:t>Modul 10: Marketing</a:t>
                      </a:r>
                      <a:endParaRPr lang="de-DE" sz="10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hangingPunct="0"/>
                      <a:r>
                        <a:rPr lang="de-DE" sz="1200" dirty="0">
                          <a:effectLst/>
                        </a:rPr>
                        <a:t>M10</a:t>
                      </a:r>
                      <a:endParaRPr lang="de-DE" sz="10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573338315"/>
                  </a:ext>
                </a:extLst>
              </a:tr>
            </a:tbl>
          </a:graphicData>
        </a:graphic>
      </p:graphicFrame>
    </p:spTree>
    <p:extLst>
      <p:ext uri="{BB962C8B-B14F-4D97-AF65-F5344CB8AC3E}">
        <p14:creationId xmlns:p14="http://schemas.microsoft.com/office/powerpoint/2010/main" val="2499297678"/>
      </p:ext>
    </p:extLst>
  </p:cSld>
  <p:clrMapOvr>
    <a:masterClrMapping/>
  </p:clrMapOvr>
  <p:transition>
    <p:cover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Modul 1 – Trainer: Harald Hof</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57</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IX. Angebote für die Transfergesellschaft</a:t>
            </a:r>
          </a:p>
        </p:txBody>
      </p:sp>
      <p:pic>
        <p:nvPicPr>
          <p:cNvPr id="9" name="Grafik 8">
            <a:extLst>
              <a:ext uri="{FF2B5EF4-FFF2-40B4-BE49-F238E27FC236}">
                <a16:creationId xmlns:a16="http://schemas.microsoft.com/office/drawing/2014/main" id="{3591E252-61EE-BFD8-D15F-4B150AE06A4C}"/>
              </a:ext>
            </a:extLst>
          </p:cNvPr>
          <p:cNvPicPr>
            <a:picLocks noChangeAspect="1"/>
          </p:cNvPicPr>
          <p:nvPr/>
        </p:nvPicPr>
        <p:blipFill>
          <a:blip r:embed="rId2"/>
          <a:stretch>
            <a:fillRect/>
          </a:stretch>
        </p:blipFill>
        <p:spPr>
          <a:xfrm>
            <a:off x="2915816" y="1907610"/>
            <a:ext cx="3168352" cy="4970341"/>
          </a:xfrm>
          <a:prstGeom prst="rect">
            <a:avLst/>
          </a:prstGeom>
        </p:spPr>
      </p:pic>
    </p:spTree>
    <p:extLst>
      <p:ext uri="{BB962C8B-B14F-4D97-AF65-F5344CB8AC3E}">
        <p14:creationId xmlns:p14="http://schemas.microsoft.com/office/powerpoint/2010/main" val="359555283"/>
      </p:ext>
    </p:extLst>
  </p:cSld>
  <p:clrMapOvr>
    <a:masterClrMapping/>
  </p:clrMapOvr>
  <p:transition>
    <p:cover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Modul 2 – Trainer: Harald Hof</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58</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IX. Angebote für die Transfergesellschaft</a:t>
            </a:r>
          </a:p>
        </p:txBody>
      </p:sp>
      <p:pic>
        <p:nvPicPr>
          <p:cNvPr id="6" name="Grafik 5">
            <a:extLst>
              <a:ext uri="{FF2B5EF4-FFF2-40B4-BE49-F238E27FC236}">
                <a16:creationId xmlns:a16="http://schemas.microsoft.com/office/drawing/2014/main" id="{119D2BF5-010A-5CD2-6841-4824B0E6C9AC}"/>
              </a:ext>
            </a:extLst>
          </p:cNvPr>
          <p:cNvPicPr>
            <a:picLocks noChangeAspect="1"/>
          </p:cNvPicPr>
          <p:nvPr/>
        </p:nvPicPr>
        <p:blipFill>
          <a:blip r:embed="rId2"/>
          <a:stretch>
            <a:fillRect/>
          </a:stretch>
        </p:blipFill>
        <p:spPr>
          <a:xfrm>
            <a:off x="2699792" y="1884139"/>
            <a:ext cx="3305858" cy="4933438"/>
          </a:xfrm>
          <a:prstGeom prst="rect">
            <a:avLst/>
          </a:prstGeom>
        </p:spPr>
      </p:pic>
    </p:spTree>
    <p:extLst>
      <p:ext uri="{BB962C8B-B14F-4D97-AF65-F5344CB8AC3E}">
        <p14:creationId xmlns:p14="http://schemas.microsoft.com/office/powerpoint/2010/main" val="3907965330"/>
      </p:ext>
    </p:extLst>
  </p:cSld>
  <p:clrMapOvr>
    <a:masterClrMapping/>
  </p:clrMapOvr>
  <p:transition>
    <p:cover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Modul 3 – Trainer: Harald Hof</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59</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IX. Angebote für die Transfergesellschaft</a:t>
            </a:r>
          </a:p>
        </p:txBody>
      </p:sp>
      <p:pic>
        <p:nvPicPr>
          <p:cNvPr id="6" name="Grafik 5">
            <a:extLst>
              <a:ext uri="{FF2B5EF4-FFF2-40B4-BE49-F238E27FC236}">
                <a16:creationId xmlns:a16="http://schemas.microsoft.com/office/drawing/2014/main" id="{2C948B70-4B97-08BC-5724-FBBE909F01B3}"/>
              </a:ext>
            </a:extLst>
          </p:cNvPr>
          <p:cNvPicPr>
            <a:picLocks noChangeAspect="1"/>
          </p:cNvPicPr>
          <p:nvPr/>
        </p:nvPicPr>
        <p:blipFill>
          <a:blip r:embed="rId2"/>
          <a:stretch>
            <a:fillRect/>
          </a:stretch>
        </p:blipFill>
        <p:spPr>
          <a:xfrm>
            <a:off x="2195736" y="1884139"/>
            <a:ext cx="4044134" cy="4683581"/>
          </a:xfrm>
          <a:prstGeom prst="rect">
            <a:avLst/>
          </a:prstGeom>
        </p:spPr>
      </p:pic>
    </p:spTree>
    <p:extLst>
      <p:ext uri="{BB962C8B-B14F-4D97-AF65-F5344CB8AC3E}">
        <p14:creationId xmlns:p14="http://schemas.microsoft.com/office/powerpoint/2010/main" val="3821539454"/>
      </p:ext>
    </p:extLst>
  </p:cSld>
  <p:clrMapOvr>
    <a:masterClrMapping/>
  </p:clrMapOvr>
  <p:transition>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7A95306-009C-4560-9C0A-6E16BDCBAD02}"/>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E0436C-9D35-44EF-8AF6-211B76F07B63}"/>
              </a:ext>
            </a:extLst>
          </p:cNvPr>
          <p:cNvSpPr>
            <a:spLocks noGrp="1"/>
          </p:cNvSpPr>
          <p:nvPr>
            <p:ph type="body" idx="1"/>
          </p:nvPr>
        </p:nvSpPr>
        <p:spPr/>
        <p:txBody>
          <a:bodyPr/>
          <a:lstStyle/>
          <a:p>
            <a:r>
              <a:rPr lang="de-DE" dirty="0"/>
              <a:t>Warum im Nebenerwerb? Mögliche Gründe</a:t>
            </a:r>
          </a:p>
        </p:txBody>
      </p:sp>
      <p:sp>
        <p:nvSpPr>
          <p:cNvPr id="4" name="Foliennummernplatzhalter 3">
            <a:extLst>
              <a:ext uri="{FF2B5EF4-FFF2-40B4-BE49-F238E27FC236}">
                <a16:creationId xmlns:a16="http://schemas.microsoft.com/office/drawing/2014/main" id="{0107036B-A6A5-4F4A-BE6A-52FD861E93ED}"/>
              </a:ext>
            </a:extLst>
          </p:cNvPr>
          <p:cNvSpPr>
            <a:spLocks noGrp="1"/>
          </p:cNvSpPr>
          <p:nvPr>
            <p:ph type="sldNum" sz="quarter" idx="12"/>
          </p:nvPr>
        </p:nvSpPr>
        <p:spPr/>
        <p:txBody>
          <a:bodyPr/>
          <a:lstStyle/>
          <a:p>
            <a:fld id="{D85D4919-9345-C143-B116-BEF1F73A0D07}" type="slidenum">
              <a:rPr lang="de-DE" smtClean="0"/>
              <a:pPr/>
              <a:t>6</a:t>
            </a:fld>
            <a:endParaRPr lang="de-DE" dirty="0"/>
          </a:p>
        </p:txBody>
      </p:sp>
      <p:sp>
        <p:nvSpPr>
          <p:cNvPr id="5" name="Text Box 2">
            <a:extLst>
              <a:ext uri="{FF2B5EF4-FFF2-40B4-BE49-F238E27FC236}">
                <a16:creationId xmlns:a16="http://schemas.microsoft.com/office/drawing/2014/main" id="{6C56C7F4-06CF-42D3-8D90-B4F623B91AFA}"/>
              </a:ext>
            </a:extLst>
          </p:cNvPr>
          <p:cNvSpPr txBox="1">
            <a:spLocks noChangeArrowheads="1"/>
          </p:cNvSpPr>
          <p:nvPr/>
        </p:nvSpPr>
        <p:spPr bwMode="auto">
          <a:xfrm>
            <a:off x="457200" y="1878013"/>
            <a:ext cx="822325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800" dirty="0">
                <a:cs typeface="Times New Roman" pitchFamily="18" charset="0"/>
              </a:rPr>
              <a:t> </a:t>
            </a:r>
          </a:p>
          <a:p>
            <a:pPr marL="571500" indent="-571500">
              <a:buClr>
                <a:srgbClr val="FFC000"/>
              </a:buClr>
              <a:buFont typeface="Wingdings" panose="05000000000000000000" pitchFamily="2" charset="2"/>
              <a:buChar char="§"/>
            </a:pPr>
            <a:r>
              <a:rPr lang="de-DE" sz="3200" dirty="0"/>
              <a:t>Flexibilität bei Ort und Zeit</a:t>
            </a:r>
          </a:p>
          <a:p>
            <a:pPr marL="571500" indent="-571500">
              <a:buClr>
                <a:srgbClr val="FFC000"/>
              </a:buClr>
              <a:buFont typeface="Wingdings" panose="05000000000000000000" pitchFamily="2" charset="2"/>
              <a:buChar char="§"/>
            </a:pPr>
            <a:r>
              <a:rPr lang="de-DE" sz="3200" dirty="0"/>
              <a:t>Vereinbarkeit Familie und Beruf</a:t>
            </a:r>
          </a:p>
          <a:p>
            <a:pPr marL="571500" indent="-571500">
              <a:buClr>
                <a:srgbClr val="FFC000"/>
              </a:buClr>
              <a:buFont typeface="Wingdings" panose="05000000000000000000" pitchFamily="2" charset="2"/>
              <a:buChar char="§"/>
            </a:pPr>
            <a:r>
              <a:rPr lang="de-DE" sz="3200" dirty="0"/>
              <a:t>Testen einer Idee</a:t>
            </a:r>
          </a:p>
          <a:p>
            <a:pPr marL="571500" indent="-571500">
              <a:buClr>
                <a:srgbClr val="FFC000"/>
              </a:buClr>
              <a:buFont typeface="Wingdings" panose="05000000000000000000" pitchFamily="2" charset="2"/>
              <a:buChar char="§"/>
            </a:pPr>
            <a:r>
              <a:rPr lang="de-DE" sz="3200" dirty="0"/>
              <a:t>Risikominimierung</a:t>
            </a:r>
          </a:p>
          <a:p>
            <a:pPr marL="571500" indent="-571500">
              <a:buClr>
                <a:srgbClr val="FFC000"/>
              </a:buClr>
              <a:buFont typeface="Wingdings" panose="05000000000000000000" pitchFamily="2" charset="2"/>
              <a:buChar char="§"/>
            </a:pPr>
            <a:r>
              <a:rPr lang="de-DE" sz="3200" dirty="0"/>
              <a:t>Zusatzverdienst</a:t>
            </a:r>
          </a:p>
          <a:p>
            <a:pPr marL="571500" indent="-571500">
              <a:buClr>
                <a:srgbClr val="FFC000"/>
              </a:buClr>
              <a:buFont typeface="Wingdings" panose="05000000000000000000" pitchFamily="2" charset="2"/>
              <a:buChar char="§"/>
            </a:pPr>
            <a:r>
              <a:rPr lang="de-DE" sz="3200" dirty="0"/>
              <a:t>Selbstverwirklichung</a:t>
            </a:r>
            <a:endParaRPr lang="de-DE" altLang="de-DE" sz="3200" dirty="0"/>
          </a:p>
        </p:txBody>
      </p:sp>
      <p:sp>
        <p:nvSpPr>
          <p:cNvPr id="6" name="Titel 6">
            <a:extLst>
              <a:ext uri="{FF2B5EF4-FFF2-40B4-BE49-F238E27FC236}">
                <a16:creationId xmlns:a16="http://schemas.microsoft.com/office/drawing/2014/main" id="{1D5E599E-88B7-43DD-8A8A-6B0355B4029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 Einführung, Besonderheit: „Gründen im Nebenerwerb“</a:t>
            </a:r>
          </a:p>
        </p:txBody>
      </p:sp>
    </p:spTree>
    <p:extLst>
      <p:ext uri="{BB962C8B-B14F-4D97-AF65-F5344CB8AC3E}">
        <p14:creationId xmlns:p14="http://schemas.microsoft.com/office/powerpoint/2010/main" val="3650931965"/>
      </p:ext>
    </p:extLst>
  </p:cSld>
  <p:clrMapOvr>
    <a:masterClrMapping/>
  </p:clrMapOvr>
  <p:transition>
    <p:cover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Modul 4 – Trainer: RA Alexander Winkler</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60</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IX. Angebote für die Transfergesellschaft</a:t>
            </a:r>
          </a:p>
        </p:txBody>
      </p:sp>
      <p:pic>
        <p:nvPicPr>
          <p:cNvPr id="6" name="Grafik 5">
            <a:extLst>
              <a:ext uri="{FF2B5EF4-FFF2-40B4-BE49-F238E27FC236}">
                <a16:creationId xmlns:a16="http://schemas.microsoft.com/office/drawing/2014/main" id="{1F4222D9-9CE6-C6D6-5F8C-DD20A4A1B459}"/>
              </a:ext>
            </a:extLst>
          </p:cNvPr>
          <p:cNvPicPr>
            <a:picLocks noChangeAspect="1"/>
          </p:cNvPicPr>
          <p:nvPr/>
        </p:nvPicPr>
        <p:blipFill>
          <a:blip r:embed="rId2"/>
          <a:stretch>
            <a:fillRect/>
          </a:stretch>
        </p:blipFill>
        <p:spPr>
          <a:xfrm>
            <a:off x="2771800" y="1866709"/>
            <a:ext cx="2986844" cy="4973861"/>
          </a:xfrm>
          <a:prstGeom prst="rect">
            <a:avLst/>
          </a:prstGeom>
        </p:spPr>
      </p:pic>
    </p:spTree>
    <p:extLst>
      <p:ext uri="{BB962C8B-B14F-4D97-AF65-F5344CB8AC3E}">
        <p14:creationId xmlns:p14="http://schemas.microsoft.com/office/powerpoint/2010/main" val="296345011"/>
      </p:ext>
    </p:extLst>
  </p:cSld>
  <p:clrMapOvr>
    <a:masterClrMapping/>
  </p:clrMapOvr>
  <p:transition>
    <p:cover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Modul 5 – Trainer: </a:t>
            </a:r>
            <a:r>
              <a:rPr lang="de-DE" dirty="0" err="1"/>
              <a:t>StB</a:t>
            </a:r>
            <a:r>
              <a:rPr lang="de-DE" dirty="0"/>
              <a:t> Cordula Thalhofer</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61</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IX. Angebote für die Transfergesellschaft</a:t>
            </a:r>
          </a:p>
        </p:txBody>
      </p:sp>
      <p:pic>
        <p:nvPicPr>
          <p:cNvPr id="6" name="Grafik 5">
            <a:extLst>
              <a:ext uri="{FF2B5EF4-FFF2-40B4-BE49-F238E27FC236}">
                <a16:creationId xmlns:a16="http://schemas.microsoft.com/office/drawing/2014/main" id="{7A0561F5-4A71-19C7-B93C-9F1989009480}"/>
              </a:ext>
            </a:extLst>
          </p:cNvPr>
          <p:cNvPicPr>
            <a:picLocks noChangeAspect="1"/>
          </p:cNvPicPr>
          <p:nvPr/>
        </p:nvPicPr>
        <p:blipFill>
          <a:blip r:embed="rId2"/>
          <a:stretch>
            <a:fillRect/>
          </a:stretch>
        </p:blipFill>
        <p:spPr>
          <a:xfrm>
            <a:off x="2699792" y="1916832"/>
            <a:ext cx="3195370" cy="4973861"/>
          </a:xfrm>
          <a:prstGeom prst="rect">
            <a:avLst/>
          </a:prstGeom>
        </p:spPr>
      </p:pic>
    </p:spTree>
    <p:extLst>
      <p:ext uri="{BB962C8B-B14F-4D97-AF65-F5344CB8AC3E}">
        <p14:creationId xmlns:p14="http://schemas.microsoft.com/office/powerpoint/2010/main" val="2917987288"/>
      </p:ext>
    </p:extLst>
  </p:cSld>
  <p:clrMapOvr>
    <a:masterClrMapping/>
  </p:clrMapOvr>
  <p:transition>
    <p:cover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Modul 6 – Trainer: </a:t>
            </a:r>
            <a:r>
              <a:rPr lang="de-DE" dirty="0" err="1"/>
              <a:t>StB</a:t>
            </a:r>
            <a:r>
              <a:rPr lang="de-DE" dirty="0"/>
              <a:t> Cordula Thalhofer</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62</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IX. Angebote für die Transfergesellschaft</a:t>
            </a:r>
          </a:p>
        </p:txBody>
      </p:sp>
      <p:pic>
        <p:nvPicPr>
          <p:cNvPr id="6" name="Grafik 5">
            <a:extLst>
              <a:ext uri="{FF2B5EF4-FFF2-40B4-BE49-F238E27FC236}">
                <a16:creationId xmlns:a16="http://schemas.microsoft.com/office/drawing/2014/main" id="{A3E6A3E7-9F9D-BAFC-8CE7-D41642AC87F2}"/>
              </a:ext>
            </a:extLst>
          </p:cNvPr>
          <p:cNvPicPr>
            <a:picLocks noChangeAspect="1"/>
          </p:cNvPicPr>
          <p:nvPr/>
        </p:nvPicPr>
        <p:blipFill>
          <a:blip r:embed="rId2"/>
          <a:stretch>
            <a:fillRect/>
          </a:stretch>
        </p:blipFill>
        <p:spPr>
          <a:xfrm>
            <a:off x="2984172" y="1884139"/>
            <a:ext cx="2962851" cy="4973861"/>
          </a:xfrm>
          <a:prstGeom prst="rect">
            <a:avLst/>
          </a:prstGeom>
        </p:spPr>
      </p:pic>
    </p:spTree>
    <p:extLst>
      <p:ext uri="{BB962C8B-B14F-4D97-AF65-F5344CB8AC3E}">
        <p14:creationId xmlns:p14="http://schemas.microsoft.com/office/powerpoint/2010/main" val="1640283344"/>
      </p:ext>
    </p:extLst>
  </p:cSld>
  <p:clrMapOvr>
    <a:masterClrMapping/>
  </p:clrMapOvr>
  <p:transition>
    <p:cover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Modul 7 – Trainer: Harald Hof</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63</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IX. Angebote für die Transfergesellschaft</a:t>
            </a:r>
          </a:p>
        </p:txBody>
      </p:sp>
      <p:pic>
        <p:nvPicPr>
          <p:cNvPr id="6" name="Grafik 5">
            <a:extLst>
              <a:ext uri="{FF2B5EF4-FFF2-40B4-BE49-F238E27FC236}">
                <a16:creationId xmlns:a16="http://schemas.microsoft.com/office/drawing/2014/main" id="{30866CDA-8E75-15C7-C84F-762A4D10969B}"/>
              </a:ext>
            </a:extLst>
          </p:cNvPr>
          <p:cNvPicPr>
            <a:picLocks noChangeAspect="1"/>
          </p:cNvPicPr>
          <p:nvPr/>
        </p:nvPicPr>
        <p:blipFill>
          <a:blip r:embed="rId2"/>
          <a:stretch>
            <a:fillRect/>
          </a:stretch>
        </p:blipFill>
        <p:spPr>
          <a:xfrm>
            <a:off x="2822713" y="1884139"/>
            <a:ext cx="3110308" cy="4973861"/>
          </a:xfrm>
          <a:prstGeom prst="rect">
            <a:avLst/>
          </a:prstGeom>
        </p:spPr>
      </p:pic>
    </p:spTree>
    <p:extLst>
      <p:ext uri="{BB962C8B-B14F-4D97-AF65-F5344CB8AC3E}">
        <p14:creationId xmlns:p14="http://schemas.microsoft.com/office/powerpoint/2010/main" val="1480018991"/>
      </p:ext>
    </p:extLst>
  </p:cSld>
  <p:clrMapOvr>
    <a:masterClrMapping/>
  </p:clrMapOvr>
  <p:transition>
    <p:cover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Modul 8 – Trainer: Harald Hof</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64</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IX. Angebote für die Transfergesellschaft</a:t>
            </a:r>
          </a:p>
        </p:txBody>
      </p:sp>
      <p:pic>
        <p:nvPicPr>
          <p:cNvPr id="6" name="Grafik 5">
            <a:extLst>
              <a:ext uri="{FF2B5EF4-FFF2-40B4-BE49-F238E27FC236}">
                <a16:creationId xmlns:a16="http://schemas.microsoft.com/office/drawing/2014/main" id="{A6F1F842-F2D2-E7BC-BB6B-62A43CF6F06D}"/>
              </a:ext>
            </a:extLst>
          </p:cNvPr>
          <p:cNvPicPr>
            <a:picLocks noChangeAspect="1"/>
          </p:cNvPicPr>
          <p:nvPr/>
        </p:nvPicPr>
        <p:blipFill>
          <a:blip r:embed="rId2"/>
          <a:stretch>
            <a:fillRect/>
          </a:stretch>
        </p:blipFill>
        <p:spPr>
          <a:xfrm>
            <a:off x="2771800" y="1884139"/>
            <a:ext cx="3139900" cy="4973861"/>
          </a:xfrm>
          <a:prstGeom prst="rect">
            <a:avLst/>
          </a:prstGeom>
        </p:spPr>
      </p:pic>
    </p:spTree>
    <p:extLst>
      <p:ext uri="{BB962C8B-B14F-4D97-AF65-F5344CB8AC3E}">
        <p14:creationId xmlns:p14="http://schemas.microsoft.com/office/powerpoint/2010/main" val="442225854"/>
      </p:ext>
    </p:extLst>
  </p:cSld>
  <p:clrMapOvr>
    <a:masterClrMapping/>
  </p:clrMapOvr>
  <p:transition>
    <p:cover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Modul 9 – Trainer: Alexander Hof</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65</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IX. Angebote für die Transfergesellschaft</a:t>
            </a:r>
          </a:p>
        </p:txBody>
      </p:sp>
      <p:pic>
        <p:nvPicPr>
          <p:cNvPr id="6" name="Grafik 5">
            <a:extLst>
              <a:ext uri="{FF2B5EF4-FFF2-40B4-BE49-F238E27FC236}">
                <a16:creationId xmlns:a16="http://schemas.microsoft.com/office/drawing/2014/main" id="{0F8F907E-E5CC-A058-32D0-191ABD319327}"/>
              </a:ext>
            </a:extLst>
          </p:cNvPr>
          <p:cNvPicPr>
            <a:picLocks noChangeAspect="1"/>
          </p:cNvPicPr>
          <p:nvPr/>
        </p:nvPicPr>
        <p:blipFill>
          <a:blip r:embed="rId2"/>
          <a:stretch>
            <a:fillRect/>
          </a:stretch>
        </p:blipFill>
        <p:spPr>
          <a:xfrm>
            <a:off x="2870290" y="1884139"/>
            <a:ext cx="3076733" cy="4973861"/>
          </a:xfrm>
          <a:prstGeom prst="rect">
            <a:avLst/>
          </a:prstGeom>
        </p:spPr>
      </p:pic>
    </p:spTree>
    <p:extLst>
      <p:ext uri="{BB962C8B-B14F-4D97-AF65-F5344CB8AC3E}">
        <p14:creationId xmlns:p14="http://schemas.microsoft.com/office/powerpoint/2010/main" val="1806160374"/>
      </p:ext>
    </p:extLst>
  </p:cSld>
  <p:clrMapOvr>
    <a:masterClrMapping/>
  </p:clrMapOvr>
  <p:transition>
    <p:cover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4FF090C-96B0-435E-9A38-8B75642068F3}"/>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BD16A6-E4FB-404A-B766-7B9F94B9BD35}"/>
              </a:ext>
            </a:extLst>
          </p:cNvPr>
          <p:cNvSpPr>
            <a:spLocks noGrp="1"/>
          </p:cNvSpPr>
          <p:nvPr>
            <p:ph type="body" idx="1"/>
          </p:nvPr>
        </p:nvSpPr>
        <p:spPr/>
        <p:txBody>
          <a:bodyPr>
            <a:normAutofit/>
          </a:bodyPr>
          <a:lstStyle/>
          <a:p>
            <a:r>
              <a:rPr lang="de-DE" dirty="0"/>
              <a:t>Modul 10 – Trainer: Alexander Hof</a:t>
            </a:r>
          </a:p>
        </p:txBody>
      </p:sp>
      <p:sp>
        <p:nvSpPr>
          <p:cNvPr id="4" name="Foliennummernplatzhalter 3">
            <a:extLst>
              <a:ext uri="{FF2B5EF4-FFF2-40B4-BE49-F238E27FC236}">
                <a16:creationId xmlns:a16="http://schemas.microsoft.com/office/drawing/2014/main" id="{5FB22F5C-FFF2-4A17-9CB9-C3FA084BBACC}"/>
              </a:ext>
            </a:extLst>
          </p:cNvPr>
          <p:cNvSpPr>
            <a:spLocks noGrp="1"/>
          </p:cNvSpPr>
          <p:nvPr>
            <p:ph type="sldNum" sz="quarter" idx="12"/>
          </p:nvPr>
        </p:nvSpPr>
        <p:spPr/>
        <p:txBody>
          <a:bodyPr/>
          <a:lstStyle/>
          <a:p>
            <a:fld id="{D85D4919-9345-C143-B116-BEF1F73A0D07}" type="slidenum">
              <a:rPr lang="de-DE" smtClean="0"/>
              <a:pPr/>
              <a:t>66</a:t>
            </a:fld>
            <a:endParaRPr lang="de-DE" dirty="0"/>
          </a:p>
        </p:txBody>
      </p:sp>
      <p:sp>
        <p:nvSpPr>
          <p:cNvPr id="12" name="Titel 6">
            <a:extLst>
              <a:ext uri="{FF2B5EF4-FFF2-40B4-BE49-F238E27FC236}">
                <a16:creationId xmlns:a16="http://schemas.microsoft.com/office/drawing/2014/main" id="{7C23CAC0-A59A-4BA7-AE2E-3C07E0D87B0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IX. Angebote für die Transfergesellschaft</a:t>
            </a:r>
          </a:p>
        </p:txBody>
      </p:sp>
      <p:pic>
        <p:nvPicPr>
          <p:cNvPr id="13" name="Grafik 12">
            <a:extLst>
              <a:ext uri="{FF2B5EF4-FFF2-40B4-BE49-F238E27FC236}">
                <a16:creationId xmlns:a16="http://schemas.microsoft.com/office/drawing/2014/main" id="{53F06588-39F5-1CB3-92B0-02954021BEC2}"/>
              </a:ext>
            </a:extLst>
          </p:cNvPr>
          <p:cNvPicPr>
            <a:picLocks noChangeAspect="1"/>
          </p:cNvPicPr>
          <p:nvPr/>
        </p:nvPicPr>
        <p:blipFill>
          <a:blip r:embed="rId2"/>
          <a:stretch>
            <a:fillRect/>
          </a:stretch>
        </p:blipFill>
        <p:spPr>
          <a:xfrm>
            <a:off x="2843808" y="1884139"/>
            <a:ext cx="2855183" cy="4796889"/>
          </a:xfrm>
          <a:prstGeom prst="rect">
            <a:avLst/>
          </a:prstGeom>
        </p:spPr>
      </p:pic>
      <p:pic>
        <p:nvPicPr>
          <p:cNvPr id="15" name="Grafik 14">
            <a:extLst>
              <a:ext uri="{FF2B5EF4-FFF2-40B4-BE49-F238E27FC236}">
                <a16:creationId xmlns:a16="http://schemas.microsoft.com/office/drawing/2014/main" id="{AD55E50B-19E3-00A6-CA3C-DBB137F9E37B}"/>
              </a:ext>
            </a:extLst>
          </p:cNvPr>
          <p:cNvPicPr>
            <a:picLocks noChangeAspect="1"/>
          </p:cNvPicPr>
          <p:nvPr/>
        </p:nvPicPr>
        <p:blipFill>
          <a:blip r:embed="rId3"/>
          <a:stretch>
            <a:fillRect/>
          </a:stretch>
        </p:blipFill>
        <p:spPr>
          <a:xfrm>
            <a:off x="2843809" y="6675237"/>
            <a:ext cx="3240359" cy="148224"/>
          </a:xfrm>
          <a:prstGeom prst="rect">
            <a:avLst/>
          </a:prstGeom>
        </p:spPr>
      </p:pic>
    </p:spTree>
    <p:extLst>
      <p:ext uri="{BB962C8B-B14F-4D97-AF65-F5344CB8AC3E}">
        <p14:creationId xmlns:p14="http://schemas.microsoft.com/office/powerpoint/2010/main" val="3256153700"/>
      </p:ext>
    </p:extLst>
  </p:cSld>
  <p:clrMapOvr>
    <a:masterClrMapping/>
  </p:clrMapOvr>
  <p:transition>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7A95306-009C-4560-9C0A-6E16BDCBAD02}"/>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E0436C-9D35-44EF-8AF6-211B76F07B63}"/>
              </a:ext>
            </a:extLst>
          </p:cNvPr>
          <p:cNvSpPr>
            <a:spLocks noGrp="1"/>
          </p:cNvSpPr>
          <p:nvPr>
            <p:ph type="body" idx="1"/>
          </p:nvPr>
        </p:nvSpPr>
        <p:spPr/>
        <p:txBody>
          <a:bodyPr/>
          <a:lstStyle/>
          <a:p>
            <a:r>
              <a:rPr lang="de-DE" dirty="0"/>
              <a:t>Was gibt / gilt es u. a. zu prüfen?</a:t>
            </a:r>
          </a:p>
        </p:txBody>
      </p:sp>
      <p:sp>
        <p:nvSpPr>
          <p:cNvPr id="4" name="Foliennummernplatzhalter 3">
            <a:extLst>
              <a:ext uri="{FF2B5EF4-FFF2-40B4-BE49-F238E27FC236}">
                <a16:creationId xmlns:a16="http://schemas.microsoft.com/office/drawing/2014/main" id="{0107036B-A6A5-4F4A-BE6A-52FD861E93ED}"/>
              </a:ext>
            </a:extLst>
          </p:cNvPr>
          <p:cNvSpPr>
            <a:spLocks noGrp="1"/>
          </p:cNvSpPr>
          <p:nvPr>
            <p:ph type="sldNum" sz="quarter" idx="12"/>
          </p:nvPr>
        </p:nvSpPr>
        <p:spPr/>
        <p:txBody>
          <a:bodyPr/>
          <a:lstStyle/>
          <a:p>
            <a:fld id="{D85D4919-9345-C143-B116-BEF1F73A0D07}" type="slidenum">
              <a:rPr lang="de-DE" smtClean="0"/>
              <a:pPr/>
              <a:t>7</a:t>
            </a:fld>
            <a:endParaRPr lang="de-DE" dirty="0"/>
          </a:p>
        </p:txBody>
      </p:sp>
      <p:sp>
        <p:nvSpPr>
          <p:cNvPr id="5" name="Text Box 2">
            <a:extLst>
              <a:ext uri="{FF2B5EF4-FFF2-40B4-BE49-F238E27FC236}">
                <a16:creationId xmlns:a16="http://schemas.microsoft.com/office/drawing/2014/main" id="{6C56C7F4-06CF-42D3-8D90-B4F623B91AFA}"/>
              </a:ext>
            </a:extLst>
          </p:cNvPr>
          <p:cNvSpPr txBox="1">
            <a:spLocks noChangeArrowheads="1"/>
          </p:cNvSpPr>
          <p:nvPr/>
        </p:nvSpPr>
        <p:spPr bwMode="auto">
          <a:xfrm>
            <a:off x="457200" y="1878013"/>
            <a:ext cx="822325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defRPr>
            </a:lvl9pPr>
          </a:lstStyle>
          <a:p>
            <a:pPr>
              <a:spcBef>
                <a:spcPct val="50000"/>
              </a:spcBef>
            </a:pPr>
            <a:r>
              <a:rPr lang="de-DE" altLang="de-DE" sz="1800" dirty="0">
                <a:cs typeface="Times New Roman" pitchFamily="18" charset="0"/>
              </a:rPr>
              <a:t> </a:t>
            </a:r>
          </a:p>
          <a:p>
            <a:pPr>
              <a:buClr>
                <a:srgbClr val="FFC000"/>
              </a:buClr>
              <a:buFont typeface="Wingdings" panose="05000000000000000000" pitchFamily="2" charset="2"/>
              <a:buChar char="§"/>
            </a:pPr>
            <a:r>
              <a:rPr lang="de-DE" sz="3200" dirty="0"/>
              <a:t>Arbeitsvertrag</a:t>
            </a:r>
          </a:p>
          <a:p>
            <a:pPr>
              <a:buClr>
                <a:srgbClr val="FFC000"/>
              </a:buClr>
              <a:buFont typeface="Wingdings" panose="05000000000000000000" pitchFamily="2" charset="2"/>
              <a:buChar char="§"/>
            </a:pPr>
            <a:r>
              <a:rPr lang="de-DE" sz="3200" dirty="0"/>
              <a:t>Mietvertrag</a:t>
            </a:r>
          </a:p>
          <a:p>
            <a:pPr>
              <a:buClr>
                <a:srgbClr val="FFC000"/>
              </a:buClr>
              <a:buFont typeface="Wingdings" panose="05000000000000000000" pitchFamily="2" charset="2"/>
              <a:buChar char="§"/>
            </a:pPr>
            <a:r>
              <a:rPr lang="de-DE" sz="3200" dirty="0"/>
              <a:t>Versicherungen</a:t>
            </a:r>
          </a:p>
          <a:p>
            <a:pPr>
              <a:buClr>
                <a:srgbClr val="FFC000"/>
              </a:buClr>
              <a:buFont typeface="Wingdings" panose="05000000000000000000" pitchFamily="2" charset="2"/>
              <a:buChar char="§"/>
            </a:pPr>
            <a:r>
              <a:rPr lang="de-DE" sz="3200" dirty="0"/>
              <a:t>Finanzierung / Förderung</a:t>
            </a:r>
          </a:p>
          <a:p>
            <a:pPr>
              <a:buClr>
                <a:srgbClr val="FFC000"/>
              </a:buClr>
              <a:buFont typeface="Wingdings" panose="05000000000000000000" pitchFamily="2" charset="2"/>
              <a:buChar char="§"/>
            </a:pPr>
            <a:r>
              <a:rPr lang="de-DE" sz="3200" dirty="0"/>
              <a:t>Gewerberecht</a:t>
            </a:r>
          </a:p>
          <a:p>
            <a:pPr>
              <a:buClr>
                <a:srgbClr val="FFC000"/>
              </a:buClr>
              <a:buFont typeface="Wingdings" panose="05000000000000000000" pitchFamily="2" charset="2"/>
              <a:buChar char="§"/>
            </a:pPr>
            <a:r>
              <a:rPr lang="de-DE" sz="3200" dirty="0"/>
              <a:t>Steuerrecht</a:t>
            </a:r>
          </a:p>
          <a:p>
            <a:pPr>
              <a:buClr>
                <a:srgbClr val="FFC000"/>
              </a:buClr>
              <a:buFont typeface="Wingdings" panose="05000000000000000000" pitchFamily="2" charset="2"/>
              <a:buChar char="§"/>
            </a:pPr>
            <a:r>
              <a:rPr lang="de-DE" sz="3200" dirty="0"/>
              <a:t>Sozialversicherungsrecht</a:t>
            </a:r>
          </a:p>
        </p:txBody>
      </p:sp>
      <p:sp>
        <p:nvSpPr>
          <p:cNvPr id="6" name="Titel 6">
            <a:extLst>
              <a:ext uri="{FF2B5EF4-FFF2-40B4-BE49-F238E27FC236}">
                <a16:creationId xmlns:a16="http://schemas.microsoft.com/office/drawing/2014/main" id="{1D5E599E-88B7-43DD-8A8A-6B0355B4029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 Einführung, Besonderheit: „Gründen im Nebenerwerb“</a:t>
            </a:r>
          </a:p>
        </p:txBody>
      </p:sp>
    </p:spTree>
    <p:extLst>
      <p:ext uri="{BB962C8B-B14F-4D97-AF65-F5344CB8AC3E}">
        <p14:creationId xmlns:p14="http://schemas.microsoft.com/office/powerpoint/2010/main" val="971301140"/>
      </p:ext>
    </p:extLst>
  </p:cSld>
  <p:clrMapOvr>
    <a:masterClrMapping/>
  </p:clrMapOvr>
  <p:transition>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7A95306-009C-4560-9C0A-6E16BDCBAD02}"/>
              </a:ext>
            </a:extLst>
          </p:cNvPr>
          <p:cNvSpPr>
            <a:spLocks noGrp="1"/>
          </p:cNvSpPr>
          <p:nvPr>
            <p:ph type="ftr" sz="quarter" idx="3"/>
          </p:nvPr>
        </p:nvSpPr>
        <p:spPr/>
        <p:txBody>
          <a:bodyPr/>
          <a:lstStyle/>
          <a:p>
            <a:pPr>
              <a:defRPr/>
            </a:pPr>
            <a:r>
              <a:rPr lang="de-DE" dirty="0"/>
              <a:t>Gründen im Voll- und Nebenerwerb </a:t>
            </a:r>
          </a:p>
        </p:txBody>
      </p:sp>
      <p:sp>
        <p:nvSpPr>
          <p:cNvPr id="3" name="Textplatzhalter 2">
            <a:extLst>
              <a:ext uri="{FF2B5EF4-FFF2-40B4-BE49-F238E27FC236}">
                <a16:creationId xmlns:a16="http://schemas.microsoft.com/office/drawing/2014/main" id="{53E0436C-9D35-44EF-8AF6-211B76F07B63}"/>
              </a:ext>
            </a:extLst>
          </p:cNvPr>
          <p:cNvSpPr>
            <a:spLocks noGrp="1"/>
          </p:cNvSpPr>
          <p:nvPr>
            <p:ph type="body" idx="1"/>
          </p:nvPr>
        </p:nvSpPr>
        <p:spPr/>
        <p:txBody>
          <a:bodyPr/>
          <a:lstStyle/>
          <a:p>
            <a:r>
              <a:rPr lang="de-DE" dirty="0"/>
              <a:t>Im Grundsatz gilt</a:t>
            </a:r>
          </a:p>
        </p:txBody>
      </p:sp>
      <p:sp>
        <p:nvSpPr>
          <p:cNvPr id="4" name="Foliennummernplatzhalter 3">
            <a:extLst>
              <a:ext uri="{FF2B5EF4-FFF2-40B4-BE49-F238E27FC236}">
                <a16:creationId xmlns:a16="http://schemas.microsoft.com/office/drawing/2014/main" id="{0107036B-A6A5-4F4A-BE6A-52FD861E93ED}"/>
              </a:ext>
            </a:extLst>
          </p:cNvPr>
          <p:cNvSpPr>
            <a:spLocks noGrp="1"/>
          </p:cNvSpPr>
          <p:nvPr>
            <p:ph type="sldNum" sz="quarter" idx="12"/>
          </p:nvPr>
        </p:nvSpPr>
        <p:spPr/>
        <p:txBody>
          <a:bodyPr/>
          <a:lstStyle/>
          <a:p>
            <a:fld id="{D85D4919-9345-C143-B116-BEF1F73A0D07}" type="slidenum">
              <a:rPr lang="de-DE" smtClean="0"/>
              <a:pPr/>
              <a:t>8</a:t>
            </a:fld>
            <a:endParaRPr lang="de-DE" dirty="0"/>
          </a:p>
        </p:txBody>
      </p:sp>
      <p:sp>
        <p:nvSpPr>
          <p:cNvPr id="6" name="Titel 6">
            <a:extLst>
              <a:ext uri="{FF2B5EF4-FFF2-40B4-BE49-F238E27FC236}">
                <a16:creationId xmlns:a16="http://schemas.microsoft.com/office/drawing/2014/main" id="{1D5E599E-88B7-43DD-8A8A-6B0355B40292}"/>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 Einführung, Besonderheit: „Gründen im Nebenerwerb“</a:t>
            </a:r>
          </a:p>
        </p:txBody>
      </p:sp>
      <p:sp>
        <p:nvSpPr>
          <p:cNvPr id="7" name="Textplatzhalter 2">
            <a:extLst>
              <a:ext uri="{FF2B5EF4-FFF2-40B4-BE49-F238E27FC236}">
                <a16:creationId xmlns:a16="http://schemas.microsoft.com/office/drawing/2014/main" id="{98DA78B5-02B8-4D09-8862-F302E1A0B6AD}"/>
              </a:ext>
            </a:extLst>
          </p:cNvPr>
          <p:cNvSpPr txBox="1">
            <a:spLocks/>
          </p:cNvSpPr>
          <p:nvPr/>
        </p:nvSpPr>
        <p:spPr>
          <a:xfrm>
            <a:off x="447675" y="1987554"/>
            <a:ext cx="8223251" cy="4215599"/>
          </a:xfrm>
          <a:prstGeom prst="rect">
            <a:avLst/>
          </a:prstGeom>
        </p:spPr>
        <p:txBody>
          <a:bodyPr>
            <a:normAutofit/>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350"/>
            <a:endParaRPr lang="de-DE" altLang="de-DE" b="1">
              <a:solidFill>
                <a:srgbClr val="FF0000"/>
              </a:solidFill>
            </a:endParaRPr>
          </a:p>
          <a:p>
            <a:pPr marL="109350" algn="ctr"/>
            <a:r>
              <a:rPr lang="de-DE" altLang="de-DE" sz="3200" b="1">
                <a:solidFill>
                  <a:srgbClr val="FF0000"/>
                </a:solidFill>
              </a:rPr>
              <a:t>Im Nebenerwerb sind die gleichen Voraussetzungen </a:t>
            </a:r>
          </a:p>
          <a:p>
            <a:pPr marL="109350" algn="ctr"/>
            <a:r>
              <a:rPr lang="de-DE" altLang="de-DE" sz="3200" b="1">
                <a:solidFill>
                  <a:srgbClr val="FF0000"/>
                </a:solidFill>
              </a:rPr>
              <a:t>(rechtlich und steuerlich) </a:t>
            </a:r>
          </a:p>
          <a:p>
            <a:pPr marL="109350" algn="ctr"/>
            <a:r>
              <a:rPr lang="de-DE" altLang="de-DE" sz="3200" b="1">
                <a:solidFill>
                  <a:srgbClr val="FF0000"/>
                </a:solidFill>
              </a:rPr>
              <a:t>für die Selbständigkeit zu erfüllen wie im Vollerwerb!</a:t>
            </a:r>
          </a:p>
          <a:p>
            <a:pPr marL="109350"/>
            <a:endParaRPr lang="de-DE" dirty="0"/>
          </a:p>
        </p:txBody>
      </p:sp>
    </p:spTree>
    <p:extLst>
      <p:ext uri="{BB962C8B-B14F-4D97-AF65-F5344CB8AC3E}">
        <p14:creationId xmlns:p14="http://schemas.microsoft.com/office/powerpoint/2010/main" val="2392442152"/>
      </p:ext>
    </p:extLst>
  </p:cSld>
  <p:clrMapOvr>
    <a:masterClrMapping/>
  </p:clrMapOvr>
  <p:transition>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CD97E8A-D868-467F-AFAA-D320E217BAE1}"/>
              </a:ext>
            </a:extLst>
          </p:cNvPr>
          <p:cNvSpPr>
            <a:spLocks noGrp="1"/>
          </p:cNvSpPr>
          <p:nvPr>
            <p:ph type="ftr" sz="quarter" idx="3"/>
          </p:nvPr>
        </p:nvSpPr>
        <p:spPr/>
        <p:txBody>
          <a:bodyPr/>
          <a:lstStyle/>
          <a:p>
            <a:pPr>
              <a:defRPr/>
            </a:pPr>
            <a:r>
              <a:rPr lang="de-DE" dirty="0"/>
              <a:t>Gründen im Voll- und Nebenerwerb </a:t>
            </a:r>
          </a:p>
          <a:p>
            <a:pPr>
              <a:defRPr/>
            </a:pPr>
            <a:r>
              <a:rPr lang="de-DE" dirty="0"/>
              <a:t> </a:t>
            </a:r>
          </a:p>
        </p:txBody>
      </p:sp>
      <p:sp>
        <p:nvSpPr>
          <p:cNvPr id="3" name="Textplatzhalter 2">
            <a:extLst>
              <a:ext uri="{FF2B5EF4-FFF2-40B4-BE49-F238E27FC236}">
                <a16:creationId xmlns:a16="http://schemas.microsoft.com/office/drawing/2014/main" id="{AA5D6F1A-129D-4F7D-A8C7-382ABA9493DA}"/>
              </a:ext>
            </a:extLst>
          </p:cNvPr>
          <p:cNvSpPr>
            <a:spLocks noGrp="1"/>
          </p:cNvSpPr>
          <p:nvPr>
            <p:ph type="body" idx="1"/>
          </p:nvPr>
        </p:nvSpPr>
        <p:spPr>
          <a:xfrm>
            <a:off x="436111" y="1361289"/>
            <a:ext cx="8235950" cy="522850"/>
          </a:xfrm>
        </p:spPr>
        <p:txBody>
          <a:bodyPr/>
          <a:lstStyle/>
          <a:p>
            <a:r>
              <a:rPr lang="de-DE" dirty="0"/>
              <a:t>Gründungsgeschehen 2021 - Zugang</a:t>
            </a:r>
          </a:p>
        </p:txBody>
      </p:sp>
      <p:sp>
        <p:nvSpPr>
          <p:cNvPr id="5" name="Inhaltsplatzhalter 1">
            <a:extLst>
              <a:ext uri="{FF2B5EF4-FFF2-40B4-BE49-F238E27FC236}">
                <a16:creationId xmlns:a16="http://schemas.microsoft.com/office/drawing/2014/main" id="{B380E7A2-6B6C-4F5E-AF00-A3C97190752D}"/>
              </a:ext>
            </a:extLst>
          </p:cNvPr>
          <p:cNvSpPr txBox="1">
            <a:spLocks/>
          </p:cNvSpPr>
          <p:nvPr/>
        </p:nvSpPr>
        <p:spPr bwMode="auto">
          <a:xfrm>
            <a:off x="436110" y="1901566"/>
            <a:ext cx="8235949" cy="433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200" b="0" i="0" kern="1200">
                <a:solidFill>
                  <a:schemeClr val="tx1"/>
                </a:solidFill>
                <a:latin typeface="Arial"/>
                <a:ea typeface="Geneva" charset="0"/>
                <a:cs typeface="Arial"/>
              </a:defRPr>
            </a:lvl1pPr>
            <a:lvl2pPr marL="742950" indent="-285750" algn="l" rtl="0" eaLnBrk="1" fontAlgn="base" hangingPunct="1">
              <a:spcBef>
                <a:spcPct val="20000"/>
              </a:spcBef>
              <a:spcAft>
                <a:spcPct val="0"/>
              </a:spcAft>
              <a:buFont typeface="Arial" charset="0"/>
              <a:buChar char="–"/>
              <a:defRPr sz="1600" b="0" i="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1400" b="0" i="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1200" b="0" i="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600" dirty="0"/>
          </a:p>
          <a:p>
            <a:r>
              <a:rPr lang="de-DE" sz="1600" dirty="0"/>
              <a:t>Im Jahr 2021 wurden in Deutschland rund </a:t>
            </a:r>
            <a:r>
              <a:rPr lang="de-DE" sz="1600" b="1" dirty="0"/>
              <a:t>126.000 </a:t>
            </a:r>
            <a:r>
              <a:rPr lang="de-DE" sz="1600" dirty="0"/>
              <a:t>Betriebe gegründet, deren Rechtsform und Beschäftigtenzahl auf eine </a:t>
            </a:r>
            <a:r>
              <a:rPr lang="de-DE" sz="1600" b="1" dirty="0"/>
              <a:t>größere wirtschaftliche Bedeutung </a:t>
            </a:r>
            <a:r>
              <a:rPr lang="de-DE" sz="1600" dirty="0"/>
              <a:t>schließen lassen. (</a:t>
            </a:r>
            <a:r>
              <a:rPr lang="de-DE" sz="1600" b="1" dirty="0"/>
              <a:t>8,4 % mehr </a:t>
            </a:r>
            <a:r>
              <a:rPr lang="de-DE" sz="1600" dirty="0"/>
              <a:t>als im Jahr </a:t>
            </a:r>
            <a:r>
              <a:rPr lang="de-DE" sz="1600" b="1" dirty="0"/>
              <a:t>2020</a:t>
            </a:r>
            <a:r>
              <a:rPr lang="de-DE" sz="1600" dirty="0"/>
              <a:t>)</a:t>
            </a:r>
            <a:br>
              <a:rPr lang="de-DE" sz="1600" dirty="0"/>
            </a:br>
            <a:endParaRPr lang="de-DE" sz="1600" dirty="0">
              <a:solidFill>
                <a:prstClr val="black"/>
              </a:solidFill>
            </a:endParaRPr>
          </a:p>
          <a:p>
            <a:r>
              <a:rPr lang="de-DE" sz="1600" dirty="0"/>
              <a:t>Die Zahl neu gegründeter Kleinunternehmen lag im Jahr 2021 mit rund </a:t>
            </a:r>
            <a:r>
              <a:rPr lang="de-DE" sz="1600" b="1" dirty="0"/>
              <a:t>132.000</a:t>
            </a:r>
            <a:r>
              <a:rPr lang="de-DE" sz="1600" dirty="0"/>
              <a:t> deutlich unter dem Vorjahreswert </a:t>
            </a:r>
            <a:r>
              <a:rPr lang="de-DE" sz="1600" b="1" dirty="0"/>
              <a:t>(-2,8 %)</a:t>
            </a:r>
            <a:r>
              <a:rPr lang="de-DE" sz="1600" dirty="0"/>
              <a:t>.</a:t>
            </a:r>
          </a:p>
          <a:p>
            <a:endParaRPr lang="de-DE" sz="1600" dirty="0">
              <a:solidFill>
                <a:prstClr val="black"/>
              </a:solidFill>
            </a:endParaRPr>
          </a:p>
          <a:p>
            <a:r>
              <a:rPr lang="de-DE" sz="1600" dirty="0">
                <a:solidFill>
                  <a:prstClr val="black"/>
                </a:solidFill>
              </a:rPr>
              <a:t>Die </a:t>
            </a:r>
            <a:r>
              <a:rPr lang="de-DE" sz="1600" b="1" dirty="0">
                <a:solidFill>
                  <a:prstClr val="black"/>
                </a:solidFill>
              </a:rPr>
              <a:t>Zahl</a:t>
            </a:r>
            <a:r>
              <a:rPr lang="de-DE" sz="1600" dirty="0">
                <a:solidFill>
                  <a:prstClr val="black"/>
                </a:solidFill>
              </a:rPr>
              <a:t> der Gründungen von </a:t>
            </a:r>
            <a:r>
              <a:rPr lang="de-DE" sz="1600" b="1" dirty="0">
                <a:solidFill>
                  <a:prstClr val="black"/>
                </a:solidFill>
              </a:rPr>
              <a:t>Nebenerwerbsbetrieben</a:t>
            </a:r>
            <a:r>
              <a:rPr lang="de-DE" sz="1600" dirty="0">
                <a:solidFill>
                  <a:prstClr val="black"/>
                </a:solidFill>
              </a:rPr>
              <a:t> </a:t>
            </a:r>
            <a:r>
              <a:rPr lang="de-DE" sz="1600" b="1" dirty="0">
                <a:solidFill>
                  <a:prstClr val="black"/>
                </a:solidFill>
              </a:rPr>
              <a:t>stieg um 11,4 % </a:t>
            </a:r>
            <a:r>
              <a:rPr lang="de-DE" sz="1600" dirty="0">
                <a:solidFill>
                  <a:prstClr val="black"/>
                </a:solidFill>
              </a:rPr>
              <a:t>auf rund </a:t>
            </a:r>
            <a:r>
              <a:rPr lang="de-DE" sz="1600" b="1" dirty="0">
                <a:solidFill>
                  <a:prstClr val="black"/>
                </a:solidFill>
              </a:rPr>
              <a:t>324.200</a:t>
            </a:r>
            <a:r>
              <a:rPr lang="de-DE" sz="1600" dirty="0">
                <a:solidFill>
                  <a:prstClr val="black"/>
                </a:solidFill>
              </a:rPr>
              <a:t>. </a:t>
            </a:r>
          </a:p>
          <a:p>
            <a:endParaRPr lang="de-DE" sz="1600" dirty="0">
              <a:solidFill>
                <a:prstClr val="black"/>
              </a:solidFill>
            </a:endParaRPr>
          </a:p>
          <a:p>
            <a:r>
              <a:rPr lang="de-DE" sz="1600" dirty="0"/>
              <a:t>Die </a:t>
            </a:r>
            <a:r>
              <a:rPr lang="de-DE" sz="1600" b="1" dirty="0"/>
              <a:t>Gesamtzahl der Gewerbeanmeldungen stieg </a:t>
            </a:r>
            <a:r>
              <a:rPr lang="de-DE" sz="1600" dirty="0"/>
              <a:t>im Jahr 2021 auf rund </a:t>
            </a:r>
            <a:r>
              <a:rPr lang="de-DE" sz="1600" b="1" dirty="0"/>
              <a:t>704.900</a:t>
            </a:r>
            <a:r>
              <a:rPr lang="de-DE" sz="1600" dirty="0"/>
              <a:t>, das waren </a:t>
            </a:r>
            <a:r>
              <a:rPr lang="de-DE" sz="1600" b="1" dirty="0"/>
              <a:t>6,7% mehr </a:t>
            </a:r>
            <a:r>
              <a:rPr lang="de-DE" sz="1600" dirty="0"/>
              <a:t>als im Vorjahr.</a:t>
            </a:r>
            <a:endParaRPr lang="de-DE" sz="1600" dirty="0">
              <a:solidFill>
                <a:prstClr val="black"/>
              </a:solidFill>
            </a:endParaRPr>
          </a:p>
          <a:p>
            <a:endParaRPr lang="de-DE" sz="1600" dirty="0">
              <a:solidFill>
                <a:prstClr val="black"/>
              </a:solidFill>
            </a:endParaRPr>
          </a:p>
          <a:p>
            <a:endParaRPr lang="de-DE" altLang="de-DE" sz="1600" dirty="0">
              <a:solidFill>
                <a:prstClr val="black"/>
              </a:solidFill>
              <a:latin typeface="Arial" pitchFamily="34" charset="0"/>
              <a:cs typeface="Arial" pitchFamily="34" charset="0"/>
            </a:endParaRPr>
          </a:p>
          <a:p>
            <a:r>
              <a:rPr lang="de-DE" altLang="de-DE" sz="1600" dirty="0">
                <a:solidFill>
                  <a:prstClr val="black"/>
                </a:solidFill>
                <a:latin typeface="Arial" pitchFamily="34" charset="0"/>
                <a:cs typeface="Arial" pitchFamily="34" charset="0"/>
              </a:rPr>
              <a:t>Quelle: Statistisches Bundesamt</a:t>
            </a:r>
          </a:p>
          <a:p>
            <a:pPr>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800" dirty="0">
              <a:latin typeface="Arial" pitchFamily="34" charset="0"/>
              <a:cs typeface="Arial" pitchFamily="34" charset="0"/>
            </a:endParaRPr>
          </a:p>
          <a:p>
            <a:pPr>
              <a:lnSpc>
                <a:spcPct val="90000"/>
              </a:lnSpc>
              <a:buFontTx/>
              <a:buNone/>
            </a:pPr>
            <a:endParaRPr lang="de-DE" altLang="de-DE" sz="1600" dirty="0">
              <a:latin typeface="Arial" pitchFamily="34" charset="0"/>
              <a:cs typeface="Arial" pitchFamily="34" charset="0"/>
            </a:endParaRPr>
          </a:p>
        </p:txBody>
      </p:sp>
      <p:sp>
        <p:nvSpPr>
          <p:cNvPr id="8" name="Foliennummernplatzhalter 3">
            <a:extLst>
              <a:ext uri="{FF2B5EF4-FFF2-40B4-BE49-F238E27FC236}">
                <a16:creationId xmlns:a16="http://schemas.microsoft.com/office/drawing/2014/main" id="{DE4959A8-B21C-4B6D-B454-B973ACE9501D}"/>
              </a:ext>
            </a:extLst>
          </p:cNvPr>
          <p:cNvSpPr>
            <a:spLocks noGrp="1"/>
          </p:cNvSpPr>
          <p:nvPr>
            <p:ph type="sldNum" sz="quarter" idx="12"/>
          </p:nvPr>
        </p:nvSpPr>
        <p:spPr>
          <a:xfrm>
            <a:off x="7956376" y="6356350"/>
            <a:ext cx="730424"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57C6AF-C1FF-6140-89C1-E3C03D68B29C}" type="slidenum">
              <a:rPr kumimoji="0" lang="de-DE" sz="900" b="0" i="0" u="none" strike="noStrike" kern="1200" cap="none" spc="0" normalizeH="0" baseline="0" noProof="0" smtClean="0">
                <a:ln>
                  <a:noFill/>
                </a:ln>
                <a:solidFill>
                  <a:srgbClr val="898989"/>
                </a:solidFill>
                <a:effectLst/>
                <a:uLnTx/>
                <a:uFillTx/>
                <a:latin typeface="Calibri"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DE" sz="900" b="0" i="0" u="none" strike="noStrike" kern="1200" cap="none" spc="0" normalizeH="0" baseline="0" noProof="0" dirty="0">
              <a:ln>
                <a:noFill/>
              </a:ln>
              <a:solidFill>
                <a:srgbClr val="898989"/>
              </a:solidFill>
              <a:effectLst/>
              <a:uLnTx/>
              <a:uFillTx/>
              <a:latin typeface="Calibri" charset="0"/>
              <a:cs typeface="+mn-cs"/>
            </a:endParaRPr>
          </a:p>
        </p:txBody>
      </p:sp>
      <p:sp>
        <p:nvSpPr>
          <p:cNvPr id="6" name="Titel 6">
            <a:extLst>
              <a:ext uri="{FF2B5EF4-FFF2-40B4-BE49-F238E27FC236}">
                <a16:creationId xmlns:a16="http://schemas.microsoft.com/office/drawing/2014/main" id="{85EEFAA0-C75E-442E-84A9-928911EFA268}"/>
              </a:ext>
            </a:extLst>
          </p:cNvPr>
          <p:cNvSpPr txBox="1">
            <a:spLocks/>
          </p:cNvSpPr>
          <p:nvPr/>
        </p:nvSpPr>
        <p:spPr>
          <a:xfrm>
            <a:off x="457200" y="290280"/>
            <a:ext cx="7007797" cy="582380"/>
          </a:xfrm>
          <a:prstGeom prst="rect">
            <a:avLst/>
          </a:prstGeom>
        </p:spPr>
        <p:txBody>
          <a:bodyPr/>
          <a:lstStyle>
            <a:lvl1pPr algn="l" rtl="0" eaLnBrk="1" fontAlgn="base" hangingPunct="1">
              <a:spcBef>
                <a:spcPct val="0"/>
              </a:spcBef>
              <a:spcAft>
                <a:spcPct val="0"/>
              </a:spcAft>
              <a:defRPr sz="3200" kern="1200">
                <a:solidFill>
                  <a:schemeClr val="tx1"/>
                </a:solidFill>
                <a:latin typeface="Arial"/>
                <a:ea typeface="Geneva" charset="0"/>
                <a:cs typeface="Arial"/>
              </a:defRPr>
            </a:lvl1pPr>
            <a:lvl2pPr algn="ctr" rtl="0" eaLnBrk="1" fontAlgn="base" hangingPunct="1">
              <a:spcBef>
                <a:spcPct val="0"/>
              </a:spcBef>
              <a:spcAft>
                <a:spcPct val="0"/>
              </a:spcAft>
              <a:defRPr sz="4400">
                <a:solidFill>
                  <a:schemeClr val="tx1"/>
                </a:solidFill>
                <a:latin typeface="Calibri" charset="0"/>
                <a:ea typeface="Geneva" charset="0"/>
              </a:defRPr>
            </a:lvl2pPr>
            <a:lvl3pPr algn="ctr" rtl="0" eaLnBrk="1" fontAlgn="base" hangingPunct="1">
              <a:spcBef>
                <a:spcPct val="0"/>
              </a:spcBef>
              <a:spcAft>
                <a:spcPct val="0"/>
              </a:spcAft>
              <a:defRPr sz="4400">
                <a:solidFill>
                  <a:schemeClr val="tx1"/>
                </a:solidFill>
                <a:latin typeface="Calibri" charset="0"/>
                <a:ea typeface="Geneva" charset="0"/>
              </a:defRPr>
            </a:lvl3pPr>
            <a:lvl4pPr algn="ctr" rtl="0" eaLnBrk="1" fontAlgn="base" hangingPunct="1">
              <a:spcBef>
                <a:spcPct val="0"/>
              </a:spcBef>
              <a:spcAft>
                <a:spcPct val="0"/>
              </a:spcAft>
              <a:defRPr sz="4400">
                <a:solidFill>
                  <a:schemeClr val="tx1"/>
                </a:solidFill>
                <a:latin typeface="Calibri" charset="0"/>
                <a:ea typeface="Geneva" charset="0"/>
              </a:defRPr>
            </a:lvl4pPr>
            <a:lvl5pPr algn="ctr" rtl="0" eaLnBrk="1" fontAlgn="base" hangingPunct="1">
              <a:spcBef>
                <a:spcPct val="0"/>
              </a:spcBef>
              <a:spcAft>
                <a:spcPct val="0"/>
              </a:spcAft>
              <a:defRPr sz="4400">
                <a:solidFill>
                  <a:schemeClr val="tx1"/>
                </a:solidFill>
                <a:latin typeface="Calibri" charset="0"/>
                <a:ea typeface="Geneva" charset="0"/>
              </a:defRPr>
            </a:lvl5pPr>
            <a:lvl6pPr marL="457200" algn="ctr" rtl="0" eaLnBrk="1" fontAlgn="base" hangingPunct="1">
              <a:spcBef>
                <a:spcPct val="0"/>
              </a:spcBef>
              <a:spcAft>
                <a:spcPct val="0"/>
              </a:spcAft>
              <a:defRPr sz="4400">
                <a:solidFill>
                  <a:schemeClr val="tx1"/>
                </a:solidFill>
                <a:latin typeface="Calibri" charset="0"/>
                <a:ea typeface="Geneva" charset="0"/>
              </a:defRPr>
            </a:lvl6pPr>
            <a:lvl7pPr marL="914400" algn="ctr" rtl="0" eaLnBrk="1" fontAlgn="base" hangingPunct="1">
              <a:spcBef>
                <a:spcPct val="0"/>
              </a:spcBef>
              <a:spcAft>
                <a:spcPct val="0"/>
              </a:spcAft>
              <a:defRPr sz="4400">
                <a:solidFill>
                  <a:schemeClr val="tx1"/>
                </a:solidFill>
                <a:latin typeface="Calibri" charset="0"/>
                <a:ea typeface="Geneva" charset="0"/>
              </a:defRPr>
            </a:lvl7pPr>
            <a:lvl8pPr marL="1371600" algn="ctr" rtl="0" eaLnBrk="1" fontAlgn="base" hangingPunct="1">
              <a:spcBef>
                <a:spcPct val="0"/>
              </a:spcBef>
              <a:spcAft>
                <a:spcPct val="0"/>
              </a:spcAft>
              <a:defRPr sz="4400">
                <a:solidFill>
                  <a:schemeClr val="tx1"/>
                </a:solidFill>
                <a:latin typeface="Calibri" charset="0"/>
                <a:ea typeface="Geneva" charset="0"/>
              </a:defRPr>
            </a:lvl8pPr>
            <a:lvl9pPr marL="1828800" algn="ctr" rtl="0" eaLnBrk="1" fontAlgn="base" hangingPunct="1">
              <a:spcBef>
                <a:spcPct val="0"/>
              </a:spcBef>
              <a:spcAft>
                <a:spcPct val="0"/>
              </a:spcAft>
              <a:defRPr sz="4400">
                <a:solidFill>
                  <a:schemeClr val="tx1"/>
                </a:solidFill>
                <a:latin typeface="Calibri" charset="0"/>
                <a:ea typeface="Geneva" charset="0"/>
              </a:defRPr>
            </a:lvl9pPr>
          </a:lstStyle>
          <a:p>
            <a:r>
              <a:rPr lang="de-DE" sz="1600" dirty="0"/>
              <a:t>II. Aktuelle Rahmenbedingungen</a:t>
            </a:r>
          </a:p>
        </p:txBody>
      </p:sp>
    </p:spTree>
    <p:extLst>
      <p:ext uri="{BB962C8B-B14F-4D97-AF65-F5344CB8AC3E}">
        <p14:creationId xmlns:p14="http://schemas.microsoft.com/office/powerpoint/2010/main" val="3229582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rainer_Präsentations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Trainer_Präsentationsvorlage.potx</Template>
  <TotalTime>0</TotalTime>
  <Words>3240</Words>
  <Application>Microsoft Office PowerPoint</Application>
  <PresentationFormat>Bildschirmpräsentation (4:3)</PresentationFormat>
  <Paragraphs>748</Paragraphs>
  <Slides>66</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3</vt:i4>
      </vt:variant>
      <vt:variant>
        <vt:lpstr>Folientitel</vt:lpstr>
      </vt:variant>
      <vt:variant>
        <vt:i4>66</vt:i4>
      </vt:variant>
    </vt:vector>
  </HeadingPairs>
  <TitlesOfParts>
    <vt:vector size="75" baseType="lpstr">
      <vt:lpstr>Arial</vt:lpstr>
      <vt:lpstr>Calibri</vt:lpstr>
      <vt:lpstr>Symbol</vt:lpstr>
      <vt:lpstr>Times New Roman</vt:lpstr>
      <vt:lpstr>Wingdings</vt:lpstr>
      <vt:lpstr>Trainer_Präsentationsvorlage</vt:lpstr>
      <vt:lpstr>Bild</vt:lpstr>
      <vt:lpstr>Diagramm</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III.1 Rechtsformwahl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III.2 Anmeldung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IHK München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Weingaertner</dc:creator>
  <cp:lastModifiedBy>Harald Hof</cp:lastModifiedBy>
  <cp:revision>386</cp:revision>
  <cp:lastPrinted>2020-01-22T19:59:47Z</cp:lastPrinted>
  <dcterms:created xsi:type="dcterms:W3CDTF">2014-06-18T12:20:17Z</dcterms:created>
  <dcterms:modified xsi:type="dcterms:W3CDTF">2022-06-05T13:13:09Z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rainername">
    <vt:lpwstr>Trainername</vt:lpwstr>
  </property>
</Properties>
</file>