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2" r:id="rId2"/>
    <p:sldMasterId id="2147483759" r:id="rId3"/>
  </p:sldMasterIdLst>
  <p:notesMasterIdLst>
    <p:notesMasterId r:id="rId143"/>
  </p:notesMasterIdLst>
  <p:handoutMasterIdLst>
    <p:handoutMasterId r:id="rId144"/>
  </p:handoutMasterIdLst>
  <p:sldIdLst>
    <p:sldId id="264" r:id="rId4"/>
    <p:sldId id="424" r:id="rId5"/>
    <p:sldId id="425" r:id="rId6"/>
    <p:sldId id="426" r:id="rId7"/>
    <p:sldId id="427" r:id="rId8"/>
    <p:sldId id="428" r:id="rId9"/>
    <p:sldId id="429" r:id="rId10"/>
    <p:sldId id="430" r:id="rId11"/>
    <p:sldId id="431" r:id="rId12"/>
    <p:sldId id="432" r:id="rId13"/>
    <p:sldId id="433" r:id="rId14"/>
    <p:sldId id="434" r:id="rId15"/>
    <p:sldId id="435" r:id="rId16"/>
    <p:sldId id="550" r:id="rId17"/>
    <p:sldId id="551" r:id="rId18"/>
    <p:sldId id="552" r:id="rId19"/>
    <p:sldId id="553" r:id="rId20"/>
    <p:sldId id="554" r:id="rId21"/>
    <p:sldId id="555" r:id="rId22"/>
    <p:sldId id="556" r:id="rId23"/>
    <p:sldId id="557"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50" r:id="rId39"/>
    <p:sldId id="451" r:id="rId40"/>
    <p:sldId id="452" r:id="rId41"/>
    <p:sldId id="453" r:id="rId42"/>
    <p:sldId id="299" r:id="rId43"/>
    <p:sldId id="300" r:id="rId44"/>
    <p:sldId id="301"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1" r:id="rId83"/>
    <p:sldId id="492" r:id="rId84"/>
    <p:sldId id="493" r:id="rId85"/>
    <p:sldId id="494" r:id="rId86"/>
    <p:sldId id="495" r:id="rId87"/>
    <p:sldId id="496" r:id="rId88"/>
    <p:sldId id="497" r:id="rId89"/>
    <p:sldId id="498" r:id="rId90"/>
    <p:sldId id="499" r:id="rId91"/>
    <p:sldId id="500" r:id="rId92"/>
    <p:sldId id="501" r:id="rId93"/>
    <p:sldId id="502" r:id="rId94"/>
    <p:sldId id="503" r:id="rId95"/>
    <p:sldId id="504" r:id="rId96"/>
    <p:sldId id="505" r:id="rId97"/>
    <p:sldId id="506" r:id="rId98"/>
    <p:sldId id="507" r:id="rId99"/>
    <p:sldId id="508" r:id="rId100"/>
    <p:sldId id="509" r:id="rId101"/>
    <p:sldId id="510" r:id="rId102"/>
    <p:sldId id="511" r:id="rId103"/>
    <p:sldId id="512" r:id="rId104"/>
    <p:sldId id="513" r:id="rId105"/>
    <p:sldId id="514" r:id="rId106"/>
    <p:sldId id="515" r:id="rId107"/>
    <p:sldId id="516" r:id="rId108"/>
    <p:sldId id="517" r:id="rId109"/>
    <p:sldId id="518" r:id="rId110"/>
    <p:sldId id="519" r:id="rId111"/>
    <p:sldId id="520" r:id="rId112"/>
    <p:sldId id="521" r:id="rId113"/>
    <p:sldId id="522" r:id="rId114"/>
    <p:sldId id="523" r:id="rId115"/>
    <p:sldId id="524" r:id="rId116"/>
    <p:sldId id="525" r:id="rId117"/>
    <p:sldId id="526" r:id="rId118"/>
    <p:sldId id="527" r:id="rId119"/>
    <p:sldId id="528" r:id="rId120"/>
    <p:sldId id="529" r:id="rId121"/>
    <p:sldId id="530" r:id="rId122"/>
    <p:sldId id="531" r:id="rId123"/>
    <p:sldId id="532" r:id="rId124"/>
    <p:sldId id="533" r:id="rId125"/>
    <p:sldId id="535" r:id="rId126"/>
    <p:sldId id="536" r:id="rId127"/>
    <p:sldId id="537" r:id="rId128"/>
    <p:sldId id="538" r:id="rId129"/>
    <p:sldId id="558" r:id="rId130"/>
    <p:sldId id="539" r:id="rId131"/>
    <p:sldId id="540" r:id="rId132"/>
    <p:sldId id="541" r:id="rId133"/>
    <p:sldId id="542" r:id="rId134"/>
    <p:sldId id="543" r:id="rId135"/>
    <p:sldId id="544" r:id="rId136"/>
    <p:sldId id="545" r:id="rId137"/>
    <p:sldId id="559" r:id="rId138"/>
    <p:sldId id="546" r:id="rId139"/>
    <p:sldId id="547" r:id="rId140"/>
    <p:sldId id="548" r:id="rId141"/>
    <p:sldId id="549" r:id="rId142"/>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p:defaultTextStyle>
  <p:extLst>
    <p:ext uri="{EFAFB233-063F-42B5-8137-9DF3F51BA10A}">
      <p15:sldGuideLst xmlns="" xmlns:p15="http://schemas.microsoft.com/office/powerpoint/2012/main">
        <p15:guide id="1" orient="horz" pos="3763">
          <p15:clr>
            <a:srgbClr val="A4A3A4"/>
          </p15:clr>
        </p15:guide>
        <p15:guide id="2" orient="horz" pos="4151">
          <p15:clr>
            <a:srgbClr val="A4A3A4"/>
          </p15:clr>
        </p15:guide>
        <p15:guide id="3"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3" autoAdjust="0"/>
    <p:restoredTop sz="99290" autoAdjust="0"/>
  </p:normalViewPr>
  <p:slideViewPr>
    <p:cSldViewPr showGuides="1">
      <p:cViewPr varScale="1">
        <p:scale>
          <a:sx n="116" d="100"/>
          <a:sy n="116" d="100"/>
        </p:scale>
        <p:origin x="-1140" y="-96"/>
      </p:cViewPr>
      <p:guideLst>
        <p:guide orient="horz" pos="3763"/>
        <p:guide orient="horz" pos="4151"/>
        <p:guide pos="328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handoutMaster" Target="handoutMasters/handoutMaster1.xml"/><Relationship Id="rId149" Type="http://schemas.microsoft.com/office/2015/10/relationships/revisionInfo" Target="revisionInfo.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4" cy="511731"/>
          </a:xfrm>
          <a:prstGeom prst="rect">
            <a:avLst/>
          </a:prstGeom>
        </p:spPr>
        <p:txBody>
          <a:bodyPr vert="horz" lIns="99038" tIns="49519" rIns="99038" bIns="49519" rtlCol="0"/>
          <a:lstStyle>
            <a:lvl1pPr algn="l">
              <a:defRPr sz="1300"/>
            </a:lvl1pPr>
          </a:lstStyle>
          <a:p>
            <a:endParaRPr lang="de-DE"/>
          </a:p>
        </p:txBody>
      </p:sp>
      <p:sp>
        <p:nvSpPr>
          <p:cNvPr id="3" name="Datumsplatzhalter 2"/>
          <p:cNvSpPr>
            <a:spLocks noGrp="1"/>
          </p:cNvSpPr>
          <p:nvPr>
            <p:ph type="dt" sz="quarter" idx="1"/>
          </p:nvPr>
        </p:nvSpPr>
        <p:spPr>
          <a:xfrm>
            <a:off x="4021293" y="0"/>
            <a:ext cx="3076364" cy="511731"/>
          </a:xfrm>
          <a:prstGeom prst="rect">
            <a:avLst/>
          </a:prstGeom>
        </p:spPr>
        <p:txBody>
          <a:bodyPr vert="horz" lIns="99038" tIns="49519" rIns="99038" bIns="49519" rtlCol="0"/>
          <a:lstStyle>
            <a:lvl1pPr algn="r">
              <a:defRPr sz="1300"/>
            </a:lvl1pPr>
          </a:lstStyle>
          <a:p>
            <a:fld id="{43921FDB-40F6-854F-BE0E-096CCBB6E458}" type="datetimeFigureOut">
              <a:rPr lang="de-DE" smtClean="0"/>
              <a:t>26.04.2018</a:t>
            </a:fld>
            <a:endParaRPr lang="de-DE"/>
          </a:p>
        </p:txBody>
      </p:sp>
      <p:sp>
        <p:nvSpPr>
          <p:cNvPr id="4" name="Fußzeilenplatzhalter 3"/>
          <p:cNvSpPr>
            <a:spLocks noGrp="1"/>
          </p:cNvSpPr>
          <p:nvPr>
            <p:ph type="ftr" sz="quarter" idx="2"/>
          </p:nvPr>
        </p:nvSpPr>
        <p:spPr>
          <a:xfrm>
            <a:off x="0" y="9721106"/>
            <a:ext cx="3076364" cy="511731"/>
          </a:xfrm>
          <a:prstGeom prst="rect">
            <a:avLst/>
          </a:prstGeom>
        </p:spPr>
        <p:txBody>
          <a:bodyPr vert="horz" lIns="99038" tIns="49519" rIns="99038" bIns="49519" rtlCol="0" anchor="b"/>
          <a:lstStyle>
            <a:lvl1pPr algn="l">
              <a:defRPr sz="1300"/>
            </a:lvl1pPr>
          </a:lstStyle>
          <a:p>
            <a:endParaRPr lang="de-DE"/>
          </a:p>
        </p:txBody>
      </p:sp>
      <p:sp>
        <p:nvSpPr>
          <p:cNvPr id="5" name="Foliennummernplatzhalter 4"/>
          <p:cNvSpPr>
            <a:spLocks noGrp="1"/>
          </p:cNvSpPr>
          <p:nvPr>
            <p:ph type="sldNum" sz="quarter" idx="3"/>
          </p:nvPr>
        </p:nvSpPr>
        <p:spPr>
          <a:xfrm>
            <a:off x="4021293" y="9721106"/>
            <a:ext cx="3076364" cy="511731"/>
          </a:xfrm>
          <a:prstGeom prst="rect">
            <a:avLst/>
          </a:prstGeom>
        </p:spPr>
        <p:txBody>
          <a:bodyPr vert="horz" lIns="99038" tIns="49519" rIns="99038" bIns="49519" rtlCol="0" anchor="b"/>
          <a:lstStyle>
            <a:lvl1pPr algn="r">
              <a:defRPr sz="1300"/>
            </a:lvl1pPr>
          </a:lstStyle>
          <a:p>
            <a:fld id="{D9172B16-EE0D-4549-B724-993D06EAEDD1}" type="slidenum">
              <a:rPr lang="de-DE" smtClean="0"/>
              <a:t>‹Nr.›</a:t>
            </a:fld>
            <a:endParaRPr lang="de-DE"/>
          </a:p>
        </p:txBody>
      </p:sp>
    </p:spTree>
    <p:extLst>
      <p:ext uri="{BB962C8B-B14F-4D97-AF65-F5344CB8AC3E}">
        <p14:creationId xmlns:p14="http://schemas.microsoft.com/office/powerpoint/2010/main" val="1559706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4" cy="511731"/>
          </a:xfrm>
          <a:prstGeom prst="rect">
            <a:avLst/>
          </a:prstGeom>
        </p:spPr>
        <p:txBody>
          <a:bodyPr vert="horz" lIns="99038" tIns="49519" rIns="99038" bIns="49519" rtlCol="0"/>
          <a:lstStyle>
            <a:lvl1pPr algn="l" fontAlgn="auto">
              <a:spcBef>
                <a:spcPts val="0"/>
              </a:spcBef>
              <a:spcAft>
                <a:spcPts val="0"/>
              </a:spcAft>
              <a:defRPr sz="1300">
                <a:latin typeface="+mn-lt"/>
                <a:ea typeface="+mn-ea"/>
              </a:defRPr>
            </a:lvl1pPr>
          </a:lstStyle>
          <a:p>
            <a:pPr>
              <a:defRPr/>
            </a:pPr>
            <a:endParaRPr lang="de-DE"/>
          </a:p>
        </p:txBody>
      </p:sp>
      <p:sp>
        <p:nvSpPr>
          <p:cNvPr id="3" name="Datumsplatzhalter 2"/>
          <p:cNvSpPr>
            <a:spLocks noGrp="1"/>
          </p:cNvSpPr>
          <p:nvPr>
            <p:ph type="dt" idx="1"/>
          </p:nvPr>
        </p:nvSpPr>
        <p:spPr>
          <a:xfrm>
            <a:off x="4021293" y="0"/>
            <a:ext cx="3076364" cy="511731"/>
          </a:xfrm>
          <a:prstGeom prst="rect">
            <a:avLst/>
          </a:prstGeom>
        </p:spPr>
        <p:txBody>
          <a:bodyPr vert="horz" wrap="square" lIns="99038" tIns="49519" rIns="99038" bIns="49519" numCol="1" anchor="t" anchorCtr="0" compatLnSpc="1">
            <a:prstTxWarp prst="textNoShape">
              <a:avLst/>
            </a:prstTxWarp>
          </a:bodyPr>
          <a:lstStyle>
            <a:lvl1pPr algn="r">
              <a:defRPr sz="1300">
                <a:latin typeface="Calibri" charset="0"/>
              </a:defRPr>
            </a:lvl1pPr>
          </a:lstStyle>
          <a:p>
            <a:fld id="{BE8C3BAB-5A60-FB4B-89C6-E971EF237FB8}" type="datetimeFigureOut">
              <a:rPr lang="de-DE"/>
              <a:pPr/>
              <a:t>26.04.2018</a:t>
            </a:fld>
            <a:endParaRPr lang="de-DE"/>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pPr lvl="0"/>
            <a:endParaRPr lang="de-DE" noProof="0"/>
          </a:p>
        </p:txBody>
      </p:sp>
      <p:sp>
        <p:nvSpPr>
          <p:cNvPr id="5" name="Notizenplatzhalter 4"/>
          <p:cNvSpPr>
            <a:spLocks noGrp="1"/>
          </p:cNvSpPr>
          <p:nvPr>
            <p:ph type="body" sz="quarter" idx="3"/>
          </p:nvPr>
        </p:nvSpPr>
        <p:spPr>
          <a:xfrm>
            <a:off x="709931" y="4861442"/>
            <a:ext cx="5679440" cy="4605576"/>
          </a:xfrm>
          <a:prstGeom prst="rect">
            <a:avLst/>
          </a:prstGeom>
        </p:spPr>
        <p:txBody>
          <a:bodyPr vert="horz" wrap="square" lIns="99038" tIns="49519" rIns="99038" bIns="49519"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4" cy="511731"/>
          </a:xfrm>
          <a:prstGeom prst="rect">
            <a:avLst/>
          </a:prstGeom>
        </p:spPr>
        <p:txBody>
          <a:bodyPr vert="horz" lIns="99038" tIns="49519" rIns="99038" bIns="49519" rtlCol="0" anchor="b"/>
          <a:lstStyle>
            <a:lvl1pPr algn="l" fontAlgn="auto">
              <a:spcBef>
                <a:spcPts val="0"/>
              </a:spcBef>
              <a:spcAft>
                <a:spcPts val="0"/>
              </a:spcAft>
              <a:defRPr sz="1300">
                <a:latin typeface="+mn-lt"/>
                <a:ea typeface="+mn-ea"/>
              </a:defRPr>
            </a:lvl1pPr>
          </a:lstStyle>
          <a:p>
            <a:pPr>
              <a:defRPr/>
            </a:pPr>
            <a:endParaRPr lang="de-DE"/>
          </a:p>
        </p:txBody>
      </p:sp>
      <p:sp>
        <p:nvSpPr>
          <p:cNvPr id="7" name="Foliennummernplatzhalter 6"/>
          <p:cNvSpPr>
            <a:spLocks noGrp="1"/>
          </p:cNvSpPr>
          <p:nvPr>
            <p:ph type="sldNum" sz="quarter" idx="5"/>
          </p:nvPr>
        </p:nvSpPr>
        <p:spPr>
          <a:xfrm>
            <a:off x="4021293" y="9721106"/>
            <a:ext cx="3076364" cy="511731"/>
          </a:xfrm>
          <a:prstGeom prst="rect">
            <a:avLst/>
          </a:prstGeom>
        </p:spPr>
        <p:txBody>
          <a:bodyPr vert="horz" wrap="square" lIns="99038" tIns="49519" rIns="99038" bIns="49519" numCol="1" anchor="b" anchorCtr="0" compatLnSpc="1">
            <a:prstTxWarp prst="textNoShape">
              <a:avLst/>
            </a:prstTxWarp>
          </a:bodyPr>
          <a:lstStyle>
            <a:lvl1pPr algn="r">
              <a:defRPr sz="1300">
                <a:latin typeface="Calibri" charset="0"/>
              </a:defRPr>
            </a:lvl1pPr>
          </a:lstStyle>
          <a:p>
            <a:fld id="{C78E950B-75C5-154D-8090-AB0C721727F3}" type="slidenum">
              <a:rPr lang="de-DE"/>
              <a:pPr/>
              <a:t>‹Nr.›</a:t>
            </a:fld>
            <a:endParaRPr lang="de-DE"/>
          </a:p>
        </p:txBody>
      </p:sp>
    </p:spTree>
    <p:extLst>
      <p:ext uri="{BB962C8B-B14F-4D97-AF65-F5344CB8AC3E}">
        <p14:creationId xmlns:p14="http://schemas.microsoft.com/office/powerpoint/2010/main" val="145620120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Geneva" charset="0"/>
        <a:cs typeface="+mn-cs"/>
      </a:defRPr>
    </a:lvl1pPr>
    <a:lvl2pPr marL="457200" algn="l" rtl="0" fontAlgn="base">
      <a:spcBef>
        <a:spcPct val="30000"/>
      </a:spcBef>
      <a:spcAft>
        <a:spcPct val="0"/>
      </a:spcAft>
      <a:defRPr sz="1200" kern="1200">
        <a:solidFill>
          <a:schemeClr val="tx1"/>
        </a:solidFill>
        <a:latin typeface="+mn-lt"/>
        <a:ea typeface="Geneva" charset="0"/>
        <a:cs typeface="+mn-cs"/>
      </a:defRPr>
    </a:lvl2pPr>
    <a:lvl3pPr marL="914400" algn="l" rtl="0" fontAlgn="base">
      <a:spcBef>
        <a:spcPct val="30000"/>
      </a:spcBef>
      <a:spcAft>
        <a:spcPct val="0"/>
      </a:spcAft>
      <a:defRPr sz="1200" kern="1200">
        <a:solidFill>
          <a:schemeClr val="tx1"/>
        </a:solidFill>
        <a:latin typeface="+mn-lt"/>
        <a:ea typeface="Geneva" charset="0"/>
        <a:cs typeface="+mn-cs"/>
      </a:defRPr>
    </a:lvl3pPr>
    <a:lvl4pPr marL="1371600" algn="l" rtl="0" fontAlgn="base">
      <a:spcBef>
        <a:spcPct val="30000"/>
      </a:spcBef>
      <a:spcAft>
        <a:spcPct val="0"/>
      </a:spcAft>
      <a:defRPr sz="1200" kern="1200">
        <a:solidFill>
          <a:schemeClr val="tx1"/>
        </a:solidFill>
        <a:latin typeface="+mn-lt"/>
        <a:ea typeface="Geneva" charset="0"/>
        <a:cs typeface="+mn-cs"/>
      </a:defRPr>
    </a:lvl4pPr>
    <a:lvl5pPr marL="1828800" algn="l" rtl="0" fontAlgn="base">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descr="welle-blau_20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 y="3645024"/>
            <a:ext cx="9143063" cy="4231500"/>
          </a:xfrm>
          <a:prstGeom prst="rect">
            <a:avLst/>
          </a:prstGeom>
        </p:spPr>
      </p:pic>
      <p:sp>
        <p:nvSpPr>
          <p:cNvPr id="2" name="Titel 1"/>
          <p:cNvSpPr>
            <a:spLocks noGrp="1"/>
          </p:cNvSpPr>
          <p:nvPr>
            <p:ph type="ctrTitle"/>
          </p:nvPr>
        </p:nvSpPr>
        <p:spPr>
          <a:xfrm>
            <a:off x="397768" y="1124744"/>
            <a:ext cx="8350696" cy="1152128"/>
          </a:xfrm>
          <a:prstGeom prst="rect">
            <a:avLst/>
          </a:prstGeom>
        </p:spPr>
        <p:txBody>
          <a:bodyPr/>
          <a:lstStyle>
            <a:lvl1pPr algn="l">
              <a:defRPr sz="3600"/>
            </a:lvl1pPr>
          </a:lstStyle>
          <a:p>
            <a:r>
              <a:rPr lang="de-DE"/>
              <a:t>Mastertitelformat bearbeiten</a:t>
            </a:r>
            <a:endParaRPr lang="de-DE" dirty="0"/>
          </a:p>
        </p:txBody>
      </p:sp>
      <p:sp>
        <p:nvSpPr>
          <p:cNvPr id="5" name="Fußzeilenplatzhalter 4"/>
          <p:cNvSpPr>
            <a:spLocks noGrp="1"/>
          </p:cNvSpPr>
          <p:nvPr>
            <p:ph type="ftr" sz="quarter" idx="11"/>
          </p:nvPr>
        </p:nvSpPr>
        <p:spPr>
          <a:xfrm>
            <a:off x="385168" y="3861048"/>
            <a:ext cx="3744664" cy="288031"/>
          </a:xfrm>
          <a:prstGeom prst="rect">
            <a:avLst/>
          </a:prstGeom>
        </p:spPr>
        <p:txBody>
          <a:bodyPr/>
          <a:lstStyle>
            <a:lvl1pPr algn="l">
              <a:defRPr sz="1100">
                <a:solidFill>
                  <a:schemeClr val="bg1">
                    <a:lumMod val="75000"/>
                  </a:schemeClr>
                </a:solidFill>
              </a:defRPr>
            </a:lvl1pPr>
          </a:lstStyle>
          <a:p>
            <a:pPr>
              <a:defRPr/>
            </a:pPr>
            <a:r>
              <a:rPr lang="de-DE"/>
              <a:t>Seminarbezeichnung aus Kopf-/Fußzeilenfeld</a:t>
            </a:r>
            <a:endParaRPr lang="de-DE" dirty="0"/>
          </a:p>
        </p:txBody>
      </p:sp>
      <p:sp>
        <p:nvSpPr>
          <p:cNvPr id="10" name="Rechteck 9"/>
          <p:cNvSpPr/>
          <p:nvPr userDrawn="1"/>
        </p:nvSpPr>
        <p:spPr>
          <a:xfrm>
            <a:off x="0" y="0"/>
            <a:ext cx="9144000" cy="908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solidFill>
                  <a:schemeClr val="bg1"/>
                </a:solidFill>
              </a:ln>
              <a:solidFill>
                <a:schemeClr val="bg1"/>
              </a:solidFill>
            </a:endParaRPr>
          </a:p>
        </p:txBody>
      </p:sp>
      <p:pic>
        <p:nvPicPr>
          <p:cNvPr id="9" name="Bild 8" descr="Akademie-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136" y="5956770"/>
            <a:ext cx="2210229" cy="539999"/>
          </a:xfrm>
          <a:prstGeom prst="rect">
            <a:avLst/>
          </a:prstGeom>
        </p:spPr>
      </p:pic>
      <p:sp>
        <p:nvSpPr>
          <p:cNvPr id="6" name="Foliennummernplatzhalter 5"/>
          <p:cNvSpPr>
            <a:spLocks noGrp="1"/>
          </p:cNvSpPr>
          <p:nvPr>
            <p:ph type="sldNum" sz="quarter" idx="12"/>
          </p:nvPr>
        </p:nvSpPr>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179856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descr="welle-blau_20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 y="3645024"/>
            <a:ext cx="9143063" cy="4231500"/>
          </a:xfrm>
          <a:prstGeom prst="rect">
            <a:avLst/>
          </a:prstGeom>
        </p:spPr>
      </p:pic>
      <p:sp>
        <p:nvSpPr>
          <p:cNvPr id="2" name="Titel 1"/>
          <p:cNvSpPr>
            <a:spLocks noGrp="1"/>
          </p:cNvSpPr>
          <p:nvPr>
            <p:ph type="ctrTitle"/>
          </p:nvPr>
        </p:nvSpPr>
        <p:spPr>
          <a:xfrm>
            <a:off x="397768" y="1124744"/>
            <a:ext cx="8350696" cy="1152128"/>
          </a:xfrm>
          <a:prstGeom prst="rect">
            <a:avLst/>
          </a:prstGeom>
        </p:spPr>
        <p:txBody>
          <a:bodyPr/>
          <a:lstStyle>
            <a:lvl1pPr algn="l">
              <a:defRPr sz="3600"/>
            </a:lvl1pPr>
          </a:lstStyle>
          <a:p>
            <a:r>
              <a:rPr lang="de-DE"/>
              <a:t>Mastertitelformat bearbeiten</a:t>
            </a:r>
            <a:endParaRPr lang="de-DE" dirty="0"/>
          </a:p>
        </p:txBody>
      </p:sp>
      <p:sp>
        <p:nvSpPr>
          <p:cNvPr id="5" name="Fußzeilenplatzhalter 4"/>
          <p:cNvSpPr>
            <a:spLocks noGrp="1"/>
          </p:cNvSpPr>
          <p:nvPr>
            <p:ph type="ftr" sz="quarter" idx="11"/>
          </p:nvPr>
        </p:nvSpPr>
        <p:spPr>
          <a:xfrm>
            <a:off x="385168" y="3861048"/>
            <a:ext cx="3744664" cy="288031"/>
          </a:xfrm>
          <a:prstGeom prst="rect">
            <a:avLst/>
          </a:prstGeom>
        </p:spPr>
        <p:txBody>
          <a:bodyPr/>
          <a:lstStyle>
            <a:lvl1pPr algn="l">
              <a:defRPr sz="1100">
                <a:solidFill>
                  <a:schemeClr val="bg1">
                    <a:lumMod val="75000"/>
                  </a:schemeClr>
                </a:solidFill>
              </a:defRPr>
            </a:lvl1pPr>
          </a:lstStyle>
          <a:p>
            <a:pPr>
              <a:defRPr/>
            </a:pPr>
            <a:r>
              <a:rPr lang="de-DE" dirty="0"/>
              <a:t>Workshop Businessplan</a:t>
            </a:r>
          </a:p>
        </p:txBody>
      </p:sp>
      <p:sp>
        <p:nvSpPr>
          <p:cNvPr id="10" name="Rechteck 9"/>
          <p:cNvSpPr/>
          <p:nvPr userDrawn="1"/>
        </p:nvSpPr>
        <p:spPr>
          <a:xfrm>
            <a:off x="0" y="0"/>
            <a:ext cx="9144000" cy="908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solidFill>
                  <a:schemeClr val="bg1"/>
                </a:solidFill>
              </a:ln>
              <a:solidFill>
                <a:schemeClr val="bg1"/>
              </a:solidFill>
            </a:endParaRPr>
          </a:p>
        </p:txBody>
      </p:sp>
      <p:pic>
        <p:nvPicPr>
          <p:cNvPr id="9" name="Bild 8" descr="Akademie-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136" y="5956770"/>
            <a:ext cx="2210229" cy="539999"/>
          </a:xfrm>
          <a:prstGeom prst="rect">
            <a:avLst/>
          </a:prstGeom>
        </p:spPr>
      </p:pic>
      <p:sp>
        <p:nvSpPr>
          <p:cNvPr id="6" name="Foliennummernplatzhalter 5"/>
          <p:cNvSpPr>
            <a:spLocks noGrp="1"/>
          </p:cNvSpPr>
          <p:nvPr>
            <p:ph type="sldNum" sz="quarter" idx="12"/>
          </p:nvPr>
        </p:nvSpPr>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81814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Workshop Businessplan</a:t>
            </a:r>
          </a:p>
        </p:txBody>
      </p:sp>
      <p:sp>
        <p:nvSpPr>
          <p:cNvPr id="5" name="Textfeld 4">
            <a:extLst>
              <a:ext uri="{FF2B5EF4-FFF2-40B4-BE49-F238E27FC236}">
                <a16:creationId xmlns="" xmlns:a16="http://schemas.microsoft.com/office/drawing/2014/main" id="{BA381C76-2E87-443E-A106-99850CF9B76D}"/>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Tree>
    <p:extLst>
      <p:ext uri="{BB962C8B-B14F-4D97-AF65-F5344CB8AC3E}">
        <p14:creationId xmlns:p14="http://schemas.microsoft.com/office/powerpoint/2010/main" val="125785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Fußzeilenplatzhalter 4"/>
          <p:cNvSpPr>
            <a:spLocks noGrp="1"/>
          </p:cNvSpPr>
          <p:nvPr>
            <p:ph type="ftr" sz="quarter" idx="3"/>
          </p:nvPr>
        </p:nvSpPr>
        <p:spPr>
          <a:xfrm>
            <a:off x="395536" y="6424329"/>
            <a:ext cx="5551487" cy="256699"/>
          </a:xfrm>
        </p:spPr>
        <p:txBody>
          <a:bodyPr/>
          <a:lstStyle/>
          <a:p>
            <a:pPr>
              <a:defRPr/>
            </a:pPr>
            <a:r>
              <a:rPr lang="de-DE" dirty="0"/>
              <a:t>Workshop Businessplan </a:t>
            </a:r>
          </a:p>
        </p:txBody>
      </p:sp>
      <p:sp>
        <p:nvSpPr>
          <p:cNvPr id="3" name="Textfeld 2">
            <a:extLst>
              <a:ext uri="{FF2B5EF4-FFF2-40B4-BE49-F238E27FC236}">
                <a16:creationId xmlns=""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6" name="Foliennummernplatzhalter 5">
            <a:extLst>
              <a:ext uri="{FF2B5EF4-FFF2-40B4-BE49-F238E27FC236}">
                <a16:creationId xmlns="" xmlns:a16="http://schemas.microsoft.com/office/drawing/2014/main" id="{47BFA50F-8B2D-4F7E-991D-E7D54E01F997}"/>
              </a:ext>
            </a:extLst>
          </p:cNvPr>
          <p:cNvSpPr>
            <a:spLocks noGrp="1"/>
          </p:cNvSpPr>
          <p:nvPr>
            <p:ph type="sldNum" sz="quarter" idx="12"/>
          </p:nvPr>
        </p:nvSpPr>
        <p:spPr>
          <a:xfrm>
            <a:off x="7956376" y="6356350"/>
            <a:ext cx="730424" cy="365125"/>
          </a:xfrm>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667154554"/>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 xmlns:a16="http://schemas.microsoft.com/office/drawing/2014/main" id="{685BE83F-DE60-450D-B8F3-8234B056CE82}"/>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6" name="Textplatzhalter 9">
            <a:extLst>
              <a:ext uri="{FF2B5EF4-FFF2-40B4-BE49-F238E27FC236}">
                <a16:creationId xmlns="" xmlns:a16="http://schemas.microsoft.com/office/drawing/2014/main" id="{7FBC41FE-A330-4AF7-ADB9-80317934217B}"/>
              </a:ext>
            </a:extLst>
          </p:cNvPr>
          <p:cNvSpPr>
            <a:spLocks noGrp="1"/>
          </p:cNvSpPr>
          <p:nvPr>
            <p:ph type="body" idx="10"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7" name="Gleichschenkliges Dreieck 6">
            <a:extLst>
              <a:ext uri="{FF2B5EF4-FFF2-40B4-BE49-F238E27FC236}">
                <a16:creationId xmlns="" xmlns:a16="http://schemas.microsoft.com/office/drawing/2014/main" id="{22DA8B42-8FC0-4BEF-AD92-4F028CE06138}"/>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Tree>
    <p:extLst>
      <p:ext uri="{BB962C8B-B14F-4D97-AF65-F5344CB8AC3E}">
        <p14:creationId xmlns:p14="http://schemas.microsoft.com/office/powerpoint/2010/main" val="1915717004"/>
      </p:ext>
    </p:extLst>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939287887"/>
      </p:ext>
    </p:extLst>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595368321"/>
      </p:ext>
    </p:extLst>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596027187"/>
      </p:ext>
    </p:extLst>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31400839"/>
      </p:ext>
    </p:extLst>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36565273"/>
      </p:ext>
    </p:extLst>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938540032"/>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Seminarbezeichnung aus Kopf-/Fußzeilenfeld</a:t>
            </a:r>
          </a:p>
        </p:txBody>
      </p:sp>
      <p:sp>
        <p:nvSpPr>
          <p:cNvPr id="5" name="Fußzeilenplatzhalter 4"/>
          <p:cNvSpPr txBox="1">
            <a:spLocks/>
          </p:cNvSpPr>
          <p:nvPr userDrawn="1"/>
        </p:nvSpPr>
        <p:spPr>
          <a:xfrm>
            <a:off x="395536" y="6438957"/>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Workshop Businessplan</a:t>
            </a:r>
          </a:p>
        </p:txBody>
      </p:sp>
    </p:spTree>
    <p:extLst>
      <p:ext uri="{BB962C8B-B14F-4D97-AF65-F5344CB8AC3E}">
        <p14:creationId xmlns:p14="http://schemas.microsoft.com/office/powerpoint/2010/main" val="3842739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174875014"/>
      </p:ext>
    </p:extLst>
  </p:cSld>
  <p:clrMapOvr>
    <a:masterClrMapping/>
  </p:clrMapOvr>
  <p:transitio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1864430"/>
      </p:ext>
    </p:extLst>
  </p:cSld>
  <p:clrMapOvr>
    <a:masterClrMapping/>
  </p:clrMapOvr>
  <p:transitio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414628161"/>
      </p:ext>
    </p:extLst>
  </p:cSld>
  <p:clrMapOvr>
    <a:masterClrMapping/>
  </p:clrMapOvr>
  <p:transition>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853504118"/>
      </p:ext>
    </p:extLst>
  </p:cSld>
  <p:clrMapOvr>
    <a:masterClrMapping/>
  </p:clrMapOvr>
  <p:transition>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73555260"/>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2"/>
          <p:cNvSpPr>
            <a:spLocks noGrp="1" noChangeArrowheads="1"/>
          </p:cNvSpPr>
          <p:nvPr>
            <p:ph type="ftr" sz="quarter" idx="10"/>
          </p:nvPr>
        </p:nvSpPr>
        <p:spPr>
          <a:ln/>
        </p:spPr>
        <p:txBody>
          <a:bodyPr/>
          <a:lstStyle>
            <a:lvl1pPr>
              <a:defRPr/>
            </a:lvl1pPr>
          </a:lstStyle>
          <a:p>
            <a:pPr>
              <a:defRPr/>
            </a:pPr>
            <a:r>
              <a:rPr lang="de-DE"/>
              <a:t>Gründung</a:t>
            </a:r>
          </a:p>
        </p:txBody>
      </p:sp>
      <p:sp>
        <p:nvSpPr>
          <p:cNvPr id="5" name="Rectangle 43"/>
          <p:cNvSpPr>
            <a:spLocks noGrp="1" noChangeArrowheads="1"/>
          </p:cNvSpPr>
          <p:nvPr>
            <p:ph type="sldNum" sz="quarter" idx="11"/>
          </p:nvPr>
        </p:nvSpPr>
        <p:spPr>
          <a:ln/>
        </p:spPr>
        <p:txBody>
          <a:bodyPr/>
          <a:lstStyle>
            <a:lvl1pPr>
              <a:defRPr/>
            </a:lvl1pPr>
          </a:lstStyle>
          <a:p>
            <a:pPr>
              <a:defRPr/>
            </a:pPr>
            <a:r>
              <a:rPr lang="de-DE"/>
              <a:t>© 2014 Harald Hof</a:t>
            </a:r>
          </a:p>
        </p:txBody>
      </p:sp>
    </p:spTree>
    <p:extLst>
      <p:ext uri="{BB962C8B-B14F-4D97-AF65-F5344CB8AC3E}">
        <p14:creationId xmlns:p14="http://schemas.microsoft.com/office/powerpoint/2010/main" val="267889731"/>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3"/>
          </p:nvPr>
        </p:nvSpPr>
        <p:spPr>
          <a:xfrm>
            <a:off x="395536" y="6424329"/>
            <a:ext cx="5551487" cy="256699"/>
          </a:xfrm>
        </p:spPr>
        <p:txBody>
          <a:bodyPr/>
          <a:lstStyle/>
          <a:p>
            <a:pPr>
              <a:defRPr/>
            </a:pPr>
            <a:r>
              <a:rPr lang="de-DE" dirty="0"/>
              <a:t>Workshop Businessplan </a:t>
            </a:r>
          </a:p>
        </p:txBody>
      </p:sp>
      <p:sp>
        <p:nvSpPr>
          <p:cNvPr id="3" name="Textfeld 2">
            <a:extLst>
              <a:ext uri="{FF2B5EF4-FFF2-40B4-BE49-F238E27FC236}">
                <a16:creationId xmlns=""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6" name="Foliennummernplatzhalter 5">
            <a:extLst>
              <a:ext uri="{FF2B5EF4-FFF2-40B4-BE49-F238E27FC236}">
                <a16:creationId xmlns="" xmlns:a16="http://schemas.microsoft.com/office/drawing/2014/main" id="{47BFA50F-8B2D-4F7E-991D-E7D54E01F997}"/>
              </a:ext>
            </a:extLst>
          </p:cNvPr>
          <p:cNvSpPr>
            <a:spLocks noGrp="1"/>
          </p:cNvSpPr>
          <p:nvPr>
            <p:ph type="sldNum" sz="quarter" idx="12"/>
          </p:nvPr>
        </p:nvSpPr>
        <p:spPr>
          <a:xfrm>
            <a:off x="7956376" y="6356350"/>
            <a:ext cx="730424" cy="365125"/>
          </a:xfrm>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3733296650"/>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descr="welle-blau_20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 y="3645024"/>
            <a:ext cx="9143063" cy="4231500"/>
          </a:xfrm>
          <a:prstGeom prst="rect">
            <a:avLst/>
          </a:prstGeom>
        </p:spPr>
      </p:pic>
      <p:sp>
        <p:nvSpPr>
          <p:cNvPr id="2" name="Titel 1"/>
          <p:cNvSpPr>
            <a:spLocks noGrp="1"/>
          </p:cNvSpPr>
          <p:nvPr>
            <p:ph type="ctrTitle"/>
          </p:nvPr>
        </p:nvSpPr>
        <p:spPr>
          <a:xfrm>
            <a:off x="397768" y="1124744"/>
            <a:ext cx="8350696" cy="1152128"/>
          </a:xfrm>
          <a:prstGeom prst="rect">
            <a:avLst/>
          </a:prstGeom>
        </p:spPr>
        <p:txBody>
          <a:bodyPr/>
          <a:lstStyle>
            <a:lvl1pPr algn="l">
              <a:defRPr sz="3600"/>
            </a:lvl1pPr>
          </a:lstStyle>
          <a:p>
            <a:r>
              <a:rPr lang="de-DE"/>
              <a:t>Mastertitelformat bearbeiten</a:t>
            </a:r>
            <a:endParaRPr lang="de-DE" dirty="0"/>
          </a:p>
        </p:txBody>
      </p:sp>
      <p:sp>
        <p:nvSpPr>
          <p:cNvPr id="5" name="Fußzeilenplatzhalter 4"/>
          <p:cNvSpPr>
            <a:spLocks noGrp="1"/>
          </p:cNvSpPr>
          <p:nvPr>
            <p:ph type="ftr" sz="quarter" idx="11"/>
          </p:nvPr>
        </p:nvSpPr>
        <p:spPr>
          <a:xfrm>
            <a:off x="385168" y="3861048"/>
            <a:ext cx="3744664" cy="288031"/>
          </a:xfrm>
          <a:prstGeom prst="rect">
            <a:avLst/>
          </a:prstGeom>
        </p:spPr>
        <p:txBody>
          <a:bodyPr/>
          <a:lstStyle>
            <a:lvl1pPr algn="l">
              <a:defRPr sz="1100">
                <a:solidFill>
                  <a:schemeClr val="bg1">
                    <a:lumMod val="75000"/>
                  </a:schemeClr>
                </a:solidFill>
              </a:defRPr>
            </a:lvl1pPr>
          </a:lstStyle>
          <a:p>
            <a:pPr>
              <a:defRPr/>
            </a:pPr>
            <a:r>
              <a:rPr lang="de-DE" dirty="0"/>
              <a:t>Workshop Businessplan</a:t>
            </a:r>
          </a:p>
        </p:txBody>
      </p:sp>
      <p:sp>
        <p:nvSpPr>
          <p:cNvPr id="10" name="Rechteck 9"/>
          <p:cNvSpPr/>
          <p:nvPr userDrawn="1"/>
        </p:nvSpPr>
        <p:spPr>
          <a:xfrm>
            <a:off x="0" y="0"/>
            <a:ext cx="9144000" cy="908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solidFill>
                  <a:schemeClr val="bg1"/>
                </a:solidFill>
              </a:ln>
              <a:solidFill>
                <a:schemeClr val="bg1"/>
              </a:solidFill>
            </a:endParaRPr>
          </a:p>
        </p:txBody>
      </p:sp>
      <p:pic>
        <p:nvPicPr>
          <p:cNvPr id="9" name="Bild 8" descr="Akademie-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136" y="5956770"/>
            <a:ext cx="2210229" cy="539999"/>
          </a:xfrm>
          <a:prstGeom prst="rect">
            <a:avLst/>
          </a:prstGeom>
        </p:spPr>
      </p:pic>
      <p:sp>
        <p:nvSpPr>
          <p:cNvPr id="6" name="Foliennummernplatzhalter 5"/>
          <p:cNvSpPr>
            <a:spLocks noGrp="1"/>
          </p:cNvSpPr>
          <p:nvPr>
            <p:ph type="sldNum" sz="quarter" idx="12"/>
          </p:nvPr>
        </p:nvSpPr>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271827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Workshop Businessplan</a:t>
            </a:r>
          </a:p>
        </p:txBody>
      </p:sp>
      <p:sp>
        <p:nvSpPr>
          <p:cNvPr id="5" name="Textfeld 4">
            <a:extLst>
              <a:ext uri="{FF2B5EF4-FFF2-40B4-BE49-F238E27FC236}">
                <a16:creationId xmlns="" xmlns:a16="http://schemas.microsoft.com/office/drawing/2014/main" id="{BA381C76-2E87-443E-A106-99850CF9B76D}"/>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Tree>
    <p:extLst>
      <p:ext uri="{BB962C8B-B14F-4D97-AF65-F5344CB8AC3E}">
        <p14:creationId xmlns:p14="http://schemas.microsoft.com/office/powerpoint/2010/main" val="203792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Fußzeilenplatzhalter 4"/>
          <p:cNvSpPr>
            <a:spLocks noGrp="1"/>
          </p:cNvSpPr>
          <p:nvPr>
            <p:ph type="ftr" sz="quarter" idx="3"/>
          </p:nvPr>
        </p:nvSpPr>
        <p:spPr>
          <a:xfrm>
            <a:off x="395536" y="6424329"/>
            <a:ext cx="5551487" cy="256699"/>
          </a:xfrm>
        </p:spPr>
        <p:txBody>
          <a:bodyPr/>
          <a:lstStyle/>
          <a:p>
            <a:pPr>
              <a:defRPr/>
            </a:pPr>
            <a:r>
              <a:rPr lang="de-DE" dirty="0"/>
              <a:t>Workshop Businessplan </a:t>
            </a:r>
          </a:p>
        </p:txBody>
      </p:sp>
      <p:sp>
        <p:nvSpPr>
          <p:cNvPr id="3" name="Textfeld 2">
            <a:extLst>
              <a:ext uri="{FF2B5EF4-FFF2-40B4-BE49-F238E27FC236}">
                <a16:creationId xmlns=""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6" name="Foliennummernplatzhalter 5">
            <a:extLst>
              <a:ext uri="{FF2B5EF4-FFF2-40B4-BE49-F238E27FC236}">
                <a16:creationId xmlns="" xmlns:a16="http://schemas.microsoft.com/office/drawing/2014/main" id="{47BFA50F-8B2D-4F7E-991D-E7D54E01F997}"/>
              </a:ext>
            </a:extLst>
          </p:cNvPr>
          <p:cNvSpPr>
            <a:spLocks noGrp="1"/>
          </p:cNvSpPr>
          <p:nvPr>
            <p:ph type="sldNum" sz="quarter" idx="12"/>
          </p:nvPr>
        </p:nvSpPr>
        <p:spPr>
          <a:xfrm>
            <a:off x="7956376" y="6356350"/>
            <a:ext cx="730424" cy="365125"/>
          </a:xfrm>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3523433683"/>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 xmlns:a16="http://schemas.microsoft.com/office/drawing/2014/main" id="{685BE83F-DE60-450D-B8F3-8234B056CE82}"/>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6" name="Textplatzhalter 9">
            <a:extLst>
              <a:ext uri="{FF2B5EF4-FFF2-40B4-BE49-F238E27FC236}">
                <a16:creationId xmlns="" xmlns:a16="http://schemas.microsoft.com/office/drawing/2014/main" id="{7FBC41FE-A330-4AF7-ADB9-80317934217B}"/>
              </a:ext>
            </a:extLst>
          </p:cNvPr>
          <p:cNvSpPr>
            <a:spLocks noGrp="1"/>
          </p:cNvSpPr>
          <p:nvPr>
            <p:ph type="body" idx="10"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7" name="Gleichschenkliges Dreieck 6">
            <a:extLst>
              <a:ext uri="{FF2B5EF4-FFF2-40B4-BE49-F238E27FC236}">
                <a16:creationId xmlns="" xmlns:a16="http://schemas.microsoft.com/office/drawing/2014/main" id="{22DA8B42-8FC0-4BEF-AD92-4F028CE06138}"/>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Tree>
    <p:extLst>
      <p:ext uri="{BB962C8B-B14F-4D97-AF65-F5344CB8AC3E}">
        <p14:creationId xmlns:p14="http://schemas.microsoft.com/office/powerpoint/2010/main" val="3129627913"/>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414700963"/>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emf"/><Relationship Id="rId2" Type="http://schemas.openxmlformats.org/officeDocument/2006/relationships/slideLayout" Target="../slideLayouts/slideLayout11.xml"/><Relationship Id="rId16"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descr="Akademie-Logo.eps"/>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300192" y="6237312"/>
            <a:ext cx="1473476" cy="359997"/>
          </a:xfrm>
          <a:prstGeom prst="rect">
            <a:avLst/>
          </a:prstGeom>
        </p:spPr>
      </p:pic>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fld id="{D85D4919-9345-C143-B116-BEF1F73A0D07}" type="slidenum">
              <a:rPr lang="de-DE" smtClean="0"/>
              <a:pPr/>
              <a:t>‹Nr.›</a:t>
            </a:fld>
            <a:endParaRPr lang="de-DE" dirty="0"/>
          </a:p>
        </p:txBody>
      </p:sp>
      <p:sp>
        <p:nvSpPr>
          <p:cNvPr id="5"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a:t>Seminarbezeichnung aus Kopf-/Fußzeilenfeld</a:t>
            </a:r>
            <a:endParaRPr lang="de-DE"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2" r:id="rId3"/>
    <p:sldLayoutId id="2147483758" r:id="rId4"/>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descr="Akademie-Logo.eps"/>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6300192" y="6237312"/>
            <a:ext cx="1473476" cy="359997"/>
          </a:xfrm>
          <a:prstGeom prst="rect">
            <a:avLst/>
          </a:prstGeom>
        </p:spPr>
      </p:pic>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fld id="{D85D4919-9345-C143-B116-BEF1F73A0D07}" type="slidenum">
              <a:rPr lang="de-DE" smtClean="0"/>
              <a:pPr/>
              <a:t>‹Nr.›</a:t>
            </a:fld>
            <a:endParaRPr lang="de-DE" dirty="0"/>
          </a:p>
        </p:txBody>
      </p:sp>
      <p:sp>
        <p:nvSpPr>
          <p:cNvPr id="5"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Workshop Businessplan</a:t>
            </a:r>
          </a:p>
        </p:txBody>
      </p:sp>
    </p:spTree>
    <p:extLst>
      <p:ext uri="{BB962C8B-B14F-4D97-AF65-F5344CB8AC3E}">
        <p14:creationId xmlns:p14="http://schemas.microsoft.com/office/powerpoint/2010/main" val="333813011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descr="Akademie-Logo.eps"/>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6300192" y="6237312"/>
            <a:ext cx="1473476" cy="359997"/>
          </a:xfrm>
          <a:prstGeom prst="rect">
            <a:avLst/>
          </a:prstGeom>
        </p:spPr>
      </p:pic>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fld id="{D85D4919-9345-C143-B116-BEF1F73A0D07}" type="slidenum">
              <a:rPr lang="de-DE" smtClean="0"/>
              <a:pPr/>
              <a:t>‹Nr.›</a:t>
            </a:fld>
            <a:endParaRPr lang="de-DE" dirty="0"/>
          </a:p>
        </p:txBody>
      </p:sp>
      <p:sp>
        <p:nvSpPr>
          <p:cNvPr id="5"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Workshop Businessplan</a:t>
            </a:r>
          </a:p>
        </p:txBody>
      </p:sp>
    </p:spTree>
    <p:extLst>
      <p:ext uri="{BB962C8B-B14F-4D97-AF65-F5344CB8AC3E}">
        <p14:creationId xmlns:p14="http://schemas.microsoft.com/office/powerpoint/2010/main" val="31234009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jpeg"/><Relationship Id="rId7" Type="http://schemas.openxmlformats.org/officeDocument/2006/relationships/image" Target="../media/image98.png"/><Relationship Id="rId2" Type="http://schemas.openxmlformats.org/officeDocument/2006/relationships/hyperlink" Target="http://www.baystartup.de/" TargetMode="External"/><Relationship Id="rId1" Type="http://schemas.openxmlformats.org/officeDocument/2006/relationships/slideLayout" Target="../slideLayouts/slideLayout4.xml"/><Relationship Id="rId6" Type="http://schemas.openxmlformats.org/officeDocument/2006/relationships/image" Target="../media/image97.png"/><Relationship Id="rId5" Type="http://schemas.openxmlformats.org/officeDocument/2006/relationships/hyperlink" Target="http://www.startup-muenchen.de/" TargetMode="External"/><Relationship Id="rId4" Type="http://schemas.openxmlformats.org/officeDocument/2006/relationships/image" Target="file:///E:\TEMP\GWViewer\RZ%20StartUp%20Logo.jpg" TargetMode="External"/><Relationship Id="rId9" Type="http://schemas.openxmlformats.org/officeDocument/2006/relationships/image" Target="../media/image100.png"/></Relationships>
</file>

<file path=ppt/slides/_rels/slide1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1.jpeg"/><Relationship Id="rId1" Type="http://schemas.openxmlformats.org/officeDocument/2006/relationships/slideLayout" Target="../slideLayouts/slideLayout4.xml"/><Relationship Id="rId5" Type="http://schemas.openxmlformats.org/officeDocument/2006/relationships/hyperlink" Target="http://www.bafa.de/" TargetMode="External"/><Relationship Id="rId4" Type="http://schemas.openxmlformats.org/officeDocument/2006/relationships/image" Target="../media/image10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hyperlink" Target="http://www.dguv.de/" TargetMode="External"/><Relationship Id="rId3" Type="http://schemas.openxmlformats.org/officeDocument/2006/relationships/hyperlink" Target="http://www.akademie.muenchen.ihk.de/existenzgruendung/" TargetMode="External"/><Relationship Id="rId7" Type="http://schemas.openxmlformats.org/officeDocument/2006/relationships/hyperlink" Target="http://www.deutsche-notarauskunft.de/" TargetMode="External"/><Relationship Id="rId2" Type="http://schemas.openxmlformats.org/officeDocument/2006/relationships/hyperlink" Target="http://www.akademie.de/themen" TargetMode="External"/><Relationship Id="rId1" Type="http://schemas.openxmlformats.org/officeDocument/2006/relationships/slideLayout" Target="../slideLayouts/slideLayout7.xml"/><Relationship Id="rId6" Type="http://schemas.openxmlformats.org/officeDocument/2006/relationships/hyperlink" Target="http://www.deutschland-innovativ.de/" TargetMode="External"/><Relationship Id="rId5" Type="http://schemas.openxmlformats.org/officeDocument/2006/relationships/hyperlink" Target="http://www.dein.de/" TargetMode="External"/><Relationship Id="rId4" Type="http://schemas.openxmlformats.org/officeDocument/2006/relationships/hyperlink" Target="http://www.bihk.de/bihk/newsletter/ihk-muenchen/anmeldung.jsp" TargetMode="External"/><Relationship Id="rId9" Type="http://schemas.openxmlformats.org/officeDocument/2006/relationships/hyperlink" Target="http://www.existenzgruender.de/"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www.existenzgruender-netzwerk.de/" TargetMode="External"/><Relationship Id="rId2" Type="http://schemas.openxmlformats.org/officeDocument/2006/relationships/hyperlink" Target="http://www.existenzgruenderinnen.de/DE/Beratung/beratung_node.html" TargetMode="External"/><Relationship Id="rId1" Type="http://schemas.openxmlformats.org/officeDocument/2006/relationships/slideLayout" Target="../slideLayouts/slideLayout7.xml"/><Relationship Id="rId6" Type="http://schemas.openxmlformats.org/officeDocument/2006/relationships/hyperlink" Target="http://www.gruenden-in-muenchen.de/" TargetMode="External"/><Relationship Id="rId5" Type="http://schemas.openxmlformats.org/officeDocument/2006/relationships/hyperlink" Target="http://www.gruenden-im-nebenerwerb.de/" TargetMode="External"/><Relationship Id="rId4" Type="http://schemas.openxmlformats.org/officeDocument/2006/relationships/hyperlink" Target="http://www.frau-und-beruf.net/"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www.gruenderland.bayern/" TargetMode="External"/><Relationship Id="rId7" Type="http://schemas.openxmlformats.org/officeDocument/2006/relationships/hyperlink" Target="http://www.innovationszentren.de/" TargetMode="External"/><Relationship Id="rId2" Type="http://schemas.openxmlformats.org/officeDocument/2006/relationships/hyperlink" Target="http://www.gruenden-in-oberbayern.de/" TargetMode="External"/><Relationship Id="rId1" Type="http://schemas.openxmlformats.org/officeDocument/2006/relationships/slideLayout" Target="../slideLayouts/slideLayout7.xml"/><Relationship Id="rId6" Type="http://schemas.openxmlformats.org/officeDocument/2006/relationships/hyperlink" Target="http://www.guide-muenchen.de/" TargetMode="External"/><Relationship Id="rId5" Type="http://schemas.openxmlformats.org/officeDocument/2006/relationships/hyperlink" Target="http://www.gruendungszuschuss.de/" TargetMode="External"/><Relationship Id="rId4" Type="http://schemas.openxmlformats.org/officeDocument/2006/relationships/hyperlink" Target="http://www.gruenderstadt.de/"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www.start.bayern/" TargetMode="External"/><Relationship Id="rId3" Type="http://schemas.openxmlformats.org/officeDocument/2006/relationships/hyperlink" Target="http://www.junge-unternehmer.eu/" TargetMode="External"/><Relationship Id="rId7" Type="http://schemas.openxmlformats.org/officeDocument/2006/relationships/hyperlink" Target="http://www.munich-startups.de/" TargetMode="External"/><Relationship Id="rId2" Type="http://schemas.openxmlformats.org/officeDocument/2006/relationships/hyperlink" Target="http://www.iwkoeln.de/" TargetMode="External"/><Relationship Id="rId1" Type="http://schemas.openxmlformats.org/officeDocument/2006/relationships/slideLayout" Target="../slideLayouts/slideLayout7.xml"/><Relationship Id="rId6" Type="http://schemas.openxmlformats.org/officeDocument/2006/relationships/hyperlink" Target="http://www.munich-startup.de/" TargetMode="External"/><Relationship Id="rId5" Type="http://schemas.openxmlformats.org/officeDocument/2006/relationships/hyperlink" Target="http://www.minijob-zentrale.de/" TargetMode="External"/><Relationship Id="rId10" Type="http://schemas.openxmlformats.org/officeDocument/2006/relationships/hyperlink" Target="http://www.vr.de/firmenkunden.html" TargetMode="External"/><Relationship Id="rId4" Type="http://schemas.openxmlformats.org/officeDocument/2006/relationships/hyperlink" Target="http://www.komma-net.de/unternehmen/" TargetMode="External"/><Relationship Id="rId9" Type="http://schemas.openxmlformats.org/officeDocument/2006/relationships/hyperlink" Target="http://www.start-messe.de/" TargetMode="External"/></Relationships>
</file>

<file path=ppt/slides/_rels/slide128.xml.rels><?xml version="1.0" encoding="UTF-8" standalone="yes"?>
<Relationships xmlns="http://schemas.openxmlformats.org/package/2006/relationships"><Relationship Id="rId8" Type="http://schemas.openxmlformats.org/officeDocument/2006/relationships/hyperlink" Target="http://www.ihk-muenchen.de/coaching/" TargetMode="External"/><Relationship Id="rId3" Type="http://schemas.openxmlformats.org/officeDocument/2006/relationships/hyperlink" Target="http://www.vr-banknordeifel.de/" TargetMode="External"/><Relationship Id="rId7" Type="http://schemas.openxmlformats.org/officeDocument/2006/relationships/hyperlink" Target="http://www.business-angels.de/" TargetMode="External"/><Relationship Id="rId2" Type="http://schemas.openxmlformats.org/officeDocument/2006/relationships/hyperlink" Target="http://www.dsgv.de/de/fakten-und-positionen/publikationen/branchenreports.html" TargetMode="External"/><Relationship Id="rId1" Type="http://schemas.openxmlformats.org/officeDocument/2006/relationships/slideLayout" Target="../slideLayouts/slideLayout4.xml"/><Relationship Id="rId6" Type="http://schemas.openxmlformats.org/officeDocument/2006/relationships/hyperlink" Target="http://www.beraterboerse.kfw.de/" TargetMode="External"/><Relationship Id="rId5" Type="http://schemas.openxmlformats.org/officeDocument/2006/relationships/hyperlink" Target="http://www.althilftjung.de/" TargetMode="External"/><Relationship Id="rId4" Type="http://schemas.openxmlformats.org/officeDocument/2006/relationships/hyperlink" Target="http://www.aktivsenioren.de/" TargetMode="External"/><Relationship Id="rId9" Type="http://schemas.openxmlformats.org/officeDocument/2006/relationships/hyperlink" Target="http://www.munichnetwork.com/"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www.bvkap.de/" TargetMode="External"/><Relationship Id="rId3" Type="http://schemas.openxmlformats.org/officeDocument/2006/relationships/hyperlink" Target="http://www.baybg.de/" TargetMode="External"/><Relationship Id="rId7" Type="http://schemas.openxmlformats.org/officeDocument/2006/relationships/hyperlink" Target="http://www.b-to-v.com/" TargetMode="External"/><Relationship Id="rId2" Type="http://schemas.openxmlformats.org/officeDocument/2006/relationships/hyperlink" Target="http://www.fff-bayern.de/" TargetMode="External"/><Relationship Id="rId1" Type="http://schemas.openxmlformats.org/officeDocument/2006/relationships/slideLayout" Target="../slideLayouts/slideLayout4.xml"/><Relationship Id="rId6" Type="http://schemas.openxmlformats.org/officeDocument/2006/relationships/hyperlink" Target="http://www.bmas.de/DE/Themen/Arbeitsmarkt/Arbeitsfoerderung/Mikrokredit/mikrokredit.html" TargetMode="External"/><Relationship Id="rId5" Type="http://schemas.openxmlformats.org/officeDocument/2006/relationships/hyperlink" Target="http://www.bb-bayern.de/" TargetMode="External"/><Relationship Id="rId4" Type="http://schemas.openxmlformats.org/officeDocument/2006/relationships/hyperlink" Target="http://www.bayernkapital.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8" Type="http://schemas.openxmlformats.org/officeDocument/2006/relationships/hyperlink" Target="http://www.vdb-info.de/" TargetMode="External"/><Relationship Id="rId3" Type="http://schemas.openxmlformats.org/officeDocument/2006/relationships/hyperlink" Target="http://www.ihk-muenchen.de/crowd/" TargetMode="External"/><Relationship Id="rId7" Type="http://schemas.openxmlformats.org/officeDocument/2006/relationships/hyperlink" Target="http://www.subventionen.de/" TargetMode="External"/><Relationship Id="rId2" Type="http://schemas.openxmlformats.org/officeDocument/2006/relationships/hyperlink" Target="http://www.foerderdatenbank.de/" TargetMode="External"/><Relationship Id="rId1" Type="http://schemas.openxmlformats.org/officeDocument/2006/relationships/slideLayout" Target="../slideLayouts/slideLayout4.xml"/><Relationship Id="rId6" Type="http://schemas.openxmlformats.org/officeDocument/2006/relationships/hyperlink" Target="http://www.lfa.de/" TargetMode="External"/><Relationship Id="rId5" Type="http://schemas.openxmlformats.org/officeDocument/2006/relationships/hyperlink" Target="http://www.leitstelle.org/" TargetMode="External"/><Relationship Id="rId4" Type="http://schemas.openxmlformats.org/officeDocument/2006/relationships/hyperlink" Target="http://www.kfw.de/"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www.onlinehilfe-lebensmittelhygiene.de/" TargetMode="External"/><Relationship Id="rId3" Type="http://schemas.openxmlformats.org/officeDocument/2006/relationships/hyperlink" Target="http://www.franchise-institut.de/" TargetMode="External"/><Relationship Id="rId7" Type="http://schemas.openxmlformats.org/officeDocument/2006/relationships/hyperlink" Target="http://www.franchise-welt.com/" TargetMode="External"/><Relationship Id="rId2" Type="http://schemas.openxmlformats.org/officeDocument/2006/relationships/hyperlink" Target="http://www.die-franchisenehmer.de/" TargetMode="External"/><Relationship Id="rId1" Type="http://schemas.openxmlformats.org/officeDocument/2006/relationships/slideLayout" Target="../slideLayouts/slideLayout4.xml"/><Relationship Id="rId6" Type="http://schemas.openxmlformats.org/officeDocument/2006/relationships/hyperlink" Target="http://www.franchiseverband.com/" TargetMode="External"/><Relationship Id="rId5" Type="http://schemas.openxmlformats.org/officeDocument/2006/relationships/hyperlink" Target="http://www.franchiseportal.de/" TargetMode="External"/><Relationship Id="rId4" Type="http://schemas.openxmlformats.org/officeDocument/2006/relationships/hyperlink" Target="http://www.franchise-net.de/" TargetMode="External"/></Relationships>
</file>

<file path=ppt/slides/_rels/slide132.xml.rels><?xml version="1.0" encoding="UTF-8" standalone="yes"?>
<Relationships xmlns="http://schemas.openxmlformats.org/package/2006/relationships"><Relationship Id="rId8" Type="http://schemas.openxmlformats.org/officeDocument/2006/relationships/hyperlink" Target="http://www.gruenderwettbewerb.de/" TargetMode="External"/><Relationship Id="rId3" Type="http://schemas.openxmlformats.org/officeDocument/2006/relationships/hyperlink" Target="http://www.standort-muenchen.info/" TargetMode="External"/><Relationship Id="rId7" Type="http://schemas.openxmlformats.org/officeDocument/2006/relationships/hyperlink" Target="http://www.dgp-schueler.de/top" TargetMode="External"/><Relationship Id="rId2" Type="http://schemas.openxmlformats.org/officeDocument/2006/relationships/hyperlink" Target="http://www.sisby.de/" TargetMode="External"/><Relationship Id="rId1" Type="http://schemas.openxmlformats.org/officeDocument/2006/relationships/slideLayout" Target="../slideLayouts/slideLayout4.xml"/><Relationship Id="rId6" Type="http://schemas.openxmlformats.org/officeDocument/2006/relationships/hyperlink" Target="http://www.deutscher-gruenderpreis.de/" TargetMode="External"/><Relationship Id="rId5" Type="http://schemas.openxmlformats.org/officeDocument/2006/relationships/hyperlink" Target="http://www.baystartup.de/" TargetMode="External"/><Relationship Id="rId4" Type="http://schemas.openxmlformats.org/officeDocument/2006/relationships/hyperlink" Target="http://www.mtz.de/" TargetMode="External"/><Relationship Id="rId9" Type="http://schemas.openxmlformats.org/officeDocument/2006/relationships/hyperlink" Target="http://www.startup-muenchen.de/"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www.ihk-muenchen.de/" TargetMode="External"/><Relationship Id="rId3" Type="http://schemas.openxmlformats.org/officeDocument/2006/relationships/hyperlink" Target="http://www.hoch-sprung.de/" TargetMode="External"/><Relationship Id="rId7" Type="http://schemas.openxmlformats.org/officeDocument/2006/relationships/hyperlink" Target="http://www.ifb-gruendung.de/" TargetMode="External"/><Relationship Id="rId2" Type="http://schemas.openxmlformats.org/officeDocument/2006/relationships/hyperlink" Target="http://www.gr-m.de/" TargetMode="External"/><Relationship Id="rId1" Type="http://schemas.openxmlformats.org/officeDocument/2006/relationships/slideLayout" Target="../slideLayouts/slideLayout4.xml"/><Relationship Id="rId6" Type="http://schemas.openxmlformats.org/officeDocument/2006/relationships/hyperlink" Target="http://www.hwk-muenchen.de/" TargetMode="External"/><Relationship Id="rId5" Type="http://schemas.openxmlformats.org/officeDocument/2006/relationships/hyperlink" Target="http://www.hv-bayern.de/" TargetMode="External"/><Relationship Id="rId4" Type="http://schemas.openxmlformats.org/officeDocument/2006/relationships/hyperlink" Target="http://www.eu-verbraucher.de/" TargetMode="External"/><Relationship Id="rId9" Type="http://schemas.openxmlformats.org/officeDocument/2006/relationships/hyperlink" Target="http://www.verbraucherzentrale-bayern.de/"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www.frankfurt-main.ihk.de/" TargetMode="External"/><Relationship Id="rId7" Type="http://schemas.openxmlformats.org/officeDocument/2006/relationships/hyperlink" Target="http://www.innovationsgutschein-bayern.de/startseite.html" TargetMode="External"/><Relationship Id="rId2" Type="http://schemas.openxmlformats.org/officeDocument/2006/relationships/hyperlink" Target="http://www.bdl.leasingverband.de/" TargetMode="External"/><Relationship Id="rId1" Type="http://schemas.openxmlformats.org/officeDocument/2006/relationships/slideLayout" Target="../slideLayouts/slideLayout4.xml"/><Relationship Id="rId6" Type="http://schemas.openxmlformats.org/officeDocument/2006/relationships/hyperlink" Target="http://www.innovation-beratung-foerderung.de/INNO/Navigation/DE/WIPANO/wipano.html" TargetMode="External"/><Relationship Id="rId5" Type="http://schemas.openxmlformats.org/officeDocument/2006/relationships/hyperlink" Target="http://www.dpma.de/" TargetMode="External"/><Relationship Id="rId4" Type="http://schemas.openxmlformats.org/officeDocument/2006/relationships/hyperlink" Target="http://www.formblitz.de/" TargetMode="External"/></Relationships>
</file>

<file path=ppt/slides/_rels/slide135.xml.rels><?xml version="1.0" encoding="UTF-8" standalone="yes"?>
<Relationships xmlns="http://schemas.openxmlformats.org/package/2006/relationships"><Relationship Id="rId8" Type="http://schemas.openxmlformats.org/officeDocument/2006/relationships/hyperlink" Target="http://www.recht.de/" TargetMode="External"/><Relationship Id="rId3" Type="http://schemas.openxmlformats.org/officeDocument/2006/relationships/hyperlink" Target="http://www.denic.de/" TargetMode="External"/><Relationship Id="rId7" Type="http://schemas.openxmlformats.org/officeDocument/2006/relationships/hyperlink" Target="http://www.rak-muenchen.de/" TargetMode="External"/><Relationship Id="rId2" Type="http://schemas.openxmlformats.org/officeDocument/2006/relationships/hyperlink" Target="http://www.e-recht24.de/" TargetMode="External"/><Relationship Id="rId1" Type="http://schemas.openxmlformats.org/officeDocument/2006/relationships/slideLayout" Target="../slideLayouts/slideLayout4.xml"/><Relationship Id="rId6" Type="http://schemas.openxmlformats.org/officeDocument/2006/relationships/hyperlink" Target="https://www.juris.de/jportal/index.jsp" TargetMode="External"/><Relationship Id="rId5" Type="http://schemas.openxmlformats.org/officeDocument/2006/relationships/hyperlink" Target="http://www.gesetze-im-internet.de/" TargetMode="External"/><Relationship Id="rId4" Type="http://schemas.openxmlformats.org/officeDocument/2006/relationships/hyperlink" Target="http://www.foerderland.de/gruendung/rechtsformen/" TargetMode="External"/><Relationship Id="rId9" Type="http://schemas.openxmlformats.org/officeDocument/2006/relationships/hyperlink" Target="http://www.unternehmensregister.de/ureg/"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www.rentenberater.de/" TargetMode="External"/><Relationship Id="rId7" Type="http://schemas.openxmlformats.org/officeDocument/2006/relationships/hyperlink" Target="http://www.vdivde-it.de/" TargetMode="External"/><Relationship Id="rId2" Type="http://schemas.openxmlformats.org/officeDocument/2006/relationships/hyperlink" Target="http://www.deutsche-rentenversicherung.de/" TargetMode="External"/><Relationship Id="rId1" Type="http://schemas.openxmlformats.org/officeDocument/2006/relationships/slideLayout" Target="../slideLayouts/slideLayout4.xml"/><Relationship Id="rId6" Type="http://schemas.openxmlformats.org/officeDocument/2006/relationships/hyperlink" Target="http://www.ihk-muenchen.de/de/Themen/Digitalisierung/Informationssicherheit/IT-Sicherheit.html" TargetMode="External"/><Relationship Id="rId5" Type="http://schemas.openxmlformats.org/officeDocument/2006/relationships/hyperlink" Target="http://www.digitalbonus.bayern/" TargetMode="External"/><Relationship Id="rId4" Type="http://schemas.openxmlformats.org/officeDocument/2006/relationships/hyperlink" Target="http://www.versicherungsamt-muenchen.de/" TargetMode="External"/></Relationships>
</file>

<file path=ppt/slides/_rels/slide137.xml.rels><?xml version="1.0" encoding="UTF-8" standalone="yes"?>
<Relationships xmlns="http://schemas.openxmlformats.org/package/2006/relationships"><Relationship Id="rId8" Type="http://schemas.openxmlformats.org/officeDocument/2006/relationships/hyperlink" Target="http://www.statistik.bayern.de/" TargetMode="External"/><Relationship Id="rId3" Type="http://schemas.openxmlformats.org/officeDocument/2006/relationships/hyperlink" Target="http://www.cesifo-group.de/" TargetMode="External"/><Relationship Id="rId7" Type="http://schemas.openxmlformats.org/officeDocument/2006/relationships/hyperlink" Target="http://www.muenchen.de/rathaus/Stadtinfos/Statistik.html" TargetMode="External"/><Relationship Id="rId2" Type="http://schemas.openxmlformats.org/officeDocument/2006/relationships/hyperlink" Target="http://www.bte.de/" TargetMode="External"/><Relationship Id="rId1" Type="http://schemas.openxmlformats.org/officeDocument/2006/relationships/slideLayout" Target="../slideLayouts/slideLayout4.xml"/><Relationship Id="rId6" Type="http://schemas.openxmlformats.org/officeDocument/2006/relationships/hyperlink" Target="http://www.ifhkoeln.de/" TargetMode="External"/><Relationship Id="rId5" Type="http://schemas.openxmlformats.org/officeDocument/2006/relationships/hyperlink" Target="http://www.gfk.com/" TargetMode="External"/><Relationship Id="rId4" Type="http://schemas.openxmlformats.org/officeDocument/2006/relationships/hyperlink" Target="http://www.destatis.de/"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www.steuerberaterkammer-muenchen.de/" TargetMode="External"/><Relationship Id="rId3" Type="http://schemas.openxmlformats.org/officeDocument/2006/relationships/hyperlink" Target="http://www.izb-online.de/" TargetMode="External"/><Relationship Id="rId7" Type="http://schemas.openxmlformats.org/officeDocument/2006/relationships/hyperlink" Target="http://www.gdv.de/" TargetMode="External"/><Relationship Id="rId2" Type="http://schemas.openxmlformats.org/officeDocument/2006/relationships/hyperlink" Target="http://www.biotechnologie.de/" TargetMode="External"/><Relationship Id="rId1" Type="http://schemas.openxmlformats.org/officeDocument/2006/relationships/slideLayout" Target="../slideLayouts/slideLayout4.xml"/><Relationship Id="rId6" Type="http://schemas.openxmlformats.org/officeDocument/2006/relationships/hyperlink" Target="http://www.dieversicherer.de/versicherer" TargetMode="External"/><Relationship Id="rId5" Type="http://schemas.openxmlformats.org/officeDocument/2006/relationships/hyperlink" Target="http://www.werk1.com/" TargetMode="External"/><Relationship Id="rId4" Type="http://schemas.openxmlformats.org/officeDocument/2006/relationships/hyperlink" Target="http://www.mtz.de/"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www.gruenden-im-nebenerwerb.de/" TargetMode="External"/><Relationship Id="rId3" Type="http://schemas.openxmlformats.org/officeDocument/2006/relationships/hyperlink" Target="http://www.nexxt-change.org/" TargetMode="External"/><Relationship Id="rId7" Type="http://schemas.openxmlformats.org/officeDocument/2006/relationships/hyperlink" Target="http://www.bmwi.de/" TargetMode="External"/><Relationship Id="rId2" Type="http://schemas.openxmlformats.org/officeDocument/2006/relationships/hyperlink" Target="http://www.existenzgruender.de/DE/Weg-in-die-Selbstaendigkeit/Entscheidung/Gruendungsarten/Unternehmensnachfolge/Unternehmensnachfolge.html" TargetMode="External"/><Relationship Id="rId1" Type="http://schemas.openxmlformats.org/officeDocument/2006/relationships/slideLayout" Target="../slideLayouts/slideLayout4.xml"/><Relationship Id="rId6" Type="http://schemas.openxmlformats.org/officeDocument/2006/relationships/hyperlink" Target="http://www.verbaende.de/" TargetMode="External"/><Relationship Id="rId5" Type="http://schemas.openxmlformats.org/officeDocument/2006/relationships/hyperlink" Target="http://www.verbaende.com/" TargetMode="External"/><Relationship Id="rId4" Type="http://schemas.openxmlformats.org/officeDocument/2006/relationships/hyperlink" Target="http://www.s-unternehmensplattform.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wm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wmf"/><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wmf"/><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w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harald-hof.de/" TargetMode="External"/><Relationship Id="rId2" Type="http://schemas.openxmlformats.org/officeDocument/2006/relationships/hyperlink" Target="mailto:info@harald-hof.de" TargetMode="Externa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hyperlink" Target="http://www.harald-hof.de/downloads/"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7.wmf"/><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wmf"/><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44.wmf"/></Relationships>
</file>

<file path=ppt/slides/_rels/slide5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46.emf"/><Relationship Id="rId4" Type="http://schemas.openxmlformats.org/officeDocument/2006/relationships/image" Target="../media/image45.emf"/></Relationships>
</file>

<file path=ppt/slides/_rels/slide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45.emf"/><Relationship Id="rId4" Type="http://schemas.openxmlformats.org/officeDocument/2006/relationships/image" Target="../media/image47.emf"/></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7.wmf"/><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7.wmf"/><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7.wmf"/><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57.wmf"/><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7.wmf"/><Relationship Id="rId4" Type="http://schemas.openxmlformats.org/officeDocument/2006/relationships/image" Target="../media/image44.wmf"/></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7.wmf"/><Relationship Id="rId4" Type="http://schemas.openxmlformats.org/officeDocument/2006/relationships/image" Target="../media/image44.wmf"/></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7.wmf"/><Relationship Id="rId4" Type="http://schemas.openxmlformats.org/officeDocument/2006/relationships/image" Target="../media/image44.wmf"/></Relationships>
</file>

<file path=ppt/slides/_rels/slide6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68.png"/><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7.wmf"/></Relationships>
</file>

<file path=ppt/slides/_rels/slide7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68.png"/><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7.wmf"/></Relationships>
</file>

<file path=ppt/slides/_rels/slide7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68.png"/><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wmf"/></Relationships>
</file>

<file path=ppt/slides/_rels/slide7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2.png"/></Relationships>
</file>

<file path=ppt/slides/_rels/slide7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2.png"/></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78.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8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8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8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8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85.wmf"/></Relationships>
</file>

<file path=ppt/slides/_rels/slide8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86.wmf"/></Relationships>
</file>

<file path=ppt/slides/_rels/slide8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8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88.png"/><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9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9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9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93.png"/></Relationships>
</file>

<file path=ppt/slides/_rels/slide9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Workshop Businessplan</a:t>
            </a:r>
          </a:p>
        </p:txBody>
      </p:sp>
      <p:sp>
        <p:nvSpPr>
          <p:cNvPr id="4" name="Rechteck 3"/>
          <p:cNvSpPr/>
          <p:nvPr/>
        </p:nvSpPr>
        <p:spPr>
          <a:xfrm>
            <a:off x="6228184" y="616530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24741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9</a:t>
            </a:r>
          </a:p>
        </p:txBody>
      </p:sp>
      <p:sp>
        <p:nvSpPr>
          <p:cNvPr id="7" name="Text Box 2">
            <a:extLst>
              <a:ext uri="{FF2B5EF4-FFF2-40B4-BE49-F238E27FC236}">
                <a16:creationId xmlns="" xmlns:a16="http://schemas.microsoft.com/office/drawing/2014/main" id="{9219172C-5EFF-40E5-BAA7-9A6CCF9737C6}"/>
              </a:ext>
            </a:extLst>
          </p:cNvPr>
          <p:cNvSpPr txBox="1">
            <a:spLocks noChangeArrowheads="1"/>
          </p:cNvSpPr>
          <p:nvPr/>
        </p:nvSpPr>
        <p:spPr bwMode="auto">
          <a:xfrm>
            <a:off x="444500" y="1889684"/>
            <a:ext cx="778668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6. Führen Sie einen Dialog</a:t>
            </a:r>
          </a:p>
          <a:p>
            <a:endParaRPr lang="de-DE" altLang="de-DE" sz="1600" b="1" dirty="0"/>
          </a:p>
          <a:p>
            <a:r>
              <a:rPr lang="de-DE" altLang="de-DE" sz="1600" dirty="0"/>
              <a:t>	Benutzen Sie rhetorische Fragen. Sprechen Sie kein Schriftdeutsch, sondern sprechen Sie wie mit Ihrer Oma. </a:t>
            </a:r>
          </a:p>
        </p:txBody>
      </p:sp>
    </p:spTree>
    <p:extLst>
      <p:ext uri="{BB962C8B-B14F-4D97-AF65-F5344CB8AC3E}">
        <p14:creationId xmlns:p14="http://schemas.microsoft.com/office/powerpoint/2010/main" val="285991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31</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9" name="Text Box 3">
            <a:extLst>
              <a:ext uri="{FF2B5EF4-FFF2-40B4-BE49-F238E27FC236}">
                <a16:creationId xmlns="" xmlns:a16="http://schemas.microsoft.com/office/drawing/2014/main" id="{D4721AE6-4190-4CF3-A466-23F556EA28BC}"/>
              </a:ext>
            </a:extLst>
          </p:cNvPr>
          <p:cNvSpPr txBox="1">
            <a:spLocks noChangeArrowheads="1"/>
          </p:cNvSpPr>
          <p:nvPr/>
        </p:nvSpPr>
        <p:spPr bwMode="auto">
          <a:xfrm>
            <a:off x="444500" y="1889144"/>
            <a:ext cx="74676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Versicherungen: </a:t>
            </a:r>
          </a:p>
          <a:p>
            <a:pPr algn="l">
              <a:spcBef>
                <a:spcPct val="50000"/>
              </a:spcBef>
              <a:buFontTx/>
              <a:buChar char="•"/>
            </a:pPr>
            <a:r>
              <a:rPr lang="de-DE" altLang="de-DE" sz="1800" dirty="0">
                <a:cs typeface="Times New Roman" pitchFamily="18" charset="0"/>
              </a:rPr>
              <a:t> Welche Versicherungen benötigen Sie für Ihren Betrieb?</a:t>
            </a:r>
          </a:p>
          <a:p>
            <a:pPr algn="l">
              <a:spcBef>
                <a:spcPct val="50000"/>
              </a:spcBef>
              <a:buFontTx/>
              <a:buChar char="•"/>
            </a:pPr>
            <a:r>
              <a:rPr lang="de-DE" altLang="de-DE" sz="1800" dirty="0">
                <a:cs typeface="Times New Roman" pitchFamily="18" charset="0"/>
              </a:rPr>
              <a:t> Welche Versicherungen sollten Sie für Ihre Familie abschließen?</a:t>
            </a:r>
          </a:p>
          <a:p>
            <a:pPr algn="l">
              <a:spcBef>
                <a:spcPct val="50000"/>
              </a:spcBef>
              <a:buFontTx/>
              <a:buChar char="•"/>
            </a:pPr>
            <a:r>
              <a:rPr lang="de-DE" altLang="de-DE" sz="1800" dirty="0">
                <a:cs typeface="Times New Roman" pitchFamily="18" charset="0"/>
              </a:rPr>
              <a:t> Wie sichern Sie als Selbstständiger Ihre Altersversorgung?</a:t>
            </a:r>
          </a:p>
          <a:p>
            <a:pPr>
              <a:spcBef>
                <a:spcPct val="50000"/>
              </a:spcBef>
            </a:pPr>
            <a:endParaRPr lang="de-DE" altLang="de-DE" dirty="0"/>
          </a:p>
        </p:txBody>
      </p:sp>
    </p:spTree>
    <p:extLst>
      <p:ext uri="{BB962C8B-B14F-4D97-AF65-F5344CB8AC3E}">
        <p14:creationId xmlns:p14="http://schemas.microsoft.com/office/powerpoint/2010/main" val="78976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Investitionsplan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32</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 xmlns:a16="http://schemas.microsoft.com/office/drawing/2014/main" id="{D33FD468-CAA1-4899-A9E8-DE6556399441}"/>
              </a:ext>
            </a:extLst>
          </p:cNvPr>
          <p:cNvSpPr txBox="1">
            <a:spLocks noChangeArrowheads="1"/>
          </p:cNvSpPr>
          <p:nvPr/>
        </p:nvSpPr>
        <p:spPr bwMode="auto">
          <a:xfrm>
            <a:off x="3048000" y="2514600"/>
            <a:ext cx="3200400" cy="2554545"/>
          </a:xfrm>
          <a:prstGeom prst="rect">
            <a:avLst/>
          </a:prstGeom>
          <a:gradFill rotWithShape="0">
            <a:gsLst>
              <a:gs pos="0">
                <a:srgbClr val="92D050"/>
              </a:gs>
              <a:gs pos="50000">
                <a:schemeClr val="bg1"/>
              </a:gs>
              <a:gs pos="100000">
                <a:srgbClr val="92D050"/>
              </a:gs>
            </a:gsLst>
            <a:lin ang="5400000" scaled="1"/>
          </a:gradFill>
          <a:ln>
            <a:noFill/>
          </a:ln>
          <a:effectLst/>
          <a:extLst/>
        </p:spPr>
        <p:txBody>
          <a:bodyPr>
            <a:spAutoFit/>
          </a:bodyPr>
          <a:lstStyle/>
          <a:p>
            <a:pPr>
              <a:spcBef>
                <a:spcPct val="50000"/>
              </a:spcBef>
              <a:defRPr/>
            </a:pPr>
            <a:endParaRPr lang="de-DE" sz="1900" dirty="0">
              <a:cs typeface="Times New Roman" pitchFamily="18" charset="0"/>
            </a:endParaRPr>
          </a:p>
          <a:p>
            <a:pPr algn="ctr">
              <a:spcBef>
                <a:spcPct val="50000"/>
              </a:spcBef>
              <a:defRPr/>
            </a:pPr>
            <a:r>
              <a:rPr lang="de-DE" sz="1900" dirty="0">
                <a:cs typeface="Times New Roman" pitchFamily="18" charset="0"/>
              </a:rPr>
              <a:t>Unterscheidung zwischen:</a:t>
            </a:r>
          </a:p>
          <a:p>
            <a:pPr algn="ctr">
              <a:spcBef>
                <a:spcPct val="50000"/>
              </a:spcBef>
              <a:defRPr/>
            </a:pPr>
            <a:r>
              <a:rPr lang="de-DE" sz="1900" dirty="0">
                <a:cs typeface="Times New Roman" pitchFamily="18" charset="0"/>
              </a:rPr>
              <a:t>Sachinvestitionen</a:t>
            </a:r>
          </a:p>
          <a:p>
            <a:pPr algn="ctr">
              <a:spcBef>
                <a:spcPct val="50000"/>
              </a:spcBef>
              <a:defRPr/>
            </a:pPr>
            <a:r>
              <a:rPr lang="de-DE" sz="1900" dirty="0">
                <a:cs typeface="Times New Roman" pitchFamily="18" charset="0"/>
              </a:rPr>
              <a:t>und</a:t>
            </a:r>
          </a:p>
          <a:p>
            <a:pPr algn="ctr">
              <a:spcBef>
                <a:spcPct val="50000"/>
              </a:spcBef>
              <a:defRPr/>
            </a:pPr>
            <a:r>
              <a:rPr lang="de-DE" sz="1900" dirty="0">
                <a:cs typeface="Times New Roman" pitchFamily="18" charset="0"/>
              </a:rPr>
              <a:t>Betriebsmittel</a:t>
            </a:r>
          </a:p>
          <a:p>
            <a:pPr>
              <a:spcBef>
                <a:spcPct val="50000"/>
              </a:spcBef>
              <a:defRPr/>
            </a:pPr>
            <a:endParaRPr lang="de-DE" dirty="0"/>
          </a:p>
        </p:txBody>
      </p:sp>
    </p:spTree>
    <p:extLst>
      <p:ext uri="{BB962C8B-B14F-4D97-AF65-F5344CB8AC3E}">
        <p14:creationId xmlns:p14="http://schemas.microsoft.com/office/powerpoint/2010/main" val="4046872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Investitionsplan - Sachinvestitionen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33</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5D29F1AE-C98C-45A2-BBA6-178F4F2874CC}"/>
              </a:ext>
            </a:extLst>
          </p:cNvPr>
          <p:cNvSpPr txBox="1">
            <a:spLocks noChangeArrowheads="1"/>
          </p:cNvSpPr>
          <p:nvPr/>
        </p:nvSpPr>
        <p:spPr bwMode="auto">
          <a:xfrm>
            <a:off x="463550" y="1884139"/>
            <a:ext cx="41243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800" b="1" dirty="0">
              <a:solidFill>
                <a:srgbClr val="92D050"/>
              </a:solidFill>
              <a:cs typeface="Arial" panose="020B0604020202020204" pitchFamily="34" charset="0"/>
            </a:endParaRPr>
          </a:p>
          <a:p>
            <a:r>
              <a:rPr lang="de-DE" altLang="de-DE" sz="1800" b="1" dirty="0">
                <a:solidFill>
                  <a:srgbClr val="92D050"/>
                </a:solidFill>
                <a:cs typeface="Arial" panose="020B0604020202020204" pitchFamily="34" charset="0"/>
              </a:rPr>
              <a:t>             langfristig:</a:t>
            </a:r>
          </a:p>
          <a:p>
            <a:pPr algn="l"/>
            <a:endParaRPr lang="de-DE" altLang="de-DE" sz="1800" b="1" dirty="0"/>
          </a:p>
          <a:p>
            <a:pPr algn="l">
              <a:buFontTx/>
              <a:buChar char="-"/>
            </a:pPr>
            <a:r>
              <a:rPr lang="de-DE" altLang="de-DE" sz="1800" dirty="0"/>
              <a:t> Grundstücke, Gebäude</a:t>
            </a:r>
          </a:p>
          <a:p>
            <a:pPr algn="l">
              <a:buFontTx/>
              <a:buChar char="-"/>
            </a:pPr>
            <a:r>
              <a:rPr lang="de-DE" altLang="de-DE" sz="1800" dirty="0"/>
              <a:t> Bau- und Umbaumaßnahmen</a:t>
            </a:r>
          </a:p>
          <a:p>
            <a:pPr algn="l">
              <a:buFontTx/>
              <a:buChar char="-"/>
            </a:pPr>
            <a:r>
              <a:rPr lang="de-DE" altLang="de-DE" sz="1800" dirty="0"/>
              <a:t> Maschinen, Geräte</a:t>
            </a:r>
          </a:p>
          <a:p>
            <a:pPr algn="l">
              <a:buFontTx/>
              <a:buChar char="-"/>
            </a:pPr>
            <a:r>
              <a:rPr lang="de-DE" altLang="de-DE" sz="1800" dirty="0"/>
              <a:t> Einrichtung / Büroausstattung</a:t>
            </a:r>
          </a:p>
          <a:p>
            <a:pPr algn="l">
              <a:buFontTx/>
              <a:buChar char="-"/>
            </a:pPr>
            <a:r>
              <a:rPr lang="de-DE" altLang="de-DE" sz="1800" dirty="0"/>
              <a:t> Firmenfahrzeuge</a:t>
            </a:r>
          </a:p>
          <a:p>
            <a:pPr algn="l">
              <a:buFontTx/>
              <a:buChar char="-"/>
            </a:pPr>
            <a:r>
              <a:rPr lang="de-DE" altLang="de-DE" sz="1800" dirty="0"/>
              <a:t> einmalige Patent-, Lizenz- oder</a:t>
            </a:r>
            <a:br>
              <a:rPr lang="de-DE" altLang="de-DE" sz="1800" dirty="0"/>
            </a:br>
            <a:r>
              <a:rPr lang="de-DE" altLang="de-DE" sz="1800" dirty="0"/>
              <a:t>  Franchisegebühr</a:t>
            </a:r>
          </a:p>
        </p:txBody>
      </p:sp>
      <p:sp>
        <p:nvSpPr>
          <p:cNvPr id="11" name="Text Box 4">
            <a:extLst>
              <a:ext uri="{FF2B5EF4-FFF2-40B4-BE49-F238E27FC236}">
                <a16:creationId xmlns="" xmlns:a16="http://schemas.microsoft.com/office/drawing/2014/main" id="{54285CB0-5E6D-45D0-9819-870134797AAE}"/>
              </a:ext>
            </a:extLst>
          </p:cNvPr>
          <p:cNvSpPr txBox="1">
            <a:spLocks noChangeArrowheads="1"/>
          </p:cNvSpPr>
          <p:nvPr/>
        </p:nvSpPr>
        <p:spPr bwMode="auto">
          <a:xfrm>
            <a:off x="4606925" y="1884139"/>
            <a:ext cx="388217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endParaRPr lang="de-DE" altLang="de-DE" sz="1800" b="1" dirty="0"/>
          </a:p>
          <a:p>
            <a:pPr algn="ctr"/>
            <a:r>
              <a:rPr lang="de-DE" altLang="de-DE" sz="1800" b="1" dirty="0">
                <a:solidFill>
                  <a:srgbClr val="92D050"/>
                </a:solidFill>
              </a:rPr>
              <a:t>mittel- und kurzfristig:</a:t>
            </a:r>
          </a:p>
          <a:p>
            <a:pPr algn="l"/>
            <a:endParaRPr lang="de-DE" altLang="de-DE" sz="1800" b="1" dirty="0"/>
          </a:p>
          <a:p>
            <a:pPr algn="l">
              <a:buFontTx/>
              <a:buChar char="-"/>
            </a:pPr>
            <a:r>
              <a:rPr lang="de-DE" altLang="de-DE" sz="1800" dirty="0"/>
              <a:t> Material- und Warenlager</a:t>
            </a:r>
          </a:p>
          <a:p>
            <a:pPr algn="l">
              <a:buFontTx/>
              <a:buChar char="-"/>
            </a:pPr>
            <a:r>
              <a:rPr lang="de-DE" altLang="de-DE" sz="1800" dirty="0"/>
              <a:t> Reserve für Unvorhergesehenes</a:t>
            </a:r>
          </a:p>
          <a:p>
            <a:pPr algn="l">
              <a:buFontTx/>
              <a:buChar char="-"/>
            </a:pPr>
            <a:r>
              <a:rPr lang="de-DE" altLang="de-DE" sz="1800" dirty="0"/>
              <a:t> Roh-, Hilfs- und Betriebsstoffe</a:t>
            </a:r>
          </a:p>
          <a:p>
            <a:pPr algn="l">
              <a:buFontTx/>
              <a:buChar char="-"/>
            </a:pPr>
            <a:r>
              <a:rPr lang="de-DE" altLang="de-DE" sz="1800" dirty="0"/>
              <a:t> Kosten für übernommenes </a:t>
            </a:r>
            <a:br>
              <a:rPr lang="de-DE" altLang="de-DE" sz="1800" dirty="0"/>
            </a:br>
            <a:r>
              <a:rPr lang="de-DE" altLang="de-DE" sz="1800" dirty="0"/>
              <a:t>  Warenlager</a:t>
            </a:r>
            <a:r>
              <a:rPr lang="de-DE" altLang="de-DE" sz="1800" dirty="0">
                <a:solidFill>
                  <a:schemeClr val="accent2"/>
                </a:solidFill>
              </a:rPr>
              <a:t>         </a:t>
            </a:r>
          </a:p>
          <a:p>
            <a:pPr algn="l"/>
            <a:endParaRPr lang="de-DE" altLang="de-DE" sz="1900" dirty="0">
              <a:solidFill>
                <a:schemeClr val="accent2"/>
              </a:solidFill>
            </a:endParaRPr>
          </a:p>
          <a:p>
            <a:pPr algn="l">
              <a:buFontTx/>
              <a:buChar char="-"/>
            </a:pPr>
            <a:endParaRPr lang="de-DE" altLang="de-DE" sz="1900" dirty="0">
              <a:solidFill>
                <a:schemeClr val="accent2"/>
              </a:solidFill>
            </a:endParaRPr>
          </a:p>
        </p:txBody>
      </p:sp>
    </p:spTree>
    <p:extLst>
      <p:ext uri="{BB962C8B-B14F-4D97-AF65-F5344CB8AC3E}">
        <p14:creationId xmlns:p14="http://schemas.microsoft.com/office/powerpoint/2010/main" val="18326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Investitionsplan – Betriebsmittel, Gründungskosten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34</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 xmlns:a16="http://schemas.microsoft.com/office/drawing/2014/main" id="{57C0E675-6832-49EC-94CC-A49AA4682EC0}"/>
              </a:ext>
            </a:extLst>
          </p:cNvPr>
          <p:cNvSpPr/>
          <p:nvPr/>
        </p:nvSpPr>
        <p:spPr>
          <a:xfrm>
            <a:off x="444500" y="1884139"/>
            <a:ext cx="8044601" cy="4247317"/>
          </a:xfrm>
          <a:prstGeom prst="rect">
            <a:avLst/>
          </a:prstGeom>
        </p:spPr>
        <p:txBody>
          <a:bodyPr wrap="square">
            <a:spAutoFit/>
          </a:bodyPr>
          <a:lstStyle/>
          <a:p>
            <a:pPr eaLnBrk="1" hangingPunct="1">
              <a:lnSpc>
                <a:spcPct val="80000"/>
              </a:lnSpc>
            </a:pPr>
            <a:endParaRPr lang="de-DE" altLang="de-DE" dirty="0">
              <a:latin typeface="Arial" pitchFamily="34" charset="0"/>
            </a:endParaRPr>
          </a:p>
          <a:p>
            <a:pPr eaLnBrk="1" hangingPunct="1">
              <a:lnSpc>
                <a:spcPct val="80000"/>
              </a:lnSpc>
              <a:spcBef>
                <a:spcPct val="20000"/>
              </a:spcBef>
            </a:pPr>
            <a:r>
              <a:rPr lang="de-DE" altLang="de-DE" dirty="0">
                <a:latin typeface="Arial" pitchFamily="34" charset="0"/>
                <a:cs typeface="Arial"/>
              </a:rPr>
              <a:t>Betriebsmittelreserve</a:t>
            </a:r>
          </a:p>
          <a:p>
            <a:pPr eaLnBrk="1" hangingPunct="1">
              <a:lnSpc>
                <a:spcPct val="80000"/>
              </a:lnSpc>
              <a:spcBef>
                <a:spcPct val="20000"/>
              </a:spcBef>
              <a:buFontTx/>
              <a:buNone/>
            </a:pPr>
            <a:r>
              <a:rPr lang="de-DE" altLang="de-DE" dirty="0">
                <a:latin typeface="Arial" pitchFamily="34" charset="0"/>
                <a:cs typeface="Arial"/>
              </a:rPr>
              <a:t>sog. „Goldene Reserve“ für besondere Belastungen in der Anlaufphase</a:t>
            </a:r>
          </a:p>
          <a:p>
            <a:pPr eaLnBrk="1" hangingPunct="1">
              <a:lnSpc>
                <a:spcPct val="80000"/>
              </a:lnSpc>
              <a:spcBef>
                <a:spcPct val="20000"/>
              </a:spcBef>
              <a:buFontTx/>
              <a:buNone/>
            </a:pPr>
            <a:endParaRPr lang="de-DE" altLang="de-DE" dirty="0">
              <a:latin typeface="Arial" pitchFamily="34" charset="0"/>
              <a:cs typeface="Arial"/>
            </a:endParaRPr>
          </a:p>
          <a:p>
            <a:pPr>
              <a:lnSpc>
                <a:spcPct val="40000"/>
              </a:lnSpc>
            </a:pPr>
            <a:endParaRPr lang="de-DE" altLang="de-DE" dirty="0">
              <a:latin typeface="Arial" pitchFamily="34" charset="0"/>
            </a:endParaRPr>
          </a:p>
          <a:p>
            <a:pPr eaLnBrk="1" hangingPunct="1">
              <a:lnSpc>
                <a:spcPct val="80000"/>
              </a:lnSpc>
            </a:pPr>
            <a:r>
              <a:rPr lang="de-DE" altLang="de-DE" dirty="0">
                <a:latin typeface="Arial" pitchFamily="34" charset="0"/>
              </a:rPr>
              <a:t>Gründungskosten:</a:t>
            </a:r>
          </a:p>
          <a:p>
            <a:pPr>
              <a:lnSpc>
                <a:spcPct val="80000"/>
              </a:lnSpc>
              <a:spcBef>
                <a:spcPct val="20000"/>
              </a:spcBef>
            </a:pPr>
            <a:r>
              <a:rPr lang="de-DE" altLang="de-DE" dirty="0">
                <a:latin typeface="Arial" pitchFamily="34" charset="0"/>
              </a:rPr>
              <a:t>- </a:t>
            </a:r>
            <a:r>
              <a:rPr lang="de-DE" altLang="de-DE" dirty="0">
                <a:latin typeface="Arial" pitchFamily="34" charset="0"/>
                <a:cs typeface="Arial"/>
              </a:rPr>
              <a:t>Anmeldung, Genehmigungen</a:t>
            </a:r>
          </a:p>
          <a:p>
            <a:pPr>
              <a:lnSpc>
                <a:spcPct val="80000"/>
              </a:lnSpc>
              <a:spcBef>
                <a:spcPct val="20000"/>
              </a:spcBef>
            </a:pPr>
            <a:r>
              <a:rPr lang="de-DE" altLang="de-DE" dirty="0">
                <a:latin typeface="Arial" pitchFamily="34" charset="0"/>
                <a:cs typeface="Arial"/>
              </a:rPr>
              <a:t>- Eintrag ins Handelsregister</a:t>
            </a:r>
          </a:p>
          <a:p>
            <a:pPr>
              <a:lnSpc>
                <a:spcPct val="80000"/>
              </a:lnSpc>
              <a:spcBef>
                <a:spcPct val="20000"/>
              </a:spcBef>
            </a:pPr>
            <a:r>
              <a:rPr lang="de-DE" altLang="de-DE" dirty="0">
                <a:latin typeface="Arial" pitchFamily="34" charset="0"/>
                <a:cs typeface="Arial"/>
              </a:rPr>
              <a:t>- Notar</a:t>
            </a:r>
          </a:p>
          <a:p>
            <a:pPr>
              <a:lnSpc>
                <a:spcPct val="80000"/>
              </a:lnSpc>
              <a:spcBef>
                <a:spcPct val="20000"/>
              </a:spcBef>
            </a:pPr>
            <a:r>
              <a:rPr lang="de-DE" altLang="de-DE" dirty="0">
                <a:latin typeface="Arial" pitchFamily="34" charset="0"/>
                <a:cs typeface="Arial"/>
              </a:rPr>
              <a:t>- Gewerbeanmeldung</a:t>
            </a:r>
          </a:p>
          <a:p>
            <a:pPr>
              <a:lnSpc>
                <a:spcPct val="80000"/>
              </a:lnSpc>
              <a:spcBef>
                <a:spcPct val="20000"/>
              </a:spcBef>
            </a:pPr>
            <a:r>
              <a:rPr lang="de-DE" altLang="de-DE" dirty="0">
                <a:latin typeface="Arial" pitchFamily="34" charset="0"/>
                <a:cs typeface="Arial"/>
              </a:rPr>
              <a:t>- Beratungen</a:t>
            </a:r>
          </a:p>
          <a:p>
            <a:pPr>
              <a:lnSpc>
                <a:spcPct val="80000"/>
              </a:lnSpc>
              <a:spcBef>
                <a:spcPct val="20000"/>
              </a:spcBef>
            </a:pPr>
            <a:r>
              <a:rPr lang="de-DE" altLang="de-DE" dirty="0">
                <a:latin typeface="Arial" pitchFamily="34" charset="0"/>
                <a:cs typeface="Arial"/>
              </a:rPr>
              <a:t>- Aus- und Fortbildungskosten</a:t>
            </a:r>
          </a:p>
          <a:p>
            <a:pPr>
              <a:lnSpc>
                <a:spcPct val="80000"/>
              </a:lnSpc>
              <a:spcBef>
                <a:spcPct val="20000"/>
              </a:spcBef>
            </a:pPr>
            <a:r>
              <a:rPr lang="de-DE" altLang="de-DE" dirty="0">
                <a:latin typeface="Arial" pitchFamily="34" charset="0"/>
                <a:cs typeface="Arial"/>
              </a:rPr>
              <a:t>- Kautionen</a:t>
            </a:r>
          </a:p>
          <a:p>
            <a:pPr>
              <a:lnSpc>
                <a:spcPct val="80000"/>
              </a:lnSpc>
              <a:spcBef>
                <a:spcPct val="20000"/>
              </a:spcBef>
            </a:pPr>
            <a:r>
              <a:rPr lang="de-DE" altLang="de-DE" dirty="0">
                <a:latin typeface="Arial" pitchFamily="34" charset="0"/>
                <a:cs typeface="Arial"/>
              </a:rPr>
              <a:t>- Markteinführungskosten (z.B. Firmenlogo, Briefpapier, Visitenkarten,</a:t>
            </a:r>
            <a:br>
              <a:rPr lang="de-DE" altLang="de-DE" dirty="0">
                <a:latin typeface="Arial" pitchFamily="34" charset="0"/>
                <a:cs typeface="Arial"/>
              </a:rPr>
            </a:br>
            <a:r>
              <a:rPr lang="de-DE" altLang="de-DE" dirty="0">
                <a:latin typeface="Arial" pitchFamily="34" charset="0"/>
                <a:cs typeface="Arial"/>
              </a:rPr>
              <a:t>  Eröffnungsveranstaltung, Preislisten, Prospekte und Infomaterial, Internet-</a:t>
            </a:r>
            <a:br>
              <a:rPr lang="de-DE" altLang="de-DE" dirty="0">
                <a:latin typeface="Arial" pitchFamily="34" charset="0"/>
                <a:cs typeface="Arial"/>
              </a:rPr>
            </a:br>
            <a:r>
              <a:rPr lang="de-DE" altLang="de-DE" dirty="0">
                <a:latin typeface="Arial" pitchFamily="34" charset="0"/>
                <a:cs typeface="Arial"/>
              </a:rPr>
              <a:t>  </a:t>
            </a:r>
            <a:r>
              <a:rPr lang="de-DE" altLang="de-DE" dirty="0" err="1">
                <a:latin typeface="Arial" pitchFamily="34" charset="0"/>
                <a:cs typeface="Arial"/>
              </a:rPr>
              <a:t>seite</a:t>
            </a:r>
            <a:r>
              <a:rPr lang="de-DE" altLang="de-DE" dirty="0">
                <a:latin typeface="Arial" pitchFamily="34" charset="0"/>
                <a:cs typeface="Arial"/>
              </a:rPr>
              <a:t>, Anzeigen)</a:t>
            </a:r>
            <a:endParaRPr lang="de-DE" dirty="0">
              <a:latin typeface="Arial" pitchFamily="34" charset="0"/>
              <a:cs typeface="Arial"/>
            </a:endParaRPr>
          </a:p>
        </p:txBody>
      </p:sp>
    </p:spTree>
    <p:extLst>
      <p:ext uri="{BB962C8B-B14F-4D97-AF65-F5344CB8AC3E}">
        <p14:creationId xmlns:p14="http://schemas.microsoft.com/office/powerpoint/2010/main" val="61205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Umsatz- / Rentabilitätsvorschau</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35</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 xmlns:a16="http://schemas.microsoft.com/office/drawing/2014/main" id="{4864CA07-8D86-452D-AD09-1164922B8001}"/>
              </a:ext>
            </a:extLst>
          </p:cNvPr>
          <p:cNvSpPr txBox="1">
            <a:spLocks noChangeArrowheads="1"/>
          </p:cNvSpPr>
          <p:nvPr/>
        </p:nvSpPr>
        <p:spPr bwMode="auto">
          <a:xfrm>
            <a:off x="2362200" y="2175284"/>
            <a:ext cx="4572000" cy="615553"/>
          </a:xfrm>
          <a:prstGeom prst="rect">
            <a:avLst/>
          </a:prstGeom>
          <a:solidFill>
            <a:srgbClr val="5AAD83"/>
          </a:solidFill>
          <a:ln>
            <a:noFill/>
          </a:ln>
          <a:effectLs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Umsatz</a:t>
            </a:r>
            <a:endParaRPr lang="de-DE" altLang="de-DE" sz="3400" dirty="0">
              <a:solidFill>
                <a:schemeClr val="bg1"/>
              </a:solidFill>
              <a:cs typeface="Arial" panose="020B0604020202020204" pitchFamily="34" charset="0"/>
            </a:endParaRPr>
          </a:p>
        </p:txBody>
      </p:sp>
      <p:sp>
        <p:nvSpPr>
          <p:cNvPr id="10" name="Line 16">
            <a:extLst>
              <a:ext uri="{FF2B5EF4-FFF2-40B4-BE49-F238E27FC236}">
                <a16:creationId xmlns="" xmlns:a16="http://schemas.microsoft.com/office/drawing/2014/main" id="{F8F09E42-395F-45BE-8188-1E53FAA6B976}"/>
              </a:ext>
            </a:extLst>
          </p:cNvPr>
          <p:cNvSpPr>
            <a:spLocks noChangeShapeType="1"/>
          </p:cNvSpPr>
          <p:nvPr/>
        </p:nvSpPr>
        <p:spPr bwMode="auto">
          <a:xfrm>
            <a:off x="2324100" y="2924944"/>
            <a:ext cx="464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Text Box 4">
            <a:extLst>
              <a:ext uri="{FF2B5EF4-FFF2-40B4-BE49-F238E27FC236}">
                <a16:creationId xmlns="" xmlns:a16="http://schemas.microsoft.com/office/drawing/2014/main" id="{BB5A2C51-47B9-485D-B039-203B32356EAF}"/>
              </a:ext>
            </a:extLst>
          </p:cNvPr>
          <p:cNvSpPr txBox="1">
            <a:spLocks noChangeArrowheads="1"/>
          </p:cNvSpPr>
          <p:nvPr/>
        </p:nvSpPr>
        <p:spPr bwMode="auto">
          <a:xfrm>
            <a:off x="2362200" y="3082390"/>
            <a:ext cx="4572000" cy="615553"/>
          </a:xfrm>
          <a:prstGeom prst="rect">
            <a:avLst/>
          </a:prstGeom>
          <a:solidFill>
            <a:srgbClr val="FF0000"/>
          </a:solidFill>
          <a:ln>
            <a:noFill/>
          </a:ln>
          <a:effectLs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 Kosten</a:t>
            </a:r>
            <a:endParaRPr lang="de-DE" altLang="de-DE" sz="3400" dirty="0">
              <a:solidFill>
                <a:schemeClr val="bg1"/>
              </a:solidFill>
              <a:cs typeface="Arial" panose="020B0604020202020204" pitchFamily="34" charset="0"/>
            </a:endParaRPr>
          </a:p>
        </p:txBody>
      </p:sp>
      <p:grpSp>
        <p:nvGrpSpPr>
          <p:cNvPr id="12" name="Group 6">
            <a:extLst>
              <a:ext uri="{FF2B5EF4-FFF2-40B4-BE49-F238E27FC236}">
                <a16:creationId xmlns="" xmlns:a16="http://schemas.microsoft.com/office/drawing/2014/main" id="{B4DC8056-9F67-4C9E-B0C5-73BD5F3B3F5A}"/>
              </a:ext>
            </a:extLst>
          </p:cNvPr>
          <p:cNvGrpSpPr>
            <a:grpSpLocks/>
          </p:cNvGrpSpPr>
          <p:nvPr/>
        </p:nvGrpSpPr>
        <p:grpSpPr bwMode="auto">
          <a:xfrm>
            <a:off x="3137133" y="3756411"/>
            <a:ext cx="2667000" cy="594719"/>
            <a:chOff x="960" y="2016"/>
            <a:chExt cx="1728" cy="428"/>
          </a:xfrm>
        </p:grpSpPr>
        <p:sp>
          <p:nvSpPr>
            <p:cNvPr id="13" name="Line 7">
              <a:extLst>
                <a:ext uri="{FF2B5EF4-FFF2-40B4-BE49-F238E27FC236}">
                  <a16:creationId xmlns="" xmlns:a16="http://schemas.microsoft.com/office/drawing/2014/main" id="{E3C40939-1F84-465B-9F95-B9E4463AD5A5}"/>
                </a:ext>
              </a:extLst>
            </p:cNvPr>
            <p:cNvSpPr>
              <a:spLocks noChangeShapeType="1"/>
            </p:cNvSpPr>
            <p:nvPr/>
          </p:nvSpPr>
          <p:spPr bwMode="auto">
            <a:xfrm>
              <a:off x="960" y="2016"/>
              <a:ext cx="1"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4" name="Line 8">
              <a:extLst>
                <a:ext uri="{FF2B5EF4-FFF2-40B4-BE49-F238E27FC236}">
                  <a16:creationId xmlns="" xmlns:a16="http://schemas.microsoft.com/office/drawing/2014/main" id="{FE75F4DA-D2D7-44FE-83AE-FFAA684BFC68}"/>
                </a:ext>
              </a:extLst>
            </p:cNvPr>
            <p:cNvSpPr>
              <a:spLocks noChangeShapeType="1"/>
            </p:cNvSpPr>
            <p:nvPr/>
          </p:nvSpPr>
          <p:spPr bwMode="auto">
            <a:xfrm>
              <a:off x="960" y="2304"/>
              <a:ext cx="32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5" name="Text Box 9">
              <a:extLst>
                <a:ext uri="{FF2B5EF4-FFF2-40B4-BE49-F238E27FC236}">
                  <a16:creationId xmlns="" xmlns:a16="http://schemas.microsoft.com/office/drawing/2014/main" id="{F439872C-E5E3-48F5-A172-0B92DF7C0587}"/>
                </a:ext>
              </a:extLst>
            </p:cNvPr>
            <p:cNvSpPr txBox="1">
              <a:spLocks noChangeArrowheads="1"/>
            </p:cNvSpPr>
            <p:nvPr/>
          </p:nvSpPr>
          <p:spPr bwMode="auto">
            <a:xfrm>
              <a:off x="1344" y="2112"/>
              <a:ext cx="1344"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cs typeface="Arial" panose="020B0604020202020204" pitchFamily="34" charset="0"/>
                </a:rPr>
                <a:t>Fixkosten</a:t>
              </a:r>
              <a:endParaRPr lang="de-DE" altLang="de-DE" sz="2400" dirty="0">
                <a:cs typeface="Arial" panose="020B0604020202020204" pitchFamily="34" charset="0"/>
              </a:endParaRPr>
            </a:p>
          </p:txBody>
        </p:sp>
      </p:grpSp>
      <p:grpSp>
        <p:nvGrpSpPr>
          <p:cNvPr id="16" name="Group 10">
            <a:extLst>
              <a:ext uri="{FF2B5EF4-FFF2-40B4-BE49-F238E27FC236}">
                <a16:creationId xmlns="" xmlns:a16="http://schemas.microsoft.com/office/drawing/2014/main" id="{B36B01A4-565C-4AF4-8393-709B58C89A6F}"/>
              </a:ext>
            </a:extLst>
          </p:cNvPr>
          <p:cNvGrpSpPr>
            <a:grpSpLocks/>
          </p:cNvGrpSpPr>
          <p:nvPr/>
        </p:nvGrpSpPr>
        <p:grpSpPr bwMode="auto">
          <a:xfrm>
            <a:off x="3137133" y="4455965"/>
            <a:ext cx="3175992" cy="1005093"/>
            <a:chOff x="960" y="2448"/>
            <a:chExt cx="1872" cy="552"/>
          </a:xfrm>
        </p:grpSpPr>
        <p:grpSp>
          <p:nvGrpSpPr>
            <p:cNvPr id="17" name="Group 11">
              <a:extLst>
                <a:ext uri="{FF2B5EF4-FFF2-40B4-BE49-F238E27FC236}">
                  <a16:creationId xmlns="" xmlns:a16="http://schemas.microsoft.com/office/drawing/2014/main" id="{0480304F-6F4D-4C47-82F8-9F9D8B78C4C8}"/>
                </a:ext>
              </a:extLst>
            </p:cNvPr>
            <p:cNvGrpSpPr>
              <a:grpSpLocks/>
            </p:cNvGrpSpPr>
            <p:nvPr/>
          </p:nvGrpSpPr>
          <p:grpSpPr bwMode="auto">
            <a:xfrm>
              <a:off x="960" y="2448"/>
              <a:ext cx="331" cy="288"/>
              <a:chOff x="960" y="2016"/>
              <a:chExt cx="240" cy="288"/>
            </a:xfrm>
          </p:grpSpPr>
          <p:sp>
            <p:nvSpPr>
              <p:cNvPr id="19" name="Line 12">
                <a:extLst>
                  <a:ext uri="{FF2B5EF4-FFF2-40B4-BE49-F238E27FC236}">
                    <a16:creationId xmlns="" xmlns:a16="http://schemas.microsoft.com/office/drawing/2014/main" id="{8228DE2A-D648-432C-8F5C-36CB8303CA69}"/>
                  </a:ext>
                </a:extLst>
              </p:cNvPr>
              <p:cNvSpPr>
                <a:spLocks noChangeShapeType="1"/>
              </p:cNvSpPr>
              <p:nvPr/>
            </p:nvSpPr>
            <p:spPr bwMode="auto">
              <a:xfrm>
                <a:off x="960" y="2016"/>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 name="Line 13">
                <a:extLst>
                  <a:ext uri="{FF2B5EF4-FFF2-40B4-BE49-F238E27FC236}">
                    <a16:creationId xmlns="" xmlns:a16="http://schemas.microsoft.com/office/drawing/2014/main" id="{A31530A3-CFA5-4638-B3FF-94EECC808315}"/>
                  </a:ext>
                </a:extLst>
              </p:cNvPr>
              <p:cNvSpPr>
                <a:spLocks noChangeShapeType="1"/>
              </p:cNvSpPr>
              <p:nvPr/>
            </p:nvSpPr>
            <p:spPr bwMode="auto">
              <a:xfrm>
                <a:off x="960" y="2304"/>
                <a:ext cx="2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18" name="Text Box 14">
              <a:extLst>
                <a:ext uri="{FF2B5EF4-FFF2-40B4-BE49-F238E27FC236}">
                  <a16:creationId xmlns="" xmlns:a16="http://schemas.microsoft.com/office/drawing/2014/main" id="{FE85B854-E77B-4DF0-B608-6BB248D213EB}"/>
                </a:ext>
              </a:extLst>
            </p:cNvPr>
            <p:cNvSpPr txBox="1">
              <a:spLocks noChangeArrowheads="1"/>
            </p:cNvSpPr>
            <p:nvPr/>
          </p:nvSpPr>
          <p:spPr bwMode="auto">
            <a:xfrm>
              <a:off x="1344" y="2544"/>
              <a:ext cx="1488"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cs typeface="Arial" panose="020B0604020202020204" pitchFamily="34" charset="0"/>
                </a:rPr>
                <a:t>Variable Kosten</a:t>
              </a:r>
              <a:endParaRPr lang="de-DE" altLang="de-DE" sz="2400" dirty="0">
                <a:cs typeface="Arial" panose="020B0604020202020204" pitchFamily="34" charset="0"/>
              </a:endParaRPr>
            </a:p>
          </p:txBody>
        </p:sp>
      </p:grpSp>
      <p:sp>
        <p:nvSpPr>
          <p:cNvPr id="21" name="Line 2">
            <a:extLst>
              <a:ext uri="{FF2B5EF4-FFF2-40B4-BE49-F238E27FC236}">
                <a16:creationId xmlns="" xmlns:a16="http://schemas.microsoft.com/office/drawing/2014/main" id="{0CC9BA92-A41C-4F68-B286-51A3DF8324F1}"/>
              </a:ext>
            </a:extLst>
          </p:cNvPr>
          <p:cNvSpPr>
            <a:spLocks noChangeShapeType="1"/>
          </p:cNvSpPr>
          <p:nvPr/>
        </p:nvSpPr>
        <p:spPr bwMode="auto">
          <a:xfrm>
            <a:off x="2324100" y="5157192"/>
            <a:ext cx="464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 name="Text Box 3">
            <a:extLst>
              <a:ext uri="{FF2B5EF4-FFF2-40B4-BE49-F238E27FC236}">
                <a16:creationId xmlns="" xmlns:a16="http://schemas.microsoft.com/office/drawing/2014/main" id="{F53172EF-35F3-410A-915F-5C762766FA26}"/>
              </a:ext>
            </a:extLst>
          </p:cNvPr>
          <p:cNvSpPr txBox="1">
            <a:spLocks noChangeArrowheads="1"/>
          </p:cNvSpPr>
          <p:nvPr/>
        </p:nvSpPr>
        <p:spPr bwMode="auto">
          <a:xfrm>
            <a:off x="2362200" y="5262028"/>
            <a:ext cx="4572000" cy="615553"/>
          </a:xfrm>
          <a:prstGeom prst="rect">
            <a:avLst/>
          </a:prstGeom>
          <a:solidFill>
            <a:srgbClr val="92D050"/>
          </a:solidFill>
          <a:ln>
            <a:noFill/>
          </a:ln>
          <a:effec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 Gewinn vor Steuer</a:t>
            </a:r>
            <a:endParaRPr lang="de-DE" altLang="de-DE" sz="3400" dirty="0">
              <a:solidFill>
                <a:schemeClr val="bg1"/>
              </a:solidFill>
              <a:cs typeface="Arial" panose="020B0604020202020204" pitchFamily="34" charset="0"/>
            </a:endParaRPr>
          </a:p>
        </p:txBody>
      </p:sp>
    </p:spTree>
    <p:extLst>
      <p:ext uri="{BB962C8B-B14F-4D97-AF65-F5344CB8AC3E}">
        <p14:creationId xmlns:p14="http://schemas.microsoft.com/office/powerpoint/2010/main" val="1404649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1" grpId="0" animBg="1" autoUpdateAnimBg="0"/>
      <p:bldP spid="21" grpId="0" animBg="1"/>
      <p:bldP spid="22"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Umsatz- / Rentabilitätsvorschau</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
            <a:extLst>
              <a:ext uri="{FF2B5EF4-FFF2-40B4-BE49-F238E27FC236}">
                <a16:creationId xmlns="" xmlns:a16="http://schemas.microsoft.com/office/drawing/2014/main" id="{2552C466-152E-4149-867E-BD75A2C91E5D}"/>
              </a:ext>
            </a:extLst>
          </p:cNvPr>
          <p:cNvSpPr txBox="1">
            <a:spLocks noChangeArrowheads="1"/>
          </p:cNvSpPr>
          <p:nvPr/>
        </p:nvSpPr>
        <p:spPr bwMode="auto">
          <a:xfrm>
            <a:off x="1259632" y="3717032"/>
            <a:ext cx="6324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cs typeface="Arial" panose="020B0604020202020204" pitchFamily="34" charset="0"/>
              </a:rPr>
              <a:t>besser:</a:t>
            </a:r>
          </a:p>
        </p:txBody>
      </p:sp>
    </p:spTree>
    <p:extLst>
      <p:ext uri="{BB962C8B-B14F-4D97-AF65-F5344CB8AC3E}">
        <p14:creationId xmlns:p14="http://schemas.microsoft.com/office/powerpoint/2010/main" val="314034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Rentabilitätsberechnung mittels </a:t>
            </a:r>
            <a:br>
              <a:rPr lang="de-DE" dirty="0"/>
            </a:br>
            <a:r>
              <a:rPr lang="de-DE" dirty="0"/>
              <a:t>Break-Even-Point (BEP)</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36</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 xmlns:a16="http://schemas.microsoft.com/office/drawing/2014/main" id="{C5186A61-3D68-46BE-B58A-ADB8A2237ECD}"/>
              </a:ext>
            </a:extLst>
          </p:cNvPr>
          <p:cNvSpPr txBox="1">
            <a:spLocks noChangeArrowheads="1"/>
          </p:cNvSpPr>
          <p:nvPr/>
        </p:nvSpPr>
        <p:spPr bwMode="auto">
          <a:xfrm>
            <a:off x="463550" y="1835038"/>
            <a:ext cx="8025551" cy="365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r>
              <a:rPr lang="de-DE" altLang="de-DE" sz="1800" dirty="0">
                <a:latin typeface="Arial" pitchFamily="34" charset="0"/>
              </a:rPr>
              <a:t>dieser wird erreicht, wenn</a:t>
            </a:r>
          </a:p>
        </p:txBody>
      </p:sp>
      <p:grpSp>
        <p:nvGrpSpPr>
          <p:cNvPr id="11" name="Group 3">
            <a:extLst>
              <a:ext uri="{FF2B5EF4-FFF2-40B4-BE49-F238E27FC236}">
                <a16:creationId xmlns="" xmlns:a16="http://schemas.microsoft.com/office/drawing/2014/main" id="{74A9613B-49C1-4024-8C7E-43D912CFB80B}"/>
              </a:ext>
            </a:extLst>
          </p:cNvPr>
          <p:cNvGrpSpPr>
            <a:grpSpLocks/>
          </p:cNvGrpSpPr>
          <p:nvPr/>
        </p:nvGrpSpPr>
        <p:grpSpPr bwMode="auto">
          <a:xfrm>
            <a:off x="1746499" y="2133600"/>
            <a:ext cx="4541837" cy="3994150"/>
            <a:chOff x="975" y="1344"/>
            <a:chExt cx="2861" cy="2516"/>
          </a:xfrm>
          <a:solidFill>
            <a:srgbClr val="FF0000"/>
          </a:solidFill>
        </p:grpSpPr>
        <p:sp>
          <p:nvSpPr>
            <p:cNvPr id="12" name="Rectangle 4">
              <a:extLst>
                <a:ext uri="{FF2B5EF4-FFF2-40B4-BE49-F238E27FC236}">
                  <a16:creationId xmlns="" xmlns:a16="http://schemas.microsoft.com/office/drawing/2014/main" id="{188655F6-18F6-4C37-82C5-4439A87F7B15}"/>
                </a:ext>
              </a:extLst>
            </p:cNvPr>
            <p:cNvSpPr>
              <a:spLocks noChangeArrowheads="1"/>
            </p:cNvSpPr>
            <p:nvPr/>
          </p:nvSpPr>
          <p:spPr bwMode="auto">
            <a:xfrm>
              <a:off x="975" y="1344"/>
              <a:ext cx="1248" cy="1584"/>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800" dirty="0">
                <a:solidFill>
                  <a:srgbClr val="0000FF"/>
                </a:solidFill>
                <a:latin typeface="Times" pitchFamily="18" charset="0"/>
              </a:endParaRPr>
            </a:p>
          </p:txBody>
        </p:sp>
        <p:sp>
          <p:nvSpPr>
            <p:cNvPr id="13" name="Text Box 5">
              <a:extLst>
                <a:ext uri="{FF2B5EF4-FFF2-40B4-BE49-F238E27FC236}">
                  <a16:creationId xmlns="" xmlns:a16="http://schemas.microsoft.com/office/drawing/2014/main" id="{D37795CA-5DFD-4B20-A93D-362C5F895E8B}"/>
                </a:ext>
              </a:extLst>
            </p:cNvPr>
            <p:cNvSpPr txBox="1">
              <a:spLocks noChangeArrowheads="1"/>
            </p:cNvSpPr>
            <p:nvPr/>
          </p:nvSpPr>
          <p:spPr bwMode="auto">
            <a:xfrm>
              <a:off x="1746" y="3566"/>
              <a:ext cx="2090" cy="294"/>
            </a:xfrm>
            <a:prstGeom prst="rect">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b="1" dirty="0">
                  <a:solidFill>
                    <a:schemeClr val="bg1"/>
                  </a:solidFill>
                </a:rPr>
                <a:t>+ Betriebliche Kosten</a:t>
              </a:r>
              <a:endParaRPr lang="de-DE" altLang="de-DE" sz="2400" dirty="0">
                <a:solidFill>
                  <a:schemeClr val="bg1"/>
                </a:solidFill>
              </a:endParaRPr>
            </a:p>
          </p:txBody>
        </p:sp>
      </p:grpSp>
      <p:grpSp>
        <p:nvGrpSpPr>
          <p:cNvPr id="14" name="Group 9">
            <a:extLst>
              <a:ext uri="{FF2B5EF4-FFF2-40B4-BE49-F238E27FC236}">
                <a16:creationId xmlns="" xmlns:a16="http://schemas.microsoft.com/office/drawing/2014/main" id="{7C545042-42DC-471A-984D-5B62A71D411A}"/>
              </a:ext>
            </a:extLst>
          </p:cNvPr>
          <p:cNvGrpSpPr>
            <a:grpSpLocks/>
          </p:cNvGrpSpPr>
          <p:nvPr/>
        </p:nvGrpSpPr>
        <p:grpSpPr bwMode="auto">
          <a:xfrm>
            <a:off x="5004048" y="2116138"/>
            <a:ext cx="3162300" cy="4011612"/>
            <a:chOff x="3024" y="1333"/>
            <a:chExt cx="1992" cy="2527"/>
          </a:xfrm>
          <a:solidFill>
            <a:srgbClr val="5AAD83"/>
          </a:solidFill>
        </p:grpSpPr>
        <p:sp>
          <p:nvSpPr>
            <p:cNvPr id="15" name="Rectangle 10">
              <a:extLst>
                <a:ext uri="{FF2B5EF4-FFF2-40B4-BE49-F238E27FC236}">
                  <a16:creationId xmlns="" xmlns:a16="http://schemas.microsoft.com/office/drawing/2014/main" id="{88D56C30-F8B4-46E8-AA64-12A7010F2198}"/>
                </a:ext>
              </a:extLst>
            </p:cNvPr>
            <p:cNvSpPr>
              <a:spLocks noChangeArrowheads="1"/>
            </p:cNvSpPr>
            <p:nvPr/>
          </p:nvSpPr>
          <p:spPr bwMode="auto">
            <a:xfrm>
              <a:off x="3024" y="1333"/>
              <a:ext cx="1301" cy="20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6" name="Text Box 11">
              <a:extLst>
                <a:ext uri="{FF2B5EF4-FFF2-40B4-BE49-F238E27FC236}">
                  <a16:creationId xmlns="" xmlns:a16="http://schemas.microsoft.com/office/drawing/2014/main" id="{5947FBF0-AD5D-4ACF-BC09-D21AEB91FE31}"/>
                </a:ext>
              </a:extLst>
            </p:cNvPr>
            <p:cNvSpPr txBox="1">
              <a:spLocks noChangeArrowheads="1"/>
            </p:cNvSpPr>
            <p:nvPr/>
          </p:nvSpPr>
          <p:spPr bwMode="auto">
            <a:xfrm>
              <a:off x="3833" y="3566"/>
              <a:ext cx="1183" cy="294"/>
            </a:xfrm>
            <a:prstGeom prst="rect">
              <a:avLst/>
            </a:prstGeom>
            <a:gr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b="1" dirty="0">
                  <a:solidFill>
                    <a:schemeClr val="bg1"/>
                  </a:solidFill>
                </a:rPr>
                <a:t>=</a:t>
              </a:r>
              <a:r>
                <a:rPr lang="de-DE" altLang="de-DE" sz="2400" dirty="0">
                  <a:solidFill>
                    <a:schemeClr val="bg1"/>
                  </a:solidFill>
                </a:rPr>
                <a:t>     </a:t>
              </a:r>
              <a:r>
                <a:rPr lang="de-DE" altLang="de-DE" sz="2400" b="1" dirty="0">
                  <a:solidFill>
                    <a:schemeClr val="bg1"/>
                  </a:solidFill>
                </a:rPr>
                <a:t>Umsatz</a:t>
              </a:r>
              <a:endParaRPr lang="de-DE" altLang="de-DE" sz="2400" dirty="0">
                <a:solidFill>
                  <a:schemeClr val="bg1"/>
                </a:solidFill>
              </a:endParaRPr>
            </a:p>
          </p:txBody>
        </p:sp>
      </p:grpSp>
      <p:grpSp>
        <p:nvGrpSpPr>
          <p:cNvPr id="17" name="Group 6">
            <a:extLst>
              <a:ext uri="{FF2B5EF4-FFF2-40B4-BE49-F238E27FC236}">
                <a16:creationId xmlns="" xmlns:a16="http://schemas.microsoft.com/office/drawing/2014/main" id="{DECB0FBB-637E-4D80-B77D-C7144E0C0305}"/>
              </a:ext>
            </a:extLst>
          </p:cNvPr>
          <p:cNvGrpSpPr>
            <a:grpSpLocks/>
          </p:cNvGrpSpPr>
          <p:nvPr/>
        </p:nvGrpSpPr>
        <p:grpSpPr bwMode="auto">
          <a:xfrm>
            <a:off x="522536" y="4652963"/>
            <a:ext cx="3205163" cy="1474787"/>
            <a:chOff x="204" y="2931"/>
            <a:chExt cx="2019" cy="929"/>
          </a:xfrm>
          <a:solidFill>
            <a:srgbClr val="92D050"/>
          </a:solidFill>
        </p:grpSpPr>
        <p:sp>
          <p:nvSpPr>
            <p:cNvPr id="18" name="Rectangle 7">
              <a:extLst>
                <a:ext uri="{FF2B5EF4-FFF2-40B4-BE49-F238E27FC236}">
                  <a16:creationId xmlns="" xmlns:a16="http://schemas.microsoft.com/office/drawing/2014/main" id="{FA11690E-48E6-41C1-A92C-D0BEF28AD360}"/>
                </a:ext>
              </a:extLst>
            </p:cNvPr>
            <p:cNvSpPr>
              <a:spLocks noChangeArrowheads="1"/>
            </p:cNvSpPr>
            <p:nvPr/>
          </p:nvSpPr>
          <p:spPr bwMode="auto">
            <a:xfrm>
              <a:off x="975" y="2931"/>
              <a:ext cx="1248" cy="499"/>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9" name="Text Box 8">
              <a:extLst>
                <a:ext uri="{FF2B5EF4-FFF2-40B4-BE49-F238E27FC236}">
                  <a16:creationId xmlns="" xmlns:a16="http://schemas.microsoft.com/office/drawing/2014/main" id="{BE2A0B5C-D64F-4B57-9785-69AE42772DBA}"/>
                </a:ext>
              </a:extLst>
            </p:cNvPr>
            <p:cNvSpPr txBox="1">
              <a:spLocks noChangeArrowheads="1"/>
            </p:cNvSpPr>
            <p:nvPr/>
          </p:nvSpPr>
          <p:spPr bwMode="auto">
            <a:xfrm>
              <a:off x="204" y="3566"/>
              <a:ext cx="1560" cy="294"/>
            </a:xfrm>
            <a:prstGeom prst="rect">
              <a:avLst/>
            </a:prstGeom>
            <a:grp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dirty="0"/>
                <a:t> </a:t>
              </a:r>
              <a:r>
                <a:rPr lang="de-DE" altLang="de-DE" sz="2400" b="1" dirty="0">
                  <a:solidFill>
                    <a:schemeClr val="bg1"/>
                  </a:solidFill>
                </a:rPr>
                <a:t>Mindestgewinn</a:t>
              </a:r>
            </a:p>
          </p:txBody>
        </p:sp>
      </p:grpSp>
      <p:sp>
        <p:nvSpPr>
          <p:cNvPr id="10" name="Rectangle 13">
            <a:extLst>
              <a:ext uri="{FF2B5EF4-FFF2-40B4-BE49-F238E27FC236}">
                <a16:creationId xmlns="" xmlns:a16="http://schemas.microsoft.com/office/drawing/2014/main" id="{0A8F9DB9-47AC-42B2-8400-6C394FFFFF0A}"/>
              </a:ext>
            </a:extLst>
          </p:cNvPr>
          <p:cNvSpPr>
            <a:spLocks noChangeArrowheads="1"/>
          </p:cNvSpPr>
          <p:nvPr/>
        </p:nvSpPr>
        <p:spPr bwMode="auto">
          <a:xfrm>
            <a:off x="609600" y="2362200"/>
            <a:ext cx="77962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sz="2400" dirty="0"/>
          </a:p>
          <a:p>
            <a:pPr algn="ctr">
              <a:defRPr/>
            </a:pPr>
            <a:r>
              <a:rPr lang="de-DE" sz="2000" dirty="0">
                <a:effectLst>
                  <a:outerShdw blurRad="38100" dist="38100" dir="2700000" algn="tl">
                    <a:srgbClr val="C0C0C0"/>
                  </a:outerShdw>
                </a:effectLst>
              </a:rPr>
              <a:t>Vereinfachte Darstellung:</a:t>
            </a:r>
          </a:p>
          <a:p>
            <a:pPr algn="ctr">
              <a:defRPr/>
            </a:pPr>
            <a:r>
              <a:rPr lang="de-DE" sz="2000" dirty="0">
                <a:effectLst>
                  <a:outerShdw blurRad="38100" dist="38100" dir="2700000" algn="tl">
                    <a:srgbClr val="C0C0C0"/>
                  </a:outerShdw>
                </a:effectLst>
              </a:rPr>
              <a:t>Notwendiger Umsatz (sog. Break Even Point) =</a:t>
            </a:r>
          </a:p>
          <a:p>
            <a:pPr algn="ctr">
              <a:defRPr/>
            </a:pPr>
            <a:r>
              <a:rPr lang="de-DE" sz="2000" dirty="0">
                <a:effectLst>
                  <a:outerShdw blurRad="38100" dist="38100" dir="2700000" algn="tl">
                    <a:srgbClr val="C0C0C0"/>
                  </a:outerShdw>
                </a:effectLst>
              </a:rPr>
              <a:t>private Kosten (Mindestgewinn) + betriebliche Kosten (fixe und variable),</a:t>
            </a:r>
          </a:p>
          <a:p>
            <a:pPr algn="ctr">
              <a:defRPr/>
            </a:pPr>
            <a:r>
              <a:rPr lang="de-DE" sz="2000" dirty="0">
                <a:effectLst>
                  <a:outerShdw blurRad="38100" dist="38100" dir="2700000" algn="tl">
                    <a:srgbClr val="C0C0C0"/>
                  </a:outerShdw>
                </a:effectLst>
              </a:rPr>
              <a:t>d.h. bei erreichen des BEP wird weder Gewinn noch Verlust erwirtschaftet!</a:t>
            </a:r>
          </a:p>
          <a:p>
            <a:pPr algn="ctr">
              <a:defRPr/>
            </a:pPr>
            <a:endParaRPr lang="de-DE" sz="2000" dirty="0">
              <a:latin typeface="Times" pitchFamily="18" charset="0"/>
            </a:endParaRPr>
          </a:p>
        </p:txBody>
      </p:sp>
    </p:spTree>
    <p:extLst>
      <p:ext uri="{BB962C8B-B14F-4D97-AF65-F5344CB8AC3E}">
        <p14:creationId xmlns:p14="http://schemas.microsoft.com/office/powerpoint/2010/main" val="1882345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 fill="hold"/>
                                        <p:tgtEl>
                                          <p:spTgt spid="10"/>
                                        </p:tgtEl>
                                        <p:attrNameLst>
                                          <p:attrName>ppt_x</p:attrName>
                                        </p:attrNameLst>
                                      </p:cBhvr>
                                      <p:tavLst>
                                        <p:tav tm="0">
                                          <p:val>
                                            <p:strVal val="0-#ppt_w/2"/>
                                          </p:val>
                                        </p:tav>
                                        <p:tav tm="100000">
                                          <p:val>
                                            <p:strVal val="#ppt_x"/>
                                          </p:val>
                                        </p:tav>
                                      </p:tavLst>
                                    </p:anim>
                                    <p:anim calcmode="lin" valueType="num">
                                      <p:cBhvr additive="base">
                                        <p:cTn id="26" dur="75"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Private Kosten als Basis</a:t>
            </a:r>
            <a:br>
              <a:rPr lang="de-DE" dirty="0"/>
            </a:br>
            <a:r>
              <a:rPr lang="de-DE" dirty="0"/>
              <a:t>zur Ermittlung des Mindestgewinns</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37</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 xmlns:a16="http://schemas.microsoft.com/office/drawing/2014/main" id="{9C1E02C6-6F3E-44AC-A927-2D702D8E60D9}"/>
              </a:ext>
            </a:extLst>
          </p:cNvPr>
          <p:cNvSpPr txBox="1">
            <a:spLocks noChangeArrowheads="1"/>
          </p:cNvSpPr>
          <p:nvPr/>
        </p:nvSpPr>
        <p:spPr bwMode="auto">
          <a:xfrm>
            <a:off x="685800" y="1981200"/>
            <a:ext cx="7391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chemeClr val="tx1"/>
              </a:buClr>
              <a:buFontTx/>
              <a:buChar char=" "/>
            </a:pPr>
            <a:r>
              <a:rPr lang="de-DE" altLang="de-DE" sz="2600" dirty="0">
                <a:solidFill>
                  <a:schemeClr val="accent2"/>
                </a:solidFill>
                <a:latin typeface="Arial" pitchFamily="34" charset="0"/>
              </a:rPr>
              <a:t>    </a:t>
            </a:r>
            <a:r>
              <a:rPr lang="de-DE" altLang="de-DE" sz="1900" dirty="0">
                <a:latin typeface="Arial" pitchFamily="34" charset="0"/>
              </a:rPr>
              <a:t>Lebensunterhalt der Familie</a:t>
            </a:r>
          </a:p>
          <a:p>
            <a:pPr lvl="1">
              <a:lnSpc>
                <a:spcPct val="80000"/>
              </a:lnSpc>
              <a:buClr>
                <a:schemeClr val="tx1"/>
              </a:buClr>
              <a:buFontTx/>
              <a:buChar char="+"/>
            </a:pPr>
            <a:r>
              <a:rPr lang="de-DE" altLang="de-DE" sz="1800" dirty="0">
                <a:latin typeface="Arial" pitchFamily="34" charset="0"/>
              </a:rPr>
              <a:t>Miete für Privatwohnung</a:t>
            </a:r>
          </a:p>
          <a:p>
            <a:pPr lvl="1">
              <a:lnSpc>
                <a:spcPct val="80000"/>
              </a:lnSpc>
              <a:buClr>
                <a:schemeClr val="tx1"/>
              </a:buClr>
              <a:buFontTx/>
              <a:buChar char="+"/>
            </a:pPr>
            <a:r>
              <a:rPr lang="de-DE" altLang="de-DE" sz="1800" dirty="0">
                <a:latin typeface="Arial" pitchFamily="34" charset="0"/>
              </a:rPr>
              <a:t>Soziale Absicherung </a:t>
            </a:r>
            <a:br>
              <a:rPr lang="de-DE" altLang="de-DE" sz="1800" dirty="0">
                <a:latin typeface="Arial" pitchFamily="34" charset="0"/>
              </a:rPr>
            </a:br>
            <a:r>
              <a:rPr lang="de-DE" altLang="de-DE" sz="1800" dirty="0">
                <a:latin typeface="Arial" pitchFamily="34" charset="0"/>
              </a:rPr>
              <a:t>(Kranken-, Pflege-, Renten-, Arbeitslosenversicherung)</a:t>
            </a:r>
          </a:p>
          <a:p>
            <a:pPr lvl="1">
              <a:lnSpc>
                <a:spcPct val="80000"/>
              </a:lnSpc>
              <a:buClr>
                <a:schemeClr val="tx1"/>
              </a:buClr>
              <a:buFontTx/>
              <a:buChar char="+"/>
            </a:pPr>
            <a:r>
              <a:rPr lang="de-DE" altLang="de-DE" sz="1800" dirty="0">
                <a:latin typeface="Arial" pitchFamily="34" charset="0"/>
              </a:rPr>
              <a:t>Sonstige vertragliche Verpflichtungen</a:t>
            </a:r>
          </a:p>
          <a:p>
            <a:pPr lvl="1">
              <a:lnSpc>
                <a:spcPct val="80000"/>
              </a:lnSpc>
              <a:buClr>
                <a:schemeClr val="tx1"/>
              </a:buClr>
              <a:buFontTx/>
              <a:buChar char="+"/>
            </a:pPr>
            <a:r>
              <a:rPr lang="de-DE" altLang="de-DE" sz="1800" dirty="0">
                <a:latin typeface="Arial" pitchFamily="34" charset="0"/>
              </a:rPr>
              <a:t>Anteilige private Nutzung des Kfz</a:t>
            </a:r>
          </a:p>
          <a:p>
            <a:pPr lvl="1">
              <a:lnSpc>
                <a:spcPct val="80000"/>
              </a:lnSpc>
              <a:buClr>
                <a:schemeClr val="tx1"/>
              </a:buClr>
              <a:buFontTx/>
              <a:buChar char="+"/>
            </a:pPr>
            <a:r>
              <a:rPr lang="de-DE" altLang="de-DE" sz="1800" dirty="0">
                <a:latin typeface="Arial" pitchFamily="34" charset="0"/>
              </a:rPr>
              <a:t>Rücklagen für Urlaub, Krankheit, etc.</a:t>
            </a:r>
          </a:p>
        </p:txBody>
      </p:sp>
      <p:sp>
        <p:nvSpPr>
          <p:cNvPr id="10" name="Line 4">
            <a:extLst>
              <a:ext uri="{FF2B5EF4-FFF2-40B4-BE49-F238E27FC236}">
                <a16:creationId xmlns="" xmlns:a16="http://schemas.microsoft.com/office/drawing/2014/main" id="{322ACA47-7A39-4DD9-828E-A9EE6B388754}"/>
              </a:ext>
            </a:extLst>
          </p:cNvPr>
          <p:cNvSpPr>
            <a:spLocks noChangeShapeType="1"/>
          </p:cNvSpPr>
          <p:nvPr/>
        </p:nvSpPr>
        <p:spPr bwMode="auto">
          <a:xfrm>
            <a:off x="1219200" y="4114800"/>
            <a:ext cx="49530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3">
            <a:extLst>
              <a:ext uri="{FF2B5EF4-FFF2-40B4-BE49-F238E27FC236}">
                <a16:creationId xmlns="" xmlns:a16="http://schemas.microsoft.com/office/drawing/2014/main" id="{871806A3-AE8D-4E8B-9EEA-1E22F5ECC8CB}"/>
              </a:ext>
            </a:extLst>
          </p:cNvPr>
          <p:cNvSpPr>
            <a:spLocks noChangeArrowheads="1"/>
          </p:cNvSpPr>
          <p:nvPr/>
        </p:nvSpPr>
        <p:spPr bwMode="auto">
          <a:xfrm>
            <a:off x="304800" y="4038600"/>
            <a:ext cx="7467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lvl="1" algn="l" eaLnBrk="1" hangingPunct="1">
              <a:spcBef>
                <a:spcPct val="20000"/>
              </a:spcBef>
              <a:buClr>
                <a:schemeClr val="tx1"/>
              </a:buClr>
              <a:buFontTx/>
              <a:buChar char=" "/>
            </a:pPr>
            <a:r>
              <a:rPr lang="de-DE" altLang="de-DE" sz="3200" b="1" dirty="0">
                <a:solidFill>
                  <a:schemeClr val="accent2"/>
                </a:solidFill>
              </a:rPr>
              <a:t> </a:t>
            </a:r>
            <a:r>
              <a:rPr lang="de-DE" altLang="de-DE" sz="1800" b="1" dirty="0">
                <a:solidFill>
                  <a:srgbClr val="FF0000"/>
                </a:solidFill>
              </a:rPr>
              <a:t>= Summe der Ausgaben</a:t>
            </a:r>
          </a:p>
          <a:p>
            <a:pPr lvl="2" algn="l" eaLnBrk="1" hangingPunct="1">
              <a:spcBef>
                <a:spcPct val="20000"/>
              </a:spcBef>
              <a:buClr>
                <a:schemeClr val="tx1"/>
              </a:buClr>
              <a:buFontTx/>
              <a:buChar char="+"/>
            </a:pPr>
            <a:r>
              <a:rPr lang="de-DE" altLang="de-DE" sz="1800" dirty="0"/>
              <a:t>Einkommensteuer</a:t>
            </a:r>
          </a:p>
          <a:p>
            <a:pPr lvl="2" algn="l" eaLnBrk="1" hangingPunct="1">
              <a:spcBef>
                <a:spcPct val="20000"/>
              </a:spcBef>
              <a:buClr>
                <a:schemeClr val="tx1"/>
              </a:buClr>
              <a:buFontTx/>
              <a:buChar char="+"/>
            </a:pPr>
            <a:r>
              <a:rPr lang="de-DE" altLang="de-DE" sz="1800" dirty="0"/>
              <a:t>ggf. Kredittilgung</a:t>
            </a:r>
          </a:p>
        </p:txBody>
      </p:sp>
      <p:sp>
        <p:nvSpPr>
          <p:cNvPr id="12" name="Rectangle 6">
            <a:extLst>
              <a:ext uri="{FF2B5EF4-FFF2-40B4-BE49-F238E27FC236}">
                <a16:creationId xmlns="" xmlns:a16="http://schemas.microsoft.com/office/drawing/2014/main" id="{64CA2BCF-4D87-4485-B207-4106FC698CE5}"/>
              </a:ext>
            </a:extLst>
          </p:cNvPr>
          <p:cNvSpPr>
            <a:spLocks noChangeArrowheads="1"/>
          </p:cNvSpPr>
          <p:nvPr/>
        </p:nvSpPr>
        <p:spPr bwMode="auto">
          <a:xfrm>
            <a:off x="304800" y="5257800"/>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lvl="1" algn="l" eaLnBrk="1" hangingPunct="1">
              <a:spcBef>
                <a:spcPct val="20000"/>
              </a:spcBef>
              <a:buClr>
                <a:schemeClr val="tx1"/>
              </a:buClr>
              <a:buFontTx/>
              <a:buChar char=" "/>
            </a:pPr>
            <a:r>
              <a:rPr lang="de-DE" altLang="de-DE" sz="3200" b="1" dirty="0">
                <a:solidFill>
                  <a:schemeClr val="accent2"/>
                </a:solidFill>
              </a:rPr>
              <a:t> </a:t>
            </a:r>
            <a:r>
              <a:rPr lang="de-DE" altLang="de-DE" sz="1800" b="1" dirty="0">
                <a:solidFill>
                  <a:srgbClr val="92D050"/>
                </a:solidFill>
              </a:rPr>
              <a:t>= Mindestgewinn</a:t>
            </a:r>
            <a:endParaRPr lang="de-DE" altLang="de-DE" sz="1800" dirty="0">
              <a:solidFill>
                <a:srgbClr val="92D050"/>
              </a:solidFill>
            </a:endParaRPr>
          </a:p>
        </p:txBody>
      </p:sp>
      <p:sp>
        <p:nvSpPr>
          <p:cNvPr id="13" name="Line 5">
            <a:extLst>
              <a:ext uri="{FF2B5EF4-FFF2-40B4-BE49-F238E27FC236}">
                <a16:creationId xmlns="" xmlns:a16="http://schemas.microsoft.com/office/drawing/2014/main" id="{ED55DFD3-4124-4A66-A875-E3A5025E7D77}"/>
              </a:ext>
            </a:extLst>
          </p:cNvPr>
          <p:cNvSpPr>
            <a:spLocks noChangeShapeType="1"/>
          </p:cNvSpPr>
          <p:nvPr/>
        </p:nvSpPr>
        <p:spPr bwMode="auto">
          <a:xfrm flipV="1">
            <a:off x="1143000" y="5410200"/>
            <a:ext cx="50292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extLst>
      <p:ext uri="{BB962C8B-B14F-4D97-AF65-F5344CB8AC3E}">
        <p14:creationId xmlns:p14="http://schemas.microsoft.com/office/powerpoint/2010/main" val="117319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0" grpId="0" animBg="1"/>
      <p:bldP spid="11" grpId="0" autoUpdateAnimBg="0"/>
      <p:bldP spid="12" grpId="0"/>
      <p:bldP spid="1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38</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a:extLst>
              <a:ext uri="{FF2B5EF4-FFF2-40B4-BE49-F238E27FC236}">
                <a16:creationId xmlns="" xmlns:a16="http://schemas.microsoft.com/office/drawing/2014/main" id="{9E15110A-7B9A-4AB5-8C6C-8EDDCC3F8EEF}"/>
              </a:ext>
            </a:extLst>
          </p:cNvPr>
          <p:cNvSpPr txBox="1">
            <a:spLocks noChangeArrowheads="1"/>
          </p:cNvSpPr>
          <p:nvPr/>
        </p:nvSpPr>
        <p:spPr bwMode="auto">
          <a:xfrm>
            <a:off x="444500" y="1897293"/>
            <a:ext cx="3352800"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p>
          <a:p>
            <a:pPr algn="l"/>
            <a:r>
              <a:rPr lang="de-DE" altLang="de-DE" sz="1800" b="1" dirty="0">
                <a:solidFill>
                  <a:srgbClr val="92D050"/>
                </a:solidFill>
              </a:rPr>
              <a:t>Variable Kosten</a:t>
            </a:r>
          </a:p>
          <a:p>
            <a:pPr algn="l"/>
            <a:r>
              <a:rPr lang="de-DE" altLang="de-DE" sz="1800" dirty="0"/>
              <a:t>(umsatzabhängige Kosten)</a:t>
            </a:r>
          </a:p>
          <a:p>
            <a:pPr algn="l"/>
            <a:endParaRPr lang="de-DE" altLang="de-DE" sz="1800" dirty="0"/>
          </a:p>
          <a:p>
            <a:pPr algn="l">
              <a:buFontTx/>
              <a:buChar char="•"/>
            </a:pPr>
            <a:r>
              <a:rPr lang="de-DE" altLang="de-DE" sz="1800" dirty="0"/>
              <a:t> Wareneinsatz</a:t>
            </a:r>
          </a:p>
          <a:p>
            <a:pPr algn="l">
              <a:buFontTx/>
              <a:buChar char="•"/>
            </a:pPr>
            <a:r>
              <a:rPr lang="de-DE" altLang="de-DE" sz="1800" dirty="0"/>
              <a:t> Fremdleistungen</a:t>
            </a:r>
          </a:p>
          <a:p>
            <a:pPr algn="l">
              <a:buFontTx/>
              <a:buChar char="•"/>
            </a:pPr>
            <a:r>
              <a:rPr lang="de-DE" altLang="de-DE" sz="1800" dirty="0"/>
              <a:t> Fracht und Versand</a:t>
            </a:r>
          </a:p>
          <a:p>
            <a:pPr algn="l">
              <a:buFontTx/>
              <a:buChar char="•"/>
            </a:pPr>
            <a:r>
              <a:rPr lang="de-DE" altLang="de-DE" sz="1800" dirty="0"/>
              <a:t> Provisionen</a:t>
            </a:r>
          </a:p>
          <a:p>
            <a:pPr algn="l">
              <a:buFontTx/>
              <a:buChar char="•"/>
            </a:pPr>
            <a:r>
              <a:rPr lang="de-DE" altLang="de-DE" sz="1800" dirty="0"/>
              <a:t> Saisonkräfte</a:t>
            </a:r>
          </a:p>
          <a:p>
            <a:pPr algn="l">
              <a:buFontTx/>
              <a:buChar char="•"/>
            </a:pPr>
            <a:r>
              <a:rPr lang="de-DE" altLang="de-DE" sz="1800" dirty="0"/>
              <a:t> Honorare</a:t>
            </a:r>
          </a:p>
          <a:p>
            <a:pPr algn="l">
              <a:buFontTx/>
              <a:buChar char="•"/>
            </a:pPr>
            <a:r>
              <a:rPr lang="de-DE" altLang="de-DE" sz="1800" dirty="0"/>
              <a:t> Gewährleistung / Garantie</a:t>
            </a:r>
          </a:p>
          <a:p>
            <a:pPr algn="l"/>
            <a:endParaRPr lang="de-DE" altLang="de-DE" sz="1900" dirty="0">
              <a:solidFill>
                <a:schemeClr val="accent2"/>
              </a:solidFill>
            </a:endParaRPr>
          </a:p>
        </p:txBody>
      </p:sp>
      <p:sp>
        <p:nvSpPr>
          <p:cNvPr id="15" name="Text Box 3">
            <a:extLst>
              <a:ext uri="{FF2B5EF4-FFF2-40B4-BE49-F238E27FC236}">
                <a16:creationId xmlns="" xmlns:a16="http://schemas.microsoft.com/office/drawing/2014/main" id="{0E90A36F-C1C1-468B-9099-494708A17B7B}"/>
              </a:ext>
            </a:extLst>
          </p:cNvPr>
          <p:cNvSpPr txBox="1">
            <a:spLocks noChangeArrowheads="1"/>
          </p:cNvSpPr>
          <p:nvPr/>
        </p:nvSpPr>
        <p:spPr bwMode="auto">
          <a:xfrm>
            <a:off x="4283968" y="1876057"/>
            <a:ext cx="41148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p>
          <a:p>
            <a:pPr algn="l"/>
            <a:r>
              <a:rPr lang="de-DE" altLang="de-DE" sz="1800" b="1" dirty="0">
                <a:solidFill>
                  <a:srgbClr val="92D050"/>
                </a:solidFill>
              </a:rPr>
              <a:t>Fixkosten</a:t>
            </a:r>
          </a:p>
          <a:p>
            <a:pPr algn="l"/>
            <a:r>
              <a:rPr lang="de-DE" altLang="de-DE" sz="1800" dirty="0"/>
              <a:t>(umsatzunabhängige Kosten)</a:t>
            </a:r>
          </a:p>
          <a:p>
            <a:pPr algn="l"/>
            <a:endParaRPr lang="de-DE" altLang="de-DE" sz="1800" dirty="0"/>
          </a:p>
          <a:p>
            <a:pPr algn="l">
              <a:buFontTx/>
              <a:buChar char="•"/>
            </a:pPr>
            <a:r>
              <a:rPr lang="de-DE" altLang="de-DE" sz="1800" dirty="0"/>
              <a:t> Personalkosten</a:t>
            </a:r>
          </a:p>
          <a:p>
            <a:pPr algn="l">
              <a:buFontTx/>
              <a:buChar char="•"/>
            </a:pPr>
            <a:r>
              <a:rPr lang="de-DE" altLang="de-DE" sz="1800" dirty="0"/>
              <a:t> Leasingraten</a:t>
            </a:r>
          </a:p>
          <a:p>
            <a:pPr algn="l">
              <a:buFontTx/>
              <a:buChar char="•"/>
            </a:pPr>
            <a:r>
              <a:rPr lang="de-DE" altLang="de-DE" sz="1800" dirty="0"/>
              <a:t> Raumkosten</a:t>
            </a:r>
          </a:p>
          <a:p>
            <a:pPr algn="l">
              <a:buFontTx/>
              <a:buChar char="•"/>
            </a:pPr>
            <a:r>
              <a:rPr lang="de-DE" altLang="de-DE" sz="1800" dirty="0"/>
              <a:t> Kraftfahrzeugkosten</a:t>
            </a:r>
          </a:p>
          <a:p>
            <a:pPr algn="l">
              <a:buFontTx/>
              <a:buChar char="•"/>
            </a:pPr>
            <a:r>
              <a:rPr lang="de-DE" altLang="de-DE" sz="1800" dirty="0"/>
              <a:t> Werbung</a:t>
            </a:r>
          </a:p>
          <a:p>
            <a:pPr algn="l">
              <a:buFontTx/>
              <a:buChar char="•"/>
            </a:pPr>
            <a:r>
              <a:rPr lang="de-DE" altLang="de-DE" sz="1800" dirty="0"/>
              <a:t> Reisekosten</a:t>
            </a:r>
          </a:p>
          <a:p>
            <a:pPr algn="l">
              <a:buFontTx/>
              <a:buChar char="•"/>
            </a:pPr>
            <a:r>
              <a:rPr lang="de-DE" altLang="de-DE" sz="1800" dirty="0"/>
              <a:t> Bürobedarf, Porto</a:t>
            </a:r>
          </a:p>
          <a:p>
            <a:pPr algn="l">
              <a:buFontTx/>
              <a:buChar char="•"/>
            </a:pPr>
            <a:r>
              <a:rPr lang="de-DE" altLang="de-DE" sz="1800" dirty="0"/>
              <a:t> Telefon, Fax, Internet</a:t>
            </a:r>
          </a:p>
          <a:p>
            <a:pPr algn="l">
              <a:buFontTx/>
              <a:buChar char="•"/>
            </a:pPr>
            <a:r>
              <a:rPr lang="de-DE" altLang="de-DE" sz="1800" dirty="0"/>
              <a:t> Steuerberatung</a:t>
            </a:r>
          </a:p>
          <a:p>
            <a:pPr algn="l">
              <a:buFontTx/>
              <a:buChar char="•"/>
            </a:pPr>
            <a:r>
              <a:rPr lang="de-DE" altLang="de-DE" sz="1800" dirty="0"/>
              <a:t> Beiträge</a:t>
            </a:r>
          </a:p>
          <a:p>
            <a:pPr algn="l">
              <a:buFontTx/>
              <a:buChar char="•"/>
            </a:pPr>
            <a:r>
              <a:rPr lang="de-DE" altLang="de-DE" sz="1800" dirty="0"/>
              <a:t> Zinsen für Fremdkapital </a:t>
            </a:r>
          </a:p>
          <a:p>
            <a:pPr algn="l">
              <a:buFontTx/>
              <a:buChar char="•"/>
            </a:pPr>
            <a:r>
              <a:rPr lang="de-DE" altLang="de-DE" sz="1800" dirty="0"/>
              <a:t> Abschreibungen / Sonstige Kosten</a:t>
            </a:r>
          </a:p>
          <a:p>
            <a:pPr algn="l">
              <a:buFontTx/>
              <a:buChar char="•"/>
            </a:pPr>
            <a:endParaRPr lang="de-DE" altLang="de-DE" sz="1800" dirty="0">
              <a:latin typeface="Times" pitchFamily="18" charset="0"/>
            </a:endParaRPr>
          </a:p>
        </p:txBody>
      </p:sp>
    </p:spTree>
    <p:extLst>
      <p:ext uri="{BB962C8B-B14F-4D97-AF65-F5344CB8AC3E}">
        <p14:creationId xmlns:p14="http://schemas.microsoft.com/office/powerpoint/2010/main" val="2498595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39</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 xmlns:a16="http://schemas.microsoft.com/office/drawing/2014/main" id="{4ED38C32-E12A-47B6-958F-52212D7D3F29}"/>
              </a:ext>
            </a:extLst>
          </p:cNvPr>
          <p:cNvSpPr txBox="1">
            <a:spLocks noChangeArrowheads="1"/>
          </p:cNvSpPr>
          <p:nvPr/>
        </p:nvSpPr>
        <p:spPr bwMode="auto">
          <a:xfrm>
            <a:off x="436738" y="1884139"/>
            <a:ext cx="8052363"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Personalkosten:</a:t>
            </a:r>
          </a:p>
          <a:p>
            <a:pPr algn="l"/>
            <a:r>
              <a:rPr lang="de-DE" altLang="de-DE" sz="1800" dirty="0">
                <a:cs typeface="Arial" panose="020B0604020202020204" pitchFamily="34" charset="0"/>
              </a:rPr>
              <a:t>- Gehälter / Löhne</a:t>
            </a:r>
          </a:p>
          <a:p>
            <a:pPr algn="l">
              <a:buFontTx/>
              <a:buChar char="-"/>
            </a:pPr>
            <a:r>
              <a:rPr lang="de-DE" altLang="de-DE" sz="1800" dirty="0">
                <a:cs typeface="Arial" panose="020B0604020202020204" pitchFamily="34" charset="0"/>
              </a:rPr>
              <a:t> gesetzliche Personalzusatzkosten (z.B. Sozialversicherungsbeiträge,</a:t>
            </a:r>
          </a:p>
          <a:p>
            <a:pPr algn="l"/>
            <a:r>
              <a:rPr lang="de-DE" altLang="de-DE" sz="1800" dirty="0">
                <a:cs typeface="Arial" panose="020B0604020202020204" pitchFamily="34" charset="0"/>
              </a:rPr>
              <a:t>  Beiträge zur Berufsgenossenschaft, Entgeltfortzahlung im Krankheitsfall,</a:t>
            </a:r>
          </a:p>
          <a:p>
            <a:pPr algn="l"/>
            <a:r>
              <a:rPr lang="de-DE" altLang="de-DE" sz="1800" dirty="0">
                <a:cs typeface="Arial" panose="020B0604020202020204" pitchFamily="34" charset="0"/>
              </a:rPr>
              <a:t>  Entgeltzahlung an Feiertagen, Mutterschutz)</a:t>
            </a:r>
          </a:p>
          <a:p>
            <a:pPr algn="l">
              <a:buFontTx/>
              <a:buChar char="-"/>
            </a:pPr>
            <a:r>
              <a:rPr lang="de-DE" altLang="de-DE" sz="1800" dirty="0">
                <a:cs typeface="Arial" panose="020B0604020202020204" pitchFamily="34" charset="0"/>
              </a:rPr>
              <a:t> Tarifliche und betriebliche Personalzusatzkosten (z.B. Urlaubsgeld,</a:t>
            </a:r>
          </a:p>
          <a:p>
            <a:pPr algn="l"/>
            <a:r>
              <a:rPr lang="de-DE" altLang="de-DE" sz="1800" dirty="0">
                <a:cs typeface="Arial" panose="020B0604020202020204" pitchFamily="34" charset="0"/>
              </a:rPr>
              <a:t>  Sonderzahlungen, Gratifikationen, betriebliche Altersversorgung)</a:t>
            </a:r>
          </a:p>
          <a:p>
            <a:pPr algn="l"/>
            <a:endParaRPr lang="de-DE" altLang="de-DE" sz="1800" dirty="0">
              <a:cs typeface="Arial" panose="020B0604020202020204" pitchFamily="34" charset="0"/>
            </a:endParaRPr>
          </a:p>
          <a:p>
            <a:endParaRPr lang="de-DE" altLang="de-DE" sz="1600" b="1" dirty="0">
              <a:solidFill>
                <a:schemeClr val="accent2"/>
              </a:solidFill>
              <a:latin typeface="Times" pitchFamily="18" charset="0"/>
            </a:endParaRPr>
          </a:p>
          <a:p>
            <a:pPr>
              <a:buFontTx/>
              <a:buChar char="•"/>
            </a:pPr>
            <a:r>
              <a:rPr lang="de-DE" altLang="de-DE" sz="1600" b="1" dirty="0">
                <a:solidFill>
                  <a:srgbClr val="92D050"/>
                </a:solidFill>
                <a:latin typeface="Times" pitchFamily="18" charset="0"/>
              </a:rPr>
              <a:t> </a:t>
            </a:r>
            <a:r>
              <a:rPr lang="de-DE" altLang="de-DE" sz="1800" b="1" dirty="0">
                <a:solidFill>
                  <a:srgbClr val="92D050"/>
                </a:solidFill>
              </a:rPr>
              <a:t>Raumkosten:</a:t>
            </a:r>
          </a:p>
          <a:p>
            <a:pPr>
              <a:buFontTx/>
              <a:buChar char="-"/>
            </a:pPr>
            <a:r>
              <a:rPr lang="de-DE" altLang="de-DE" sz="1800" dirty="0"/>
              <a:t> Miete</a:t>
            </a:r>
          </a:p>
          <a:p>
            <a:pPr>
              <a:buFontTx/>
              <a:buChar char="-"/>
            </a:pPr>
            <a:r>
              <a:rPr lang="de-DE" altLang="de-DE" sz="1800" dirty="0"/>
              <a:t> Nebenkosten </a:t>
            </a:r>
          </a:p>
          <a:p>
            <a:pPr>
              <a:buFontTx/>
              <a:buChar char="-"/>
            </a:pPr>
            <a:r>
              <a:rPr lang="de-DE" altLang="de-DE" sz="1800" dirty="0"/>
              <a:t> Heizung, Gas, Wasser, Strom</a:t>
            </a:r>
          </a:p>
          <a:p>
            <a:pPr>
              <a:buFontTx/>
              <a:buChar char="-"/>
            </a:pPr>
            <a:r>
              <a:rPr lang="de-DE" altLang="de-DE" sz="1800" dirty="0"/>
              <a:t> Reinigung </a:t>
            </a:r>
          </a:p>
          <a:p>
            <a:pPr>
              <a:buFontTx/>
              <a:buChar char="-"/>
            </a:pPr>
            <a:r>
              <a:rPr lang="de-DE" altLang="de-DE" sz="1800" dirty="0"/>
              <a:t> Instandhaltung</a:t>
            </a:r>
          </a:p>
        </p:txBody>
      </p:sp>
    </p:spTree>
    <p:extLst>
      <p:ext uri="{BB962C8B-B14F-4D97-AF65-F5344CB8AC3E}">
        <p14:creationId xmlns:p14="http://schemas.microsoft.com/office/powerpoint/2010/main" val="1673522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7" name="Text Box 2">
            <a:extLst>
              <a:ext uri="{FF2B5EF4-FFF2-40B4-BE49-F238E27FC236}">
                <a16:creationId xmlns="" xmlns:a16="http://schemas.microsoft.com/office/drawing/2014/main" id="{9219172C-5EFF-40E5-BAA7-9A6CCF9737C6}"/>
              </a:ext>
            </a:extLst>
          </p:cNvPr>
          <p:cNvSpPr txBox="1">
            <a:spLocks noChangeArrowheads="1"/>
          </p:cNvSpPr>
          <p:nvPr/>
        </p:nvSpPr>
        <p:spPr bwMode="auto">
          <a:xfrm>
            <a:off x="444500" y="1889684"/>
            <a:ext cx="7786688"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spcBef>
                <a:spcPct val="50000"/>
              </a:spcBef>
            </a:pPr>
            <a:r>
              <a:rPr lang="de-DE" altLang="de-DE" sz="1800" b="1" dirty="0">
                <a:solidFill>
                  <a:srgbClr val="92D050"/>
                </a:solidFill>
              </a:rPr>
              <a:t>Übung „ELEVATOR PITCH“; ab jetzt 30 Minuten Zeit zur Vorbereitung</a:t>
            </a:r>
          </a:p>
          <a:p>
            <a:pPr>
              <a:spcBef>
                <a:spcPct val="50000"/>
              </a:spcBef>
            </a:pPr>
            <a:r>
              <a:rPr lang="de-DE" altLang="de-DE" sz="1600" b="1" dirty="0"/>
              <a:t>	</a:t>
            </a:r>
            <a:endParaRPr lang="de-DE" altLang="de-DE" sz="1800" dirty="0"/>
          </a:p>
          <a:p>
            <a:r>
              <a:rPr lang="de-DE" altLang="de-DE" sz="1600" b="1" dirty="0"/>
              <a:t>	</a:t>
            </a:r>
            <a:r>
              <a:rPr lang="de-DE" altLang="de-DE" sz="1600" dirty="0"/>
              <a:t>1. Klären Sie Ihre Zielgruppe</a:t>
            </a:r>
            <a:br>
              <a:rPr lang="de-DE" altLang="de-DE" sz="1600" dirty="0"/>
            </a:br>
            <a:endParaRPr lang="de-DE" altLang="de-DE" sz="1600" dirty="0"/>
          </a:p>
          <a:p>
            <a:r>
              <a:rPr lang="de-DE" altLang="de-DE" sz="1600" dirty="0"/>
              <a:t>	2. Finden Sie einen Haken, an dem Ihr Zuhörer anbeißt</a:t>
            </a:r>
            <a:br>
              <a:rPr lang="de-DE" altLang="de-DE" sz="1600" dirty="0"/>
            </a:br>
            <a:r>
              <a:rPr lang="de-DE" altLang="de-DE" sz="1600" dirty="0"/>
              <a:t/>
            </a:r>
            <a:br>
              <a:rPr lang="de-DE" altLang="de-DE" sz="1600" dirty="0"/>
            </a:br>
            <a:r>
              <a:rPr lang="de-DE" altLang="de-DE" sz="1600" dirty="0"/>
              <a:t>3. Sprechen Sie klar und einfach</a:t>
            </a:r>
            <a:br>
              <a:rPr lang="de-DE" altLang="de-DE" sz="1600" dirty="0"/>
            </a:br>
            <a:r>
              <a:rPr lang="de-DE" altLang="de-DE" sz="1600" dirty="0"/>
              <a:t/>
            </a:r>
            <a:br>
              <a:rPr lang="de-DE" altLang="de-DE" sz="1600" dirty="0"/>
            </a:br>
            <a:r>
              <a:rPr lang="de-DE" altLang="de-DE" sz="1600" dirty="0"/>
              <a:t>4. Welches Problem lösen Sie wirklich? </a:t>
            </a:r>
            <a:br>
              <a:rPr lang="de-DE" altLang="de-DE" sz="1600" dirty="0"/>
            </a:br>
            <a:r>
              <a:rPr lang="de-DE" altLang="de-DE" sz="1600" dirty="0"/>
              <a:t/>
            </a:r>
            <a:br>
              <a:rPr lang="de-DE" altLang="de-DE" sz="1600" dirty="0"/>
            </a:br>
            <a:r>
              <a:rPr lang="de-DE" altLang="de-DE" sz="1600" dirty="0"/>
              <a:t>5. Was machen Sie anders?</a:t>
            </a:r>
            <a:br>
              <a:rPr lang="de-DE" altLang="de-DE" sz="1600" dirty="0"/>
            </a:br>
            <a:r>
              <a:rPr lang="de-DE" altLang="de-DE" sz="1600" dirty="0"/>
              <a:t/>
            </a:r>
            <a:br>
              <a:rPr lang="de-DE" altLang="de-DE" sz="1600" dirty="0"/>
            </a:br>
            <a:r>
              <a:rPr lang="de-DE" altLang="de-DE" sz="1600" dirty="0"/>
              <a:t>6. Führen Sie einen Dialog</a:t>
            </a:r>
          </a:p>
        </p:txBody>
      </p:sp>
    </p:spTree>
    <p:extLst>
      <p:ext uri="{BB962C8B-B14F-4D97-AF65-F5344CB8AC3E}">
        <p14:creationId xmlns:p14="http://schemas.microsoft.com/office/powerpoint/2010/main" val="21239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40</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140F3A4A-FEA5-4A46-816A-3AFE2FAF02F4}"/>
              </a:ext>
            </a:extLst>
          </p:cNvPr>
          <p:cNvSpPr txBox="1">
            <a:spLocks noChangeArrowheads="1"/>
          </p:cNvSpPr>
          <p:nvPr/>
        </p:nvSpPr>
        <p:spPr bwMode="auto">
          <a:xfrm>
            <a:off x="457200" y="1884139"/>
            <a:ext cx="6753944"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Fahrzeugkosten:</a:t>
            </a:r>
          </a:p>
          <a:p>
            <a:pPr algn="l"/>
            <a:r>
              <a:rPr lang="de-DE" altLang="de-DE" sz="1800" dirty="0">
                <a:cs typeface="Arial" panose="020B0604020202020204" pitchFamily="34" charset="0"/>
              </a:rPr>
              <a:t> - Kfz-Leasing</a:t>
            </a:r>
          </a:p>
          <a:p>
            <a:pPr algn="l"/>
            <a:r>
              <a:rPr lang="de-DE" altLang="de-DE" sz="1800" dirty="0">
                <a:cs typeface="Arial" panose="020B0604020202020204" pitchFamily="34" charset="0"/>
              </a:rPr>
              <a:t> - Kfz-Steuer</a:t>
            </a:r>
          </a:p>
          <a:p>
            <a:pPr algn="l"/>
            <a:r>
              <a:rPr lang="de-DE" altLang="de-DE" sz="1800" dirty="0">
                <a:cs typeface="Arial" panose="020B0604020202020204" pitchFamily="34" charset="0"/>
              </a:rPr>
              <a:t> - Kfz-Versicherung</a:t>
            </a:r>
          </a:p>
          <a:p>
            <a:pPr algn="l"/>
            <a:r>
              <a:rPr lang="de-DE" altLang="de-DE" sz="1800" dirty="0">
                <a:cs typeface="Arial" panose="020B0604020202020204" pitchFamily="34" charset="0"/>
              </a:rPr>
              <a:t> - Benzin</a:t>
            </a:r>
          </a:p>
          <a:p>
            <a:pPr algn="l"/>
            <a:r>
              <a:rPr lang="de-DE" altLang="de-DE" sz="1800" dirty="0">
                <a:cs typeface="Arial" panose="020B0604020202020204" pitchFamily="34" charset="0"/>
              </a:rPr>
              <a:t> - Garage</a:t>
            </a:r>
          </a:p>
          <a:p>
            <a:pPr algn="l"/>
            <a:r>
              <a:rPr lang="de-DE" altLang="de-DE" sz="1800" dirty="0">
                <a:cs typeface="Arial" panose="020B0604020202020204" pitchFamily="34" charset="0"/>
              </a:rPr>
              <a:t> - Instandhaltung</a:t>
            </a:r>
          </a:p>
          <a:p>
            <a:pPr algn="l"/>
            <a:endParaRPr lang="de-DE" altLang="de-DE" sz="1800" dirty="0">
              <a:cs typeface="Arial" panose="020B0604020202020204" pitchFamily="34" charset="0"/>
            </a:endParaRPr>
          </a:p>
          <a:p>
            <a:pPr>
              <a:buFontTx/>
              <a:buChar char="•"/>
            </a:pPr>
            <a:r>
              <a:rPr lang="de-DE" altLang="de-DE" sz="1800" b="1" dirty="0">
                <a:solidFill>
                  <a:srgbClr val="92D050"/>
                </a:solidFill>
                <a:cs typeface="Arial" panose="020B0604020202020204" pitchFamily="34" charset="0"/>
              </a:rPr>
              <a:t> Werbung:</a:t>
            </a:r>
          </a:p>
          <a:p>
            <a:pPr>
              <a:buFontTx/>
              <a:buChar char="-"/>
            </a:pPr>
            <a:r>
              <a:rPr lang="de-DE" altLang="de-DE" sz="1800" dirty="0">
                <a:cs typeface="Arial" panose="020B0604020202020204" pitchFamily="34" charset="0"/>
              </a:rPr>
              <a:t> Anzeigen</a:t>
            </a:r>
          </a:p>
          <a:p>
            <a:pPr>
              <a:buFontTx/>
              <a:buChar char="-"/>
            </a:pPr>
            <a:r>
              <a:rPr lang="de-DE" altLang="de-DE" sz="1800" dirty="0">
                <a:cs typeface="Arial" panose="020B0604020202020204" pitchFamily="34" charset="0"/>
              </a:rPr>
              <a:t> Flyer, Prospekte, Informationsmaterialien</a:t>
            </a:r>
          </a:p>
          <a:p>
            <a:pPr>
              <a:buFontTx/>
              <a:buChar char="-"/>
            </a:pPr>
            <a:r>
              <a:rPr lang="de-DE" altLang="de-DE" sz="1800" dirty="0">
                <a:cs typeface="Arial" panose="020B0604020202020204" pitchFamily="34" charset="0"/>
              </a:rPr>
              <a:t> Schaufensterdekoration</a:t>
            </a:r>
          </a:p>
          <a:p>
            <a:pPr>
              <a:buFontTx/>
              <a:buChar char="-"/>
            </a:pPr>
            <a:r>
              <a:rPr lang="de-DE" altLang="de-DE" sz="1800" dirty="0">
                <a:cs typeface="Arial" panose="020B0604020202020204" pitchFamily="34" charset="0"/>
              </a:rPr>
              <a:t> Internetseite</a:t>
            </a:r>
          </a:p>
          <a:p>
            <a:pPr>
              <a:buFontTx/>
              <a:buChar char="-"/>
            </a:pPr>
            <a:r>
              <a:rPr lang="de-DE" altLang="de-DE" sz="1800" dirty="0">
                <a:cs typeface="Arial" panose="020B0604020202020204" pitchFamily="34" charset="0"/>
              </a:rPr>
              <a:t> Messebeteiligung</a:t>
            </a:r>
            <a:endParaRPr lang="de-DE" altLang="de-DE" sz="1800" b="1" dirty="0">
              <a:cs typeface="Arial" panose="020B0604020202020204" pitchFamily="34" charset="0"/>
            </a:endParaRPr>
          </a:p>
          <a:p>
            <a:pPr>
              <a:spcBef>
                <a:spcPct val="50000"/>
              </a:spcBef>
              <a:buFontTx/>
              <a:buChar char="•"/>
            </a:pPr>
            <a:r>
              <a:rPr lang="de-DE" altLang="de-DE" sz="1800" b="1" dirty="0">
                <a:solidFill>
                  <a:srgbClr val="92D050"/>
                </a:solidFill>
              </a:rPr>
              <a:t> Abschreibungen</a:t>
            </a:r>
          </a:p>
        </p:txBody>
      </p:sp>
    </p:spTree>
    <p:extLst>
      <p:ext uri="{BB962C8B-B14F-4D97-AF65-F5344CB8AC3E}">
        <p14:creationId xmlns:p14="http://schemas.microsoft.com/office/powerpoint/2010/main" val="63298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41</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E3DE15AE-77D2-402B-BB25-86CC249E8DE3}"/>
              </a:ext>
            </a:extLst>
          </p:cNvPr>
          <p:cNvSpPr txBox="1">
            <a:spLocks noChangeArrowheads="1"/>
          </p:cNvSpPr>
          <p:nvPr/>
        </p:nvSpPr>
        <p:spPr bwMode="auto">
          <a:xfrm>
            <a:off x="457200" y="1884139"/>
            <a:ext cx="6477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buFontTx/>
              <a:buChar char="•"/>
            </a:pPr>
            <a:endParaRPr lang="de-DE" altLang="de-DE" sz="1800"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Kreditbeschaffungskosten:</a:t>
            </a:r>
          </a:p>
          <a:p>
            <a:pPr algn="l"/>
            <a:r>
              <a:rPr lang="de-DE" altLang="de-DE" sz="1800" dirty="0">
                <a:cs typeface="Arial" panose="020B0604020202020204" pitchFamily="34" charset="0"/>
              </a:rPr>
              <a:t>- Bearbeitungsgebühr</a:t>
            </a:r>
          </a:p>
          <a:p>
            <a:pPr algn="l"/>
            <a:r>
              <a:rPr lang="de-DE" altLang="de-DE" sz="1800" dirty="0">
                <a:cs typeface="Arial" panose="020B0604020202020204" pitchFamily="34" charset="0"/>
              </a:rPr>
              <a:t>- Zinsen</a:t>
            </a:r>
          </a:p>
          <a:p>
            <a:pPr algn="l"/>
            <a:r>
              <a:rPr lang="de-DE" altLang="de-DE" sz="1800" dirty="0">
                <a:cs typeface="Arial" panose="020B0604020202020204" pitchFamily="34" charset="0"/>
              </a:rPr>
              <a:t>- Bürgschaftsprovision</a:t>
            </a:r>
          </a:p>
          <a:p>
            <a:pPr marL="285750" indent="-285750" algn="l">
              <a:buFontTx/>
              <a:buChar char="-"/>
            </a:pPr>
            <a:endParaRPr lang="de-DE" altLang="de-DE" sz="1000" dirty="0">
              <a:cs typeface="Arial" panose="020B0604020202020204" pitchFamily="34" charset="0"/>
            </a:endParaRPr>
          </a:p>
          <a:p>
            <a:pPr>
              <a:buFontTx/>
              <a:buChar char="•"/>
            </a:pPr>
            <a:r>
              <a:rPr lang="de-DE" altLang="de-DE" sz="1800" b="1" dirty="0">
                <a:solidFill>
                  <a:srgbClr val="92D050"/>
                </a:solidFill>
                <a:cs typeface="Arial" panose="020B0604020202020204" pitchFamily="34" charset="0"/>
              </a:rPr>
              <a:t> Sonstige Kosten: </a:t>
            </a:r>
          </a:p>
          <a:p>
            <a:r>
              <a:rPr lang="de-DE" altLang="de-DE" sz="1800" dirty="0">
                <a:cs typeface="Arial" panose="020B0604020202020204" pitchFamily="34" charset="0"/>
              </a:rPr>
              <a:t>- Reisekosten (Fahrtkosten, Übernachtungskosten, Spesen)</a:t>
            </a:r>
          </a:p>
          <a:p>
            <a:r>
              <a:rPr lang="de-DE" altLang="de-DE" sz="1800" dirty="0">
                <a:cs typeface="Arial" panose="020B0604020202020204" pitchFamily="34" charset="0"/>
              </a:rPr>
              <a:t>- Messebesuche </a:t>
            </a:r>
          </a:p>
          <a:p>
            <a:r>
              <a:rPr lang="de-DE" altLang="de-DE" sz="1800" dirty="0">
                <a:cs typeface="Arial" panose="020B0604020202020204" pitchFamily="34" charset="0"/>
              </a:rPr>
              <a:t>- Weiterbildung</a:t>
            </a:r>
          </a:p>
          <a:p>
            <a:r>
              <a:rPr lang="de-DE" altLang="de-DE" sz="1800" dirty="0">
                <a:cs typeface="Arial" panose="020B0604020202020204" pitchFamily="34" charset="0"/>
              </a:rPr>
              <a:t>- Repräsentation / Bewirtung</a:t>
            </a:r>
          </a:p>
          <a:p>
            <a:r>
              <a:rPr lang="de-DE" altLang="de-DE" sz="1800" dirty="0">
                <a:cs typeface="Arial" panose="020B0604020202020204" pitchFamily="34" charset="0"/>
              </a:rPr>
              <a:t>- Bürobedarf, Porto</a:t>
            </a:r>
          </a:p>
          <a:p>
            <a:r>
              <a:rPr lang="de-DE" altLang="de-DE" sz="1800" dirty="0">
                <a:cs typeface="Arial" panose="020B0604020202020204" pitchFamily="34" charset="0"/>
              </a:rPr>
              <a:t>- Telefon, Handy, Fax, Internet</a:t>
            </a:r>
          </a:p>
          <a:p>
            <a:pPr>
              <a:buFontTx/>
              <a:buChar char="-"/>
            </a:pPr>
            <a:r>
              <a:rPr lang="de-DE" altLang="de-DE" sz="1800" dirty="0">
                <a:cs typeface="Arial" panose="020B0604020202020204" pitchFamily="34" charset="0"/>
              </a:rPr>
              <a:t> Steuerberatung, Rechtsberatung</a:t>
            </a:r>
          </a:p>
          <a:p>
            <a:pPr>
              <a:buFontTx/>
              <a:buChar char="-"/>
            </a:pPr>
            <a:r>
              <a:rPr lang="de-DE" altLang="de-DE" sz="1800" dirty="0">
                <a:cs typeface="Arial" panose="020B0604020202020204" pitchFamily="34" charset="0"/>
              </a:rPr>
              <a:t> Buchhaltung </a:t>
            </a:r>
          </a:p>
          <a:p>
            <a:pPr>
              <a:buFontTx/>
              <a:buChar char="-"/>
            </a:pPr>
            <a:r>
              <a:rPr lang="de-DE" altLang="de-DE" sz="1800" dirty="0">
                <a:cs typeface="Arial" panose="020B0604020202020204" pitchFamily="34" charset="0"/>
              </a:rPr>
              <a:t> Kammerbeiträge</a:t>
            </a:r>
          </a:p>
          <a:p>
            <a:pPr>
              <a:buFontTx/>
              <a:buChar char="-"/>
            </a:pPr>
            <a:r>
              <a:rPr lang="de-DE" altLang="de-DE" sz="1800" dirty="0">
                <a:cs typeface="Arial" panose="020B0604020202020204" pitchFamily="34" charset="0"/>
              </a:rPr>
              <a:t> Betriebliche Versicherungen</a:t>
            </a:r>
          </a:p>
        </p:txBody>
      </p:sp>
    </p:spTree>
    <p:extLst>
      <p:ext uri="{BB962C8B-B14F-4D97-AF65-F5344CB8AC3E}">
        <p14:creationId xmlns:p14="http://schemas.microsoft.com/office/powerpoint/2010/main" val="293966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Umsatz- / Rentabilitätsvorschau für drei Jahre </a:t>
            </a:r>
            <a:br>
              <a:rPr lang="de-DE" dirty="0"/>
            </a:br>
            <a:r>
              <a:rPr lang="de-DE" dirty="0"/>
              <a:t>(Kurzform)</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42</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2">
            <a:extLst>
              <a:ext uri="{FF2B5EF4-FFF2-40B4-BE49-F238E27FC236}">
                <a16:creationId xmlns="" xmlns:a16="http://schemas.microsoft.com/office/drawing/2014/main" id="{7E6F1898-878A-4948-9B5D-D464C4B6C869}"/>
              </a:ext>
            </a:extLst>
          </p:cNvPr>
          <p:cNvGraphicFramePr>
            <a:graphicFrameLocks/>
          </p:cNvGraphicFramePr>
          <p:nvPr>
            <p:extLst>
              <p:ext uri="{D42A27DB-BD31-4B8C-83A1-F6EECF244321}">
                <p14:modId xmlns:p14="http://schemas.microsoft.com/office/powerpoint/2010/main" val="176350396"/>
              </p:ext>
            </p:extLst>
          </p:nvPr>
        </p:nvGraphicFramePr>
        <p:xfrm>
          <a:off x="457200" y="2132855"/>
          <a:ext cx="8031896" cy="4451222"/>
        </p:xfrm>
        <a:graphic>
          <a:graphicData uri="http://schemas.openxmlformats.org/drawingml/2006/table">
            <a:tbl>
              <a:tblPr/>
              <a:tblGrid>
                <a:gridCol w="4546845">
                  <a:extLst>
                    <a:ext uri="{9D8B030D-6E8A-4147-A177-3AD203B41FA5}">
                      <a16:colId xmlns="" xmlns:a16="http://schemas.microsoft.com/office/drawing/2014/main" val="20000"/>
                    </a:ext>
                  </a:extLst>
                </a:gridCol>
                <a:gridCol w="1152127">
                  <a:extLst>
                    <a:ext uri="{9D8B030D-6E8A-4147-A177-3AD203B41FA5}">
                      <a16:colId xmlns="" xmlns:a16="http://schemas.microsoft.com/office/drawing/2014/main" val="20001"/>
                    </a:ext>
                  </a:extLst>
                </a:gridCol>
                <a:gridCol w="1152127">
                  <a:extLst>
                    <a:ext uri="{9D8B030D-6E8A-4147-A177-3AD203B41FA5}">
                      <a16:colId xmlns="" xmlns:a16="http://schemas.microsoft.com/office/drawing/2014/main" val="20002"/>
                    </a:ext>
                  </a:extLst>
                </a:gridCol>
                <a:gridCol w="1180797">
                  <a:extLst>
                    <a:ext uri="{9D8B030D-6E8A-4147-A177-3AD203B41FA5}">
                      <a16:colId xmlns="" xmlns:a16="http://schemas.microsoft.com/office/drawing/2014/main" val="20003"/>
                    </a:ext>
                  </a:extLst>
                </a:gridCol>
              </a:tblGrid>
              <a:tr h="734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Jahr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Jahr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 Jahr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Bruttoumsatz</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MwSt.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Nettoumsatz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Waren- und Materialeinsatz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Rohertrag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Kosten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Gewinn vor Steuern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Einkommens-/Körperschafts.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34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Gewinn nach Steuern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1" name="Line 42">
            <a:extLst>
              <a:ext uri="{FF2B5EF4-FFF2-40B4-BE49-F238E27FC236}">
                <a16:creationId xmlns="" xmlns:a16="http://schemas.microsoft.com/office/drawing/2014/main" id="{0AA147C7-BB5C-4EEF-B0C6-E5D6E52D5373}"/>
              </a:ext>
            </a:extLst>
          </p:cNvPr>
          <p:cNvSpPr>
            <a:spLocks noChangeShapeType="1"/>
          </p:cNvSpPr>
          <p:nvPr/>
        </p:nvSpPr>
        <p:spPr bwMode="auto">
          <a:xfrm flipV="1">
            <a:off x="4663435" y="285194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3" name="Line 44">
            <a:extLst>
              <a:ext uri="{FF2B5EF4-FFF2-40B4-BE49-F238E27FC236}">
                <a16:creationId xmlns="" xmlns:a16="http://schemas.microsoft.com/office/drawing/2014/main" id="{8E387EB8-1494-491A-8327-A8B6F19F4708}"/>
              </a:ext>
            </a:extLst>
          </p:cNvPr>
          <p:cNvSpPr>
            <a:spLocks noChangeShapeType="1"/>
          </p:cNvSpPr>
          <p:nvPr/>
        </p:nvSpPr>
        <p:spPr bwMode="auto">
          <a:xfrm flipV="1">
            <a:off x="4654550" y="2547140"/>
            <a:ext cx="4298950" cy="304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4" name="Line 43">
            <a:extLst>
              <a:ext uri="{FF2B5EF4-FFF2-40B4-BE49-F238E27FC236}">
                <a16:creationId xmlns="" xmlns:a16="http://schemas.microsoft.com/office/drawing/2014/main" id="{C5A91FB3-8C48-4695-AF98-E83A057A6625}"/>
              </a:ext>
            </a:extLst>
          </p:cNvPr>
          <p:cNvSpPr>
            <a:spLocks noChangeShapeType="1"/>
          </p:cNvSpPr>
          <p:nvPr/>
        </p:nvSpPr>
        <p:spPr bwMode="auto">
          <a:xfrm>
            <a:off x="4646613" y="2852936"/>
            <a:ext cx="431482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5" name="Line 48">
            <a:extLst>
              <a:ext uri="{FF2B5EF4-FFF2-40B4-BE49-F238E27FC236}">
                <a16:creationId xmlns="" xmlns:a16="http://schemas.microsoft.com/office/drawing/2014/main" id="{9E43F267-649C-48EC-B939-D8FBE4D401CE}"/>
              </a:ext>
            </a:extLst>
          </p:cNvPr>
          <p:cNvSpPr>
            <a:spLocks noChangeShapeType="1"/>
          </p:cNvSpPr>
          <p:nvPr/>
        </p:nvSpPr>
        <p:spPr bwMode="auto">
          <a:xfrm>
            <a:off x="5580112" y="2866999"/>
            <a:ext cx="0" cy="236220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6" name="Line 49">
            <a:extLst>
              <a:ext uri="{FF2B5EF4-FFF2-40B4-BE49-F238E27FC236}">
                <a16:creationId xmlns="" xmlns:a16="http://schemas.microsoft.com/office/drawing/2014/main" id="{45496AAA-384D-49A0-B423-AF085F08ACC2}"/>
              </a:ext>
            </a:extLst>
          </p:cNvPr>
          <p:cNvSpPr>
            <a:spLocks noChangeShapeType="1"/>
          </p:cNvSpPr>
          <p:nvPr/>
        </p:nvSpPr>
        <p:spPr bwMode="auto">
          <a:xfrm>
            <a:off x="6732240" y="286700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7" name="Line 50">
            <a:extLst>
              <a:ext uri="{FF2B5EF4-FFF2-40B4-BE49-F238E27FC236}">
                <a16:creationId xmlns="" xmlns:a16="http://schemas.microsoft.com/office/drawing/2014/main" id="{2DEEB6F7-95C0-41FD-B54B-1EC18EE821A4}"/>
              </a:ext>
            </a:extLst>
          </p:cNvPr>
          <p:cNvSpPr>
            <a:spLocks noChangeShapeType="1"/>
          </p:cNvSpPr>
          <p:nvPr/>
        </p:nvSpPr>
        <p:spPr bwMode="auto">
          <a:xfrm>
            <a:off x="7884368" y="286700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8" name="Line 45">
            <a:extLst>
              <a:ext uri="{FF2B5EF4-FFF2-40B4-BE49-F238E27FC236}">
                <a16:creationId xmlns="" xmlns:a16="http://schemas.microsoft.com/office/drawing/2014/main" id="{E75773CB-8044-4DF4-8F73-831838B69F4F}"/>
              </a:ext>
            </a:extLst>
          </p:cNvPr>
          <p:cNvSpPr>
            <a:spLocks noChangeShapeType="1"/>
          </p:cNvSpPr>
          <p:nvPr/>
        </p:nvSpPr>
        <p:spPr bwMode="auto">
          <a:xfrm flipV="1">
            <a:off x="264253" y="46405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9" name="Line 46">
            <a:extLst>
              <a:ext uri="{FF2B5EF4-FFF2-40B4-BE49-F238E27FC236}">
                <a16:creationId xmlns="" xmlns:a16="http://schemas.microsoft.com/office/drawing/2014/main" id="{82003ABE-A4ED-4F1B-A602-E6082C6A6443}"/>
              </a:ext>
            </a:extLst>
          </p:cNvPr>
          <p:cNvSpPr>
            <a:spLocks noChangeShapeType="1"/>
          </p:cNvSpPr>
          <p:nvPr/>
        </p:nvSpPr>
        <p:spPr bwMode="auto">
          <a:xfrm flipV="1">
            <a:off x="264253" y="44119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 name="Line 46">
            <a:extLst>
              <a:ext uri="{FF2B5EF4-FFF2-40B4-BE49-F238E27FC236}">
                <a16:creationId xmlns="" xmlns:a16="http://schemas.microsoft.com/office/drawing/2014/main" id="{631B7297-6982-44D8-ADF8-0745A9ED6F77}"/>
              </a:ext>
            </a:extLst>
          </p:cNvPr>
          <p:cNvSpPr>
            <a:spLocks noChangeShapeType="1"/>
          </p:cNvSpPr>
          <p:nvPr/>
        </p:nvSpPr>
        <p:spPr bwMode="auto">
          <a:xfrm flipV="1">
            <a:off x="264253" y="48691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Tree>
    <p:extLst>
      <p:ext uri="{BB962C8B-B14F-4D97-AF65-F5344CB8AC3E}">
        <p14:creationId xmlns:p14="http://schemas.microsoft.com/office/powerpoint/2010/main" val="66386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Liquidität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43</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 xmlns:a16="http://schemas.microsoft.com/office/drawing/2014/main" id="{0AEF027B-C8E5-44F1-B1E7-2FFC05ACE637}"/>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dirty="0">
              <a:solidFill>
                <a:schemeClr val="accent2"/>
              </a:solidFill>
            </a:endParaRPr>
          </a:p>
          <a:p>
            <a:pPr>
              <a:buFontTx/>
              <a:buNone/>
            </a:pPr>
            <a:r>
              <a:rPr lang="de-DE" altLang="de-DE" sz="5400" dirty="0"/>
              <a:t>  </a:t>
            </a:r>
            <a:r>
              <a:rPr lang="de-DE" altLang="de-DE" sz="5400" dirty="0">
                <a:solidFill>
                  <a:schemeClr val="tx1"/>
                </a:solidFill>
                <a:latin typeface="Arial" pitchFamily="34" charset="0"/>
              </a:rPr>
              <a:t>Einzahlung</a:t>
            </a:r>
          </a:p>
          <a:p>
            <a:pPr>
              <a:buFontTx/>
              <a:buChar char="-"/>
            </a:pPr>
            <a:r>
              <a:rPr lang="de-DE" altLang="de-DE" sz="5400" dirty="0">
                <a:solidFill>
                  <a:srgbClr val="FF0000"/>
                </a:solidFill>
                <a:latin typeface="Arial" pitchFamily="34" charset="0"/>
              </a:rPr>
              <a:t> Auszahlung</a:t>
            </a:r>
            <a:endParaRPr lang="de-DE" altLang="de-DE" sz="1000" dirty="0">
              <a:solidFill>
                <a:srgbClr val="FF0000"/>
              </a:solidFill>
              <a:latin typeface="Arial" pitchFamily="34" charset="0"/>
            </a:endParaRPr>
          </a:p>
          <a:p>
            <a:pPr>
              <a:buFontTx/>
              <a:buNone/>
            </a:pPr>
            <a:r>
              <a:rPr lang="de-DE" altLang="de-DE" sz="5400" dirty="0">
                <a:solidFill>
                  <a:schemeClr val="tx1"/>
                </a:solidFill>
                <a:latin typeface="Arial" pitchFamily="34" charset="0"/>
              </a:rPr>
              <a:t>= Liquidität</a:t>
            </a:r>
            <a:r>
              <a:rPr lang="de-DE" altLang="de-DE" sz="5400" dirty="0">
                <a:solidFill>
                  <a:schemeClr val="tx1"/>
                </a:solidFill>
              </a:rPr>
              <a:t> </a:t>
            </a:r>
          </a:p>
          <a:p>
            <a:pPr>
              <a:buFontTx/>
              <a:buNone/>
            </a:pPr>
            <a:endParaRPr lang="de-DE" altLang="de-DE" sz="5400" dirty="0">
              <a:solidFill>
                <a:schemeClr val="accent2"/>
              </a:solidFill>
            </a:endParaRPr>
          </a:p>
        </p:txBody>
      </p:sp>
      <p:cxnSp>
        <p:nvCxnSpPr>
          <p:cNvPr id="12" name="Gerade Verbindung 2">
            <a:extLst>
              <a:ext uri="{FF2B5EF4-FFF2-40B4-BE49-F238E27FC236}">
                <a16:creationId xmlns="" xmlns:a16="http://schemas.microsoft.com/office/drawing/2014/main" id="{91620DB8-6F53-4A84-9C0F-56B691ECCC6E}"/>
              </a:ext>
            </a:extLst>
          </p:cNvPr>
          <p:cNvCxnSpPr>
            <a:cxnSpLocks noChangeShapeType="1"/>
          </p:cNvCxnSpPr>
          <p:nvPr/>
        </p:nvCxnSpPr>
        <p:spPr bwMode="auto">
          <a:xfrm>
            <a:off x="2771800" y="4365104"/>
            <a:ext cx="4032250" cy="0"/>
          </a:xfrm>
          <a:prstGeom prst="line">
            <a:avLst/>
          </a:prstGeom>
          <a:noFill/>
          <a:ln w="508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2249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Liquiditätsplan für die ersten 24 Monate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44</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44">
            <a:extLst>
              <a:ext uri="{FF2B5EF4-FFF2-40B4-BE49-F238E27FC236}">
                <a16:creationId xmlns="" xmlns:a16="http://schemas.microsoft.com/office/drawing/2014/main" id="{84718A45-A4E1-4B93-B203-10DA2475F3D2}"/>
              </a:ext>
            </a:extLst>
          </p:cNvPr>
          <p:cNvGraphicFramePr>
            <a:graphicFrameLocks/>
          </p:cNvGraphicFramePr>
          <p:nvPr>
            <p:extLst>
              <p:ext uri="{D42A27DB-BD31-4B8C-83A1-F6EECF244321}">
                <p14:modId xmlns:p14="http://schemas.microsoft.com/office/powerpoint/2010/main" val="3145533212"/>
              </p:ext>
            </p:extLst>
          </p:nvPr>
        </p:nvGraphicFramePr>
        <p:xfrm>
          <a:off x="447675" y="2037905"/>
          <a:ext cx="8041426" cy="4775471"/>
        </p:xfrm>
        <a:graphic>
          <a:graphicData uri="http://schemas.openxmlformats.org/drawingml/2006/table">
            <a:tbl>
              <a:tblPr/>
              <a:tblGrid>
                <a:gridCol w="6131898">
                  <a:extLst>
                    <a:ext uri="{9D8B030D-6E8A-4147-A177-3AD203B41FA5}">
                      <a16:colId xmlns="" xmlns:a16="http://schemas.microsoft.com/office/drawing/2014/main" val="20000"/>
                    </a:ext>
                  </a:extLst>
                </a:gridCol>
                <a:gridCol w="421927">
                  <a:extLst>
                    <a:ext uri="{9D8B030D-6E8A-4147-A177-3AD203B41FA5}">
                      <a16:colId xmlns="" xmlns:a16="http://schemas.microsoft.com/office/drawing/2014/main" val="20001"/>
                    </a:ext>
                  </a:extLst>
                </a:gridCol>
                <a:gridCol w="421927">
                  <a:extLst>
                    <a:ext uri="{9D8B030D-6E8A-4147-A177-3AD203B41FA5}">
                      <a16:colId xmlns="" xmlns:a16="http://schemas.microsoft.com/office/drawing/2014/main" val="20002"/>
                    </a:ext>
                  </a:extLst>
                </a:gridCol>
                <a:gridCol w="604956">
                  <a:extLst>
                    <a:ext uri="{9D8B030D-6E8A-4147-A177-3AD203B41FA5}">
                      <a16:colId xmlns="" xmlns:a16="http://schemas.microsoft.com/office/drawing/2014/main" val="20003"/>
                    </a:ext>
                  </a:extLst>
                </a:gridCol>
                <a:gridCol w="460718">
                  <a:extLst>
                    <a:ext uri="{9D8B030D-6E8A-4147-A177-3AD203B41FA5}">
                      <a16:colId xmlns="" xmlns:a16="http://schemas.microsoft.com/office/drawing/2014/main" val="20004"/>
                    </a:ext>
                  </a:extLst>
                </a:gridCol>
              </a:tblGrid>
              <a:tr h="3048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Monat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723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       Einzahlungen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        Umsatz</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Sonstige Einzahlungen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1.3.    Summe Liquiditätszugang</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602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Auszahlungen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        Anlageinvestitionen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2.2.       Personal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       Material/Waren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        Betriebsausgaben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       Kredittilgung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       Zinsen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2.7.       Umsatzsteuer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       Privatentnahme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2.9.       Sonstige Auszahlung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2.10. Summe Liquiditätsabgang</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4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      Liquiditätssaldo (1.3 minus 2.10)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4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Liquiditätssaldo (kumuliert)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62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Liquiditätsplan - Beispiel</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45</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a:extLst>
              <a:ext uri="{FF2B5EF4-FFF2-40B4-BE49-F238E27FC236}">
                <a16:creationId xmlns="" xmlns:a16="http://schemas.microsoft.com/office/drawing/2014/main" id="{0957BF32-12F7-48EE-961E-6029AE5F7CB7}"/>
              </a:ext>
            </a:extLst>
          </p:cNvPr>
          <p:cNvGrpSpPr>
            <a:grpSpLocks/>
          </p:cNvGrpSpPr>
          <p:nvPr/>
        </p:nvGrpSpPr>
        <p:grpSpPr bwMode="auto">
          <a:xfrm>
            <a:off x="762000" y="2209800"/>
            <a:ext cx="7543800" cy="3657600"/>
            <a:chOff x="480" y="1392"/>
            <a:chExt cx="4752" cy="2304"/>
          </a:xfrm>
        </p:grpSpPr>
        <p:sp>
          <p:nvSpPr>
            <p:cNvPr id="10" name="Line 3">
              <a:extLst>
                <a:ext uri="{FF2B5EF4-FFF2-40B4-BE49-F238E27FC236}">
                  <a16:creationId xmlns="" xmlns:a16="http://schemas.microsoft.com/office/drawing/2014/main" id="{8C0D6CF2-8EEC-495F-8B04-66FED4B37B79}"/>
                </a:ext>
              </a:extLst>
            </p:cNvPr>
            <p:cNvSpPr>
              <a:spLocks noChangeShapeType="1"/>
            </p:cNvSpPr>
            <p:nvPr/>
          </p:nvSpPr>
          <p:spPr bwMode="auto">
            <a:xfrm>
              <a:off x="480" y="172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2" name="Line 4">
              <a:extLst>
                <a:ext uri="{FF2B5EF4-FFF2-40B4-BE49-F238E27FC236}">
                  <a16:creationId xmlns="" xmlns:a16="http://schemas.microsoft.com/office/drawing/2014/main" id="{84EF1429-35E1-4B9B-BBF1-04150B0AD2FF}"/>
                </a:ext>
              </a:extLst>
            </p:cNvPr>
            <p:cNvSpPr>
              <a:spLocks noChangeShapeType="1"/>
            </p:cNvSpPr>
            <p:nvPr/>
          </p:nvSpPr>
          <p:spPr bwMode="auto">
            <a:xfrm flipV="1">
              <a:off x="480" y="220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3" name="Line 5">
              <a:extLst>
                <a:ext uri="{FF2B5EF4-FFF2-40B4-BE49-F238E27FC236}">
                  <a16:creationId xmlns="" xmlns:a16="http://schemas.microsoft.com/office/drawing/2014/main" id="{D6F572B7-5FE2-4051-8DCB-8BC6C27B2272}"/>
                </a:ext>
              </a:extLst>
            </p:cNvPr>
            <p:cNvSpPr>
              <a:spLocks noChangeShapeType="1"/>
            </p:cNvSpPr>
            <p:nvPr/>
          </p:nvSpPr>
          <p:spPr bwMode="auto">
            <a:xfrm flipV="1">
              <a:off x="480" y="268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4" name="Line 6">
              <a:extLst>
                <a:ext uri="{FF2B5EF4-FFF2-40B4-BE49-F238E27FC236}">
                  <a16:creationId xmlns="" xmlns:a16="http://schemas.microsoft.com/office/drawing/2014/main" id="{15108908-CA5D-468D-8D44-D0D0FE2E72A8}"/>
                </a:ext>
              </a:extLst>
            </p:cNvPr>
            <p:cNvSpPr>
              <a:spLocks noChangeShapeType="1"/>
            </p:cNvSpPr>
            <p:nvPr/>
          </p:nvSpPr>
          <p:spPr bwMode="auto">
            <a:xfrm flipV="1">
              <a:off x="480" y="316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5" name="Line 7">
              <a:extLst>
                <a:ext uri="{FF2B5EF4-FFF2-40B4-BE49-F238E27FC236}">
                  <a16:creationId xmlns="" xmlns:a16="http://schemas.microsoft.com/office/drawing/2014/main" id="{4D57F7DB-1711-4E15-A5ED-1B6F8FEB537A}"/>
                </a:ext>
              </a:extLst>
            </p:cNvPr>
            <p:cNvSpPr>
              <a:spLocks noChangeShapeType="1"/>
            </p:cNvSpPr>
            <p:nvPr/>
          </p:nvSpPr>
          <p:spPr bwMode="auto">
            <a:xfrm flipV="1">
              <a:off x="480" y="3696"/>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6" name="Text Box 8">
              <a:extLst>
                <a:ext uri="{FF2B5EF4-FFF2-40B4-BE49-F238E27FC236}">
                  <a16:creationId xmlns="" xmlns:a16="http://schemas.microsoft.com/office/drawing/2014/main" id="{06745685-43F4-48D9-A4F3-5899AAB59545}"/>
                </a:ext>
              </a:extLst>
            </p:cNvPr>
            <p:cNvSpPr txBox="1">
              <a:spLocks noChangeArrowheads="1"/>
            </p:cNvSpPr>
            <p:nvPr/>
          </p:nvSpPr>
          <p:spPr bwMode="auto">
            <a:xfrm>
              <a:off x="1392" y="1392"/>
              <a:ext cx="3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1	2	3	4	  5	  6</a:t>
              </a:r>
            </a:p>
          </p:txBody>
        </p:sp>
        <p:sp>
          <p:nvSpPr>
            <p:cNvPr id="17" name="Text Box 9">
              <a:extLst>
                <a:ext uri="{FF2B5EF4-FFF2-40B4-BE49-F238E27FC236}">
                  <a16:creationId xmlns="" xmlns:a16="http://schemas.microsoft.com/office/drawing/2014/main" id="{5F72F058-1761-426C-AF8A-A886CFBA2DA6}"/>
                </a:ext>
              </a:extLst>
            </p:cNvPr>
            <p:cNvSpPr txBox="1">
              <a:spLocks noChangeArrowheads="1"/>
            </p:cNvSpPr>
            <p:nvPr/>
          </p:nvSpPr>
          <p:spPr bwMode="auto">
            <a:xfrm>
              <a:off x="528" y="182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EZ</a:t>
              </a:r>
              <a:endParaRPr lang="de-DE" altLang="de-DE" sz="2400" dirty="0"/>
            </a:p>
          </p:txBody>
        </p:sp>
        <p:sp>
          <p:nvSpPr>
            <p:cNvPr id="18" name="Text Box 10">
              <a:extLst>
                <a:ext uri="{FF2B5EF4-FFF2-40B4-BE49-F238E27FC236}">
                  <a16:creationId xmlns="" xmlns:a16="http://schemas.microsoft.com/office/drawing/2014/main" id="{7C0C8045-56A8-4059-AC6B-0031A4CC41DA}"/>
                </a:ext>
              </a:extLst>
            </p:cNvPr>
            <p:cNvSpPr txBox="1">
              <a:spLocks noChangeArrowheads="1"/>
            </p:cNvSpPr>
            <p:nvPr/>
          </p:nvSpPr>
          <p:spPr bwMode="auto">
            <a:xfrm>
              <a:off x="528" y="230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AZ</a:t>
              </a:r>
              <a:endParaRPr lang="de-DE" altLang="de-DE" sz="2400" dirty="0"/>
            </a:p>
          </p:txBody>
        </p:sp>
        <p:sp>
          <p:nvSpPr>
            <p:cNvPr id="19" name="Text Box 11">
              <a:extLst>
                <a:ext uri="{FF2B5EF4-FFF2-40B4-BE49-F238E27FC236}">
                  <a16:creationId xmlns="" xmlns:a16="http://schemas.microsoft.com/office/drawing/2014/main" id="{A4C83BD4-0DED-44A3-9E25-2B40E546B00B}"/>
                </a:ext>
              </a:extLst>
            </p:cNvPr>
            <p:cNvSpPr txBox="1">
              <a:spLocks noChangeArrowheads="1"/>
            </p:cNvSpPr>
            <p:nvPr/>
          </p:nvSpPr>
          <p:spPr bwMode="auto">
            <a:xfrm>
              <a:off x="528" y="27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LS</a:t>
              </a:r>
              <a:endParaRPr lang="de-DE" altLang="de-DE" sz="2400" dirty="0"/>
            </a:p>
          </p:txBody>
        </p:sp>
        <p:sp>
          <p:nvSpPr>
            <p:cNvPr id="20" name="Text Box 12">
              <a:extLst>
                <a:ext uri="{FF2B5EF4-FFF2-40B4-BE49-F238E27FC236}">
                  <a16:creationId xmlns="" xmlns:a16="http://schemas.microsoft.com/office/drawing/2014/main" id="{6C79C0A5-A5B4-4FCA-AF8D-9F173902F95F}"/>
                </a:ext>
              </a:extLst>
            </p:cNvPr>
            <p:cNvSpPr txBox="1">
              <a:spLocks noChangeArrowheads="1"/>
            </p:cNvSpPr>
            <p:nvPr/>
          </p:nvSpPr>
          <p:spPr bwMode="auto">
            <a:xfrm>
              <a:off x="528" y="331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kLS</a:t>
              </a:r>
              <a:endParaRPr lang="de-DE" altLang="de-DE" sz="2400" dirty="0"/>
            </a:p>
          </p:txBody>
        </p:sp>
      </p:grpSp>
      <p:sp>
        <p:nvSpPr>
          <p:cNvPr id="21" name="Text Box 9">
            <a:extLst>
              <a:ext uri="{FF2B5EF4-FFF2-40B4-BE49-F238E27FC236}">
                <a16:creationId xmlns="" xmlns:a16="http://schemas.microsoft.com/office/drawing/2014/main" id="{FAE3698E-8468-486D-9810-4250449ED669}"/>
              </a:ext>
            </a:extLst>
          </p:cNvPr>
          <p:cNvSpPr txBox="1">
            <a:spLocks noChangeArrowheads="1"/>
          </p:cNvSpPr>
          <p:nvPr/>
        </p:nvSpPr>
        <p:spPr bwMode="auto">
          <a:xfrm>
            <a:off x="838200" y="2209800"/>
            <a:ext cx="996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Mon.</a:t>
            </a:r>
            <a:endParaRPr lang="de-DE" altLang="de-DE" sz="2400" dirty="0"/>
          </a:p>
        </p:txBody>
      </p:sp>
      <p:sp>
        <p:nvSpPr>
          <p:cNvPr id="22" name="Text Box 13">
            <a:extLst>
              <a:ext uri="{FF2B5EF4-FFF2-40B4-BE49-F238E27FC236}">
                <a16:creationId xmlns="" xmlns:a16="http://schemas.microsoft.com/office/drawing/2014/main" id="{31820CE7-3AA7-4036-8A8C-33E25A7E0BFE}"/>
              </a:ext>
            </a:extLst>
          </p:cNvPr>
          <p:cNvSpPr txBox="1">
            <a:spLocks noChangeArrowheads="1"/>
          </p:cNvSpPr>
          <p:nvPr/>
        </p:nvSpPr>
        <p:spPr bwMode="auto">
          <a:xfrm>
            <a:off x="2133600" y="2971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dirty="0">
                <a:latin typeface="Times New Roman" pitchFamily="18" charset="0"/>
              </a:rPr>
              <a:t>		</a:t>
            </a:r>
            <a:r>
              <a:rPr lang="de-DE" altLang="de-DE" sz="2400" b="1" dirty="0"/>
              <a:t>10‘	20‘	  30‘	  40‘</a:t>
            </a:r>
          </a:p>
        </p:txBody>
      </p:sp>
      <p:sp>
        <p:nvSpPr>
          <p:cNvPr id="23" name="Text Box 14">
            <a:extLst>
              <a:ext uri="{FF2B5EF4-FFF2-40B4-BE49-F238E27FC236}">
                <a16:creationId xmlns="" xmlns:a16="http://schemas.microsoft.com/office/drawing/2014/main" id="{982F85DA-E62A-4F5A-A7F0-00EF43448AD6}"/>
              </a:ext>
            </a:extLst>
          </p:cNvPr>
          <p:cNvSpPr txBox="1">
            <a:spLocks noChangeArrowheads="1"/>
          </p:cNvSpPr>
          <p:nvPr/>
        </p:nvSpPr>
        <p:spPr bwMode="auto">
          <a:xfrm>
            <a:off x="2133600" y="3733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30‘	20‘	20‘	10‘	  10‘	  10‘</a:t>
            </a:r>
            <a:endParaRPr lang="de-DE" altLang="de-DE" sz="2400" dirty="0"/>
          </a:p>
        </p:txBody>
      </p:sp>
      <p:sp>
        <p:nvSpPr>
          <p:cNvPr id="24" name="Text Box 15">
            <a:extLst>
              <a:ext uri="{FF2B5EF4-FFF2-40B4-BE49-F238E27FC236}">
                <a16:creationId xmlns="" xmlns:a16="http://schemas.microsoft.com/office/drawing/2014/main" id="{1DAD2104-A7C4-4EBF-8169-B6C602AB5FAF}"/>
              </a:ext>
            </a:extLst>
          </p:cNvPr>
          <p:cNvSpPr txBox="1">
            <a:spLocks noChangeArrowheads="1"/>
          </p:cNvSpPr>
          <p:nvPr/>
        </p:nvSpPr>
        <p:spPr bwMode="auto">
          <a:xfrm>
            <a:off x="1981200" y="44958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- 30‘	- 20‘    - 10‘</a:t>
            </a:r>
            <a:r>
              <a:rPr lang="de-DE" altLang="de-DE" sz="2400" dirty="0"/>
              <a:t>	</a:t>
            </a:r>
            <a:r>
              <a:rPr lang="de-DE" altLang="de-DE" sz="2400" b="1" dirty="0"/>
              <a:t>+10‘	  +20‘	  +30‘</a:t>
            </a:r>
          </a:p>
        </p:txBody>
      </p:sp>
      <p:sp>
        <p:nvSpPr>
          <p:cNvPr id="25" name="Text Box 16">
            <a:extLst>
              <a:ext uri="{FF2B5EF4-FFF2-40B4-BE49-F238E27FC236}">
                <a16:creationId xmlns="" xmlns:a16="http://schemas.microsoft.com/office/drawing/2014/main" id="{35D13AA8-4E63-407C-8C10-E2ADDF181ED0}"/>
              </a:ext>
            </a:extLst>
          </p:cNvPr>
          <p:cNvSpPr txBox="1">
            <a:spLocks noChangeArrowheads="1"/>
          </p:cNvSpPr>
          <p:nvPr/>
        </p:nvSpPr>
        <p:spPr bwMode="auto">
          <a:xfrm>
            <a:off x="1981200" y="51054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- 30‘	- 50‘  </a:t>
            </a:r>
            <a:r>
              <a:rPr lang="de-DE" altLang="de-DE" sz="3600" b="1" i="1" dirty="0">
                <a:solidFill>
                  <a:srgbClr val="FF0000"/>
                </a:solidFill>
              </a:rPr>
              <a:t>- 60‘</a:t>
            </a:r>
            <a:r>
              <a:rPr lang="de-DE" altLang="de-DE" sz="2400" b="1" dirty="0">
                <a:solidFill>
                  <a:srgbClr val="FF0000"/>
                </a:solidFill>
              </a:rPr>
              <a:t>	- 50‘	  - 30‘	      0‘</a:t>
            </a:r>
          </a:p>
        </p:txBody>
      </p:sp>
      <p:grpSp>
        <p:nvGrpSpPr>
          <p:cNvPr id="26" name="Group 17">
            <a:extLst>
              <a:ext uri="{FF2B5EF4-FFF2-40B4-BE49-F238E27FC236}">
                <a16:creationId xmlns="" xmlns:a16="http://schemas.microsoft.com/office/drawing/2014/main" id="{4AF6F055-9C8D-4A1B-B0D6-0B0369BA1355}"/>
              </a:ext>
            </a:extLst>
          </p:cNvPr>
          <p:cNvGrpSpPr>
            <a:grpSpLocks/>
          </p:cNvGrpSpPr>
          <p:nvPr/>
        </p:nvGrpSpPr>
        <p:grpSpPr bwMode="auto">
          <a:xfrm>
            <a:off x="4289156" y="5659499"/>
            <a:ext cx="3967784" cy="574561"/>
            <a:chOff x="2640" y="3600"/>
            <a:chExt cx="2211" cy="723"/>
          </a:xfrm>
        </p:grpSpPr>
        <p:sp>
          <p:nvSpPr>
            <p:cNvPr id="27" name="Line 18">
              <a:extLst>
                <a:ext uri="{FF2B5EF4-FFF2-40B4-BE49-F238E27FC236}">
                  <a16:creationId xmlns="" xmlns:a16="http://schemas.microsoft.com/office/drawing/2014/main" id="{5BAB4FE9-F261-47D8-B766-C66E2ADBFC57}"/>
                </a:ext>
              </a:extLst>
            </p:cNvPr>
            <p:cNvSpPr>
              <a:spLocks noChangeShapeType="1"/>
            </p:cNvSpPr>
            <p:nvPr/>
          </p:nvSpPr>
          <p:spPr bwMode="auto">
            <a:xfrm flipV="1">
              <a:off x="2640" y="360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8" name="Line 19">
              <a:extLst>
                <a:ext uri="{FF2B5EF4-FFF2-40B4-BE49-F238E27FC236}">
                  <a16:creationId xmlns="" xmlns:a16="http://schemas.microsoft.com/office/drawing/2014/main" id="{D771E860-57A7-4E5E-A61B-A970D96E6465}"/>
                </a:ext>
              </a:extLst>
            </p:cNvPr>
            <p:cNvSpPr>
              <a:spLocks noChangeShapeType="1"/>
            </p:cNvSpPr>
            <p:nvPr/>
          </p:nvSpPr>
          <p:spPr bwMode="auto">
            <a:xfrm>
              <a:off x="2640" y="39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9" name="Text Box 20">
              <a:extLst>
                <a:ext uri="{FF2B5EF4-FFF2-40B4-BE49-F238E27FC236}">
                  <a16:creationId xmlns="" xmlns:a16="http://schemas.microsoft.com/office/drawing/2014/main" id="{9EBC3A96-50B3-413F-A9F0-ED5A37B5AC81}"/>
                </a:ext>
              </a:extLst>
            </p:cNvPr>
            <p:cNvSpPr txBox="1">
              <a:spLocks noChangeArrowheads="1"/>
            </p:cNvSpPr>
            <p:nvPr/>
          </p:nvSpPr>
          <p:spPr bwMode="auto">
            <a:xfrm>
              <a:off x="3171" y="3670"/>
              <a:ext cx="1680" cy="653"/>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800" b="1" dirty="0"/>
                <a:t>= Kapitalbedarf</a:t>
              </a:r>
            </a:p>
          </p:txBody>
        </p:sp>
      </p:grpSp>
      <p:sp>
        <p:nvSpPr>
          <p:cNvPr id="30" name="Textfeld 1">
            <a:extLst>
              <a:ext uri="{FF2B5EF4-FFF2-40B4-BE49-F238E27FC236}">
                <a16:creationId xmlns="" xmlns:a16="http://schemas.microsoft.com/office/drawing/2014/main" id="{96698CEF-4C27-4CE8-98BA-163FA27096A4}"/>
              </a:ext>
            </a:extLst>
          </p:cNvPr>
          <p:cNvSpPr txBox="1">
            <a:spLocks noChangeArrowheads="1"/>
          </p:cNvSpPr>
          <p:nvPr/>
        </p:nvSpPr>
        <p:spPr bwMode="auto">
          <a:xfrm>
            <a:off x="741405" y="5867400"/>
            <a:ext cx="2592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800" dirty="0"/>
              <a:t>EZ = Einzahlungen</a:t>
            </a:r>
          </a:p>
          <a:p>
            <a:pPr algn="l"/>
            <a:r>
              <a:rPr lang="de-DE" altLang="de-DE" sz="800" dirty="0"/>
              <a:t>AZ = Auszahlungen</a:t>
            </a:r>
            <a:br>
              <a:rPr lang="de-DE" altLang="de-DE" sz="800" dirty="0"/>
            </a:br>
            <a:r>
              <a:rPr lang="de-DE" altLang="de-DE" sz="800" dirty="0"/>
              <a:t>LS = Liquiditätssaldo</a:t>
            </a:r>
          </a:p>
          <a:p>
            <a:pPr algn="l"/>
            <a:r>
              <a:rPr lang="de-DE" altLang="de-DE" sz="800" dirty="0"/>
              <a:t>kLS = kumulierter Liquiditätssaldo</a:t>
            </a:r>
          </a:p>
        </p:txBody>
      </p:sp>
    </p:spTree>
    <p:extLst>
      <p:ext uri="{BB962C8B-B14F-4D97-AF65-F5344CB8AC3E}">
        <p14:creationId xmlns:p14="http://schemas.microsoft.com/office/powerpoint/2010/main" val="3020553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autoUpdateAnimBg="0"/>
      <p:bldP spid="24" grpId="0" autoUpdateAnimBg="0"/>
      <p:bldP spid="25"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Konzept - Finanzplanung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F45D8711-5FE1-44BE-8736-02B5B74E1563}"/>
              </a:ext>
            </a:extLst>
          </p:cNvPr>
          <p:cNvSpPr txBox="1">
            <a:spLocks noChangeArrowheads="1"/>
          </p:cNvSpPr>
          <p:nvPr/>
        </p:nvSpPr>
        <p:spPr bwMode="auto">
          <a:xfrm>
            <a:off x="444500" y="1884139"/>
            <a:ext cx="8044601"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ctr">
              <a:spcBef>
                <a:spcPct val="50000"/>
              </a:spcBef>
            </a:pPr>
            <a:r>
              <a:rPr lang="de-DE" altLang="de-DE" sz="1800" dirty="0"/>
              <a:t>Anhand einer fiktiven Gründungsplanung wird nun aufgezeigt wie eine</a:t>
            </a:r>
          </a:p>
          <a:p>
            <a:pPr algn="ctr">
              <a:spcBef>
                <a:spcPct val="50000"/>
              </a:spcBef>
            </a:pPr>
            <a:r>
              <a:rPr lang="de-DE" altLang="de-DE" sz="1800" dirty="0"/>
              <a:t> finanzwirtschaftliche Planung aufgestellt werden könnte.</a:t>
            </a:r>
          </a:p>
        </p:txBody>
      </p:sp>
    </p:spTree>
    <p:extLst>
      <p:ext uri="{BB962C8B-B14F-4D97-AF65-F5344CB8AC3E}">
        <p14:creationId xmlns:p14="http://schemas.microsoft.com/office/powerpoint/2010/main" val="3639975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Vorteil Konzept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46</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 xmlns:a16="http://schemas.microsoft.com/office/drawing/2014/main" id="{87F75B8F-0DC8-4AE2-A7AC-EBCE58CEF786}"/>
              </a:ext>
            </a:extLst>
          </p:cNvPr>
          <p:cNvSpPr/>
          <p:nvPr/>
        </p:nvSpPr>
        <p:spPr>
          <a:xfrm>
            <a:off x="463550" y="1884139"/>
            <a:ext cx="8216900"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pP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gewinnen Kompetenz</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Typische Zusammenhänge und die Abhängigkeiten einzelner Positionen voneinander werden Ihnen bewusst</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erkennen besonders wichtige Details als Schlüsselpositionen Ihres wirtschaftlichen Erfolgs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Variantenvergleiche machen Sie flexibel für spätere Situationen nach Eröffnung Ihres Geschäfts.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bekommen ein Gefühl für die finanziellen Auswirkungen Ihrer Entscheidung</a:t>
            </a:r>
          </a:p>
        </p:txBody>
      </p:sp>
    </p:spTree>
    <p:extLst>
      <p:ext uri="{BB962C8B-B14F-4D97-AF65-F5344CB8AC3E}">
        <p14:creationId xmlns:p14="http://schemas.microsoft.com/office/powerpoint/2010/main" val="190910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Wettbewerbe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47</a:t>
            </a:r>
          </a:p>
        </p:txBody>
      </p:sp>
      <p:sp>
        <p:nvSpPr>
          <p:cNvPr id="11" name="Text Box 9">
            <a:extLst>
              <a:ext uri="{FF2B5EF4-FFF2-40B4-BE49-F238E27FC236}">
                <a16:creationId xmlns="" xmlns:a16="http://schemas.microsoft.com/office/drawing/2014/main" id="{9D0F1B2F-7E13-46EB-BEF2-CCA136B97F9E}"/>
              </a:ext>
            </a:extLst>
          </p:cNvPr>
          <p:cNvSpPr txBox="1">
            <a:spLocks noChangeArrowheads="1"/>
          </p:cNvSpPr>
          <p:nvPr/>
        </p:nvSpPr>
        <p:spPr bwMode="auto">
          <a:xfrm>
            <a:off x="414174" y="3620757"/>
            <a:ext cx="2286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r>
              <a:rPr lang="de-DE" altLang="de-DE" sz="1400" b="1" dirty="0"/>
              <a:t> </a:t>
            </a:r>
          </a:p>
        </p:txBody>
      </p:sp>
      <p:sp>
        <p:nvSpPr>
          <p:cNvPr id="13" name="Text Box 14">
            <a:extLst>
              <a:ext uri="{FF2B5EF4-FFF2-40B4-BE49-F238E27FC236}">
                <a16:creationId xmlns="" xmlns:a16="http://schemas.microsoft.com/office/drawing/2014/main" id="{D194801E-503F-493D-BF35-2D29BFB2A938}"/>
              </a:ext>
            </a:extLst>
          </p:cNvPr>
          <p:cNvSpPr txBox="1">
            <a:spLocks noChangeArrowheads="1"/>
          </p:cNvSpPr>
          <p:nvPr/>
        </p:nvSpPr>
        <p:spPr bwMode="auto">
          <a:xfrm>
            <a:off x="3581400" y="2978150"/>
            <a:ext cx="2590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r>
              <a:rPr lang="de-DE" altLang="de-DE" dirty="0"/>
              <a:t> </a:t>
            </a:r>
          </a:p>
        </p:txBody>
      </p:sp>
      <p:pic>
        <p:nvPicPr>
          <p:cNvPr id="15" name="Picture 4" descr="Die Grafik “file:///E:/TEMP/GWViewer/RZ%20StartUp%20Logo.jpg” kann nicht angezeigt werden, da sie Fehler enthält.">
            <a:extLst>
              <a:ext uri="{FF2B5EF4-FFF2-40B4-BE49-F238E27FC236}">
                <a16:creationId xmlns="" xmlns:a16="http://schemas.microsoft.com/office/drawing/2014/main" id="{920AD66C-05EE-4D9F-962E-AD2571E51F6A}"/>
              </a:ext>
            </a:extLst>
          </p:cNvPr>
          <p:cNvPicPr>
            <a:picLocks noChangeAspect="1" noChangeArrowheads="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3810000" y="4122738"/>
            <a:ext cx="14859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a:extLst>
              <a:ext uri="{FF2B5EF4-FFF2-40B4-BE49-F238E27FC236}">
                <a16:creationId xmlns="" xmlns:a16="http://schemas.microsoft.com/office/drawing/2014/main" id="{5022CF31-014B-4A92-B2AE-B3BA2B6363B3}"/>
              </a:ext>
            </a:extLst>
          </p:cNvPr>
          <p:cNvSpPr txBox="1">
            <a:spLocks noChangeArrowheads="1"/>
          </p:cNvSpPr>
          <p:nvPr/>
        </p:nvSpPr>
        <p:spPr bwMode="auto">
          <a:xfrm>
            <a:off x="3505200" y="485775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a:hlinkClick r:id="rId5"/>
              </a:rPr>
              <a:t>www.startup-muenchen.de</a:t>
            </a:r>
            <a:endParaRPr lang="de-DE" altLang="de-DE" sz="1400" b="1"/>
          </a:p>
        </p:txBody>
      </p:sp>
      <p:sp>
        <p:nvSpPr>
          <p:cNvPr id="17" name="Text Box 7">
            <a:extLst>
              <a:ext uri="{FF2B5EF4-FFF2-40B4-BE49-F238E27FC236}">
                <a16:creationId xmlns="" xmlns:a16="http://schemas.microsoft.com/office/drawing/2014/main" id="{24A61F9E-4591-4FE8-ACD5-E8A35E8294D8}"/>
              </a:ext>
            </a:extLst>
          </p:cNvPr>
          <p:cNvSpPr txBox="1">
            <a:spLocks noChangeArrowheads="1"/>
          </p:cNvSpPr>
          <p:nvPr/>
        </p:nvSpPr>
        <p:spPr bwMode="auto">
          <a:xfrm>
            <a:off x="533400" y="5681663"/>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endParaRPr lang="de-DE" altLang="de-DE" sz="1400" b="1" dirty="0"/>
          </a:p>
        </p:txBody>
      </p:sp>
      <p:pic>
        <p:nvPicPr>
          <p:cNvPr id="7" name="Grafik 6">
            <a:extLst>
              <a:ext uri="{FF2B5EF4-FFF2-40B4-BE49-F238E27FC236}">
                <a16:creationId xmlns="" xmlns:a16="http://schemas.microsoft.com/office/drawing/2014/main" id="{8A3F431A-95F0-4484-94C7-98E789EA803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2505" y="2589360"/>
            <a:ext cx="1659454" cy="1128429"/>
          </a:xfrm>
          <a:prstGeom prst="rect">
            <a:avLst/>
          </a:prstGeom>
        </p:spPr>
      </p:pic>
      <p:pic>
        <p:nvPicPr>
          <p:cNvPr id="21" name="Grafik 20">
            <a:extLst>
              <a:ext uri="{FF2B5EF4-FFF2-40B4-BE49-F238E27FC236}">
                <a16:creationId xmlns="" xmlns:a16="http://schemas.microsoft.com/office/drawing/2014/main" id="{8CD866BF-2AB3-49F2-AAEC-89AF8C02278F}"/>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l="65239" b="69077"/>
          <a:stretch/>
        </p:blipFill>
        <p:spPr>
          <a:xfrm>
            <a:off x="552374" y="4565794"/>
            <a:ext cx="1770746" cy="1155841"/>
          </a:xfrm>
          <a:prstGeom prst="rect">
            <a:avLst/>
          </a:prstGeom>
        </p:spPr>
      </p:pic>
      <p:pic>
        <p:nvPicPr>
          <p:cNvPr id="23" name="Grafik 22">
            <a:extLst>
              <a:ext uri="{FF2B5EF4-FFF2-40B4-BE49-F238E27FC236}">
                <a16:creationId xmlns="" xmlns:a16="http://schemas.microsoft.com/office/drawing/2014/main" id="{A8BECEAF-7265-4CDF-B835-98E86684B2A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22798" y="2111186"/>
            <a:ext cx="1770746" cy="1238628"/>
          </a:xfrm>
          <a:prstGeom prst="rect">
            <a:avLst/>
          </a:prstGeom>
        </p:spPr>
      </p:pic>
      <p:pic>
        <p:nvPicPr>
          <p:cNvPr id="25" name="Grafik 24">
            <a:extLst>
              <a:ext uri="{FF2B5EF4-FFF2-40B4-BE49-F238E27FC236}">
                <a16:creationId xmlns="" xmlns:a16="http://schemas.microsoft.com/office/drawing/2014/main" id="{ABDEC477-5344-4840-AE18-B10E13839F2B}"/>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l="66387" b="69136"/>
          <a:stretch/>
        </p:blipFill>
        <p:spPr>
          <a:xfrm>
            <a:off x="6437409" y="2657801"/>
            <a:ext cx="1659454" cy="1127400"/>
          </a:xfrm>
          <a:prstGeom prst="rect">
            <a:avLst/>
          </a:prstGeom>
        </p:spPr>
      </p:pic>
      <p:sp>
        <p:nvSpPr>
          <p:cNvPr id="26" name="Text Box 9">
            <a:extLst>
              <a:ext uri="{FF2B5EF4-FFF2-40B4-BE49-F238E27FC236}">
                <a16:creationId xmlns="" xmlns:a16="http://schemas.microsoft.com/office/drawing/2014/main" id="{8F522BE3-111B-4718-A72A-AB440408E315}"/>
              </a:ext>
            </a:extLst>
          </p:cNvPr>
          <p:cNvSpPr txBox="1">
            <a:spLocks noChangeArrowheads="1"/>
          </p:cNvSpPr>
          <p:nvPr/>
        </p:nvSpPr>
        <p:spPr bwMode="auto">
          <a:xfrm>
            <a:off x="6353887" y="3692271"/>
            <a:ext cx="2286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r>
              <a:rPr lang="de-DE" altLang="de-DE" sz="1400" b="1" dirty="0"/>
              <a:t> </a:t>
            </a:r>
          </a:p>
        </p:txBody>
      </p:sp>
    </p:spTree>
    <p:extLst>
      <p:ext uri="{BB962C8B-B14F-4D97-AF65-F5344CB8AC3E}">
        <p14:creationId xmlns:p14="http://schemas.microsoft.com/office/powerpoint/2010/main" val="943688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Zuschuss - Land</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48</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 xmlns:a16="http://schemas.microsoft.com/office/drawing/2014/main" id="{0923C992-960F-46BA-8DD9-77C199CEE157}"/>
              </a:ext>
            </a:extLst>
          </p:cNvPr>
          <p:cNvSpPr>
            <a:spLocks noChangeArrowheads="1"/>
          </p:cNvSpPr>
          <p:nvPr/>
        </p:nvSpPr>
        <p:spPr bwMode="auto">
          <a:xfrm>
            <a:off x="2883192" y="2145651"/>
            <a:ext cx="5803608" cy="16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p>
          <a:p>
            <a:endParaRPr lang="de-DE" altLang="de-DE" sz="100" dirty="0"/>
          </a:p>
          <a:p>
            <a:endParaRPr lang="de-DE" altLang="de-DE" sz="100" dirty="0"/>
          </a:p>
          <a:p>
            <a:pPr>
              <a:buFont typeface="Wingdings" pitchFamily="2" charset="2"/>
              <a:buChar char="ý"/>
            </a:pPr>
            <a:r>
              <a:rPr lang="de-DE" altLang="de-DE" sz="1600" dirty="0"/>
              <a:t> bis zu 12 Monate vor Gründung / Übernahme</a:t>
            </a:r>
          </a:p>
          <a:p>
            <a:endParaRPr lang="de-DE" altLang="de-DE" sz="1600" dirty="0"/>
          </a:p>
          <a:p>
            <a:pPr>
              <a:buFont typeface="Wingdings" pitchFamily="2" charset="2"/>
              <a:buChar char="ý"/>
            </a:pPr>
            <a:r>
              <a:rPr lang="de-DE" altLang="de-DE" sz="1600" dirty="0"/>
              <a:t> höchstens 10 Beratungstage </a:t>
            </a:r>
          </a:p>
          <a:p>
            <a:pPr>
              <a:buFont typeface="Wingdings" pitchFamily="2" charset="2"/>
              <a:buChar char="ý"/>
            </a:pPr>
            <a:endParaRPr lang="de-DE" altLang="de-DE" sz="1600" dirty="0"/>
          </a:p>
          <a:p>
            <a:pPr>
              <a:buFont typeface="Wingdings" pitchFamily="2" charset="2"/>
              <a:buChar char="ý"/>
            </a:pPr>
            <a:r>
              <a:rPr lang="de-DE" altLang="de-DE" sz="1600" dirty="0"/>
              <a:t> bezuschusst bis 70 % des Honorars je Beratungstag,</a:t>
            </a:r>
            <a:br>
              <a:rPr lang="de-DE" altLang="de-DE" sz="1600" dirty="0"/>
            </a:br>
            <a:r>
              <a:rPr lang="de-DE" altLang="de-DE" sz="1600" dirty="0"/>
              <a:t>    jedoch max. 800 €</a:t>
            </a:r>
            <a:endParaRPr lang="de-DE" altLang="de-DE" sz="1600" b="1" dirty="0">
              <a:solidFill>
                <a:srgbClr val="CC0000"/>
              </a:solidFill>
            </a:endParaRPr>
          </a:p>
        </p:txBody>
      </p:sp>
      <p:sp>
        <p:nvSpPr>
          <p:cNvPr id="5" name="Textfeld 4">
            <a:extLst>
              <a:ext uri="{FF2B5EF4-FFF2-40B4-BE49-F238E27FC236}">
                <a16:creationId xmlns="" xmlns:a16="http://schemas.microsoft.com/office/drawing/2014/main" id="{D3CEE136-33AD-40DB-87ED-E27C13BD0C1B}"/>
              </a:ext>
            </a:extLst>
          </p:cNvPr>
          <p:cNvSpPr txBox="1"/>
          <p:nvPr/>
        </p:nvSpPr>
        <p:spPr>
          <a:xfrm rot="16200000">
            <a:off x="1158581" y="2857555"/>
            <a:ext cx="2008582" cy="584775"/>
          </a:xfrm>
          <a:prstGeom prst="rect">
            <a:avLst/>
          </a:prstGeom>
          <a:solidFill>
            <a:srgbClr val="92D050"/>
          </a:solidFill>
        </p:spPr>
        <p:txBody>
          <a:bodyPr wrap="square" rtlCol="0">
            <a:spAutoFit/>
          </a:bodyPr>
          <a:lstStyle/>
          <a:p>
            <a:pPr algn="ctr"/>
            <a:r>
              <a:rPr lang="de-DE" sz="1600" dirty="0">
                <a:solidFill>
                  <a:schemeClr val="bg1"/>
                </a:solidFill>
              </a:rPr>
              <a:t>Vorgründungs-, Nachfolgecoaching</a:t>
            </a:r>
          </a:p>
        </p:txBody>
      </p:sp>
      <p:sp>
        <p:nvSpPr>
          <p:cNvPr id="9" name="Textfeld 8">
            <a:extLst>
              <a:ext uri="{FF2B5EF4-FFF2-40B4-BE49-F238E27FC236}">
                <a16:creationId xmlns=""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algn="ctr"/>
            <a:r>
              <a:rPr lang="de-DE" dirty="0">
                <a:solidFill>
                  <a:schemeClr val="bg1"/>
                </a:solidFill>
              </a:rPr>
              <a:t>Voraussetzungen</a:t>
            </a:r>
          </a:p>
        </p:txBody>
      </p:sp>
      <p:sp>
        <p:nvSpPr>
          <p:cNvPr id="6" name="Rechteck 5">
            <a:extLst>
              <a:ext uri="{FF2B5EF4-FFF2-40B4-BE49-F238E27FC236}">
                <a16:creationId xmlns="" xmlns:a16="http://schemas.microsoft.com/office/drawing/2014/main" id="{0AC950B6-1D4B-4970-B107-D49A393441B5}"/>
              </a:ext>
            </a:extLst>
          </p:cNvPr>
          <p:cNvSpPr/>
          <p:nvPr/>
        </p:nvSpPr>
        <p:spPr>
          <a:xfrm>
            <a:off x="2883192" y="4385689"/>
            <a:ext cx="6074946" cy="1671227"/>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Vor Unterschrift mit Coach Antrag an die Leitstelle einreichen:</a:t>
            </a:r>
            <a:br>
              <a:rPr lang="de-DE" altLang="de-DE" sz="1600" dirty="0"/>
            </a:br>
            <a:r>
              <a:rPr lang="de-DE" altLang="de-DE" sz="1600" dirty="0"/>
              <a:t/>
            </a:r>
            <a:br>
              <a:rPr lang="de-DE" altLang="de-DE" sz="1600" dirty="0"/>
            </a:br>
            <a:r>
              <a:rPr lang="de-DE" altLang="de-DE" sz="1600" dirty="0"/>
              <a:t>      - IHK</a:t>
            </a:r>
          </a:p>
          <a:p>
            <a:pPr>
              <a:lnSpc>
                <a:spcPct val="90000"/>
              </a:lnSpc>
            </a:pPr>
            <a:endParaRPr lang="de-DE" altLang="de-DE" sz="1600" dirty="0"/>
          </a:p>
          <a:p>
            <a:pPr>
              <a:lnSpc>
                <a:spcPct val="90000"/>
              </a:lnSpc>
            </a:pPr>
            <a:r>
              <a:rPr lang="de-DE" altLang="de-DE" sz="1600" dirty="0"/>
              <a:t>      - HWK</a:t>
            </a:r>
          </a:p>
          <a:p>
            <a:pPr>
              <a:lnSpc>
                <a:spcPct val="90000"/>
              </a:lnSpc>
            </a:pPr>
            <a:endParaRPr lang="de-DE" altLang="de-DE" sz="1600" dirty="0"/>
          </a:p>
          <a:p>
            <a:pPr>
              <a:lnSpc>
                <a:spcPct val="90000"/>
              </a:lnSpc>
            </a:pPr>
            <a:r>
              <a:rPr lang="de-DE" altLang="de-DE" sz="1600" dirty="0"/>
              <a:t>      - IFB</a:t>
            </a:r>
          </a:p>
        </p:txBody>
      </p:sp>
      <p:pic>
        <p:nvPicPr>
          <p:cNvPr id="12" name="Picture 14">
            <a:extLst>
              <a:ext uri="{FF2B5EF4-FFF2-40B4-BE49-F238E27FC236}">
                <a16:creationId xmlns="" xmlns:a16="http://schemas.microsoft.com/office/drawing/2014/main" id="{FF263DA5-0327-4004-8975-0E5D0B0EF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903" y="1343049"/>
            <a:ext cx="784342" cy="5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21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90A2413B-E91E-4A35-B160-0ACE9E789A8E}"/>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6C9C1560-BA3A-4FCF-816D-671E26570C67}"/>
              </a:ext>
            </a:extLst>
          </p:cNvPr>
          <p:cNvSpPr>
            <a:spLocks noGrp="1"/>
          </p:cNvSpPr>
          <p:nvPr>
            <p:ph type="sldNum" sz="quarter" idx="12"/>
          </p:nvPr>
        </p:nvSpPr>
        <p:spPr/>
        <p:txBody>
          <a:bodyPr/>
          <a:lstStyle/>
          <a:p>
            <a:r>
              <a:rPr lang="de-DE" dirty="0"/>
              <a:t>10</a:t>
            </a:r>
          </a:p>
        </p:txBody>
      </p:sp>
      <p:sp>
        <p:nvSpPr>
          <p:cNvPr id="4" name="Fußzeilenplatzhalter 3">
            <a:extLst>
              <a:ext uri="{FF2B5EF4-FFF2-40B4-BE49-F238E27FC236}">
                <a16:creationId xmlns="" xmlns:a16="http://schemas.microsoft.com/office/drawing/2014/main" id="{2F1DD91C-9313-4B03-A840-86B02EB268E0}"/>
              </a:ext>
            </a:extLst>
          </p:cNvPr>
          <p:cNvSpPr>
            <a:spLocks noGrp="1"/>
          </p:cNvSpPr>
          <p:nvPr>
            <p:ph type="ftr" sz="quarter" idx="3"/>
          </p:nvPr>
        </p:nvSpPr>
        <p:spPr/>
        <p:txBody>
          <a:bodyPr/>
          <a:lstStyle/>
          <a:p>
            <a:pPr>
              <a:defRPr/>
            </a:pPr>
            <a:r>
              <a:rPr lang="de-DE" dirty="0"/>
              <a:t>Workshop Businessplan</a:t>
            </a:r>
          </a:p>
        </p:txBody>
      </p:sp>
      <p:pic>
        <p:nvPicPr>
          <p:cNvPr id="5" name="Picture 2">
            <a:extLst>
              <a:ext uri="{FF2B5EF4-FFF2-40B4-BE49-F238E27FC236}">
                <a16:creationId xmlns="" xmlns:a16="http://schemas.microsoft.com/office/drawing/2014/main" id="{6C10CCDF-BE37-4BCA-9C2B-9C87B74A2F8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44868" y="1124743"/>
            <a:ext cx="4703396" cy="50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26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Zuschuss - Bund</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49</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 xmlns:a16="http://schemas.microsoft.com/office/drawing/2014/main" id="{0923C992-960F-46BA-8DD9-77C199CEE157}"/>
              </a:ext>
            </a:extLst>
          </p:cNvPr>
          <p:cNvSpPr>
            <a:spLocks noChangeArrowheads="1"/>
          </p:cNvSpPr>
          <p:nvPr/>
        </p:nvSpPr>
        <p:spPr bwMode="auto">
          <a:xfrm>
            <a:off x="2883192" y="2145651"/>
            <a:ext cx="5803608" cy="22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solidFill>
                <a:srgbClr val="92D050"/>
              </a:solidFill>
            </a:endParaRPr>
          </a:p>
          <a:p>
            <a:pPr>
              <a:buFont typeface="Wingdings" pitchFamily="2" charset="2"/>
              <a:buChar char="ý"/>
            </a:pPr>
            <a:r>
              <a:rPr lang="de-DE" altLang="de-DE" sz="1600" dirty="0"/>
              <a:t> Jungunternehmen</a:t>
            </a:r>
            <a:r>
              <a:rPr lang="de-DE" altLang="de-DE" sz="1600" baseline="30000" dirty="0"/>
              <a:t>(1)</a:t>
            </a:r>
            <a:r>
              <a:rPr lang="de-DE" altLang="de-DE" sz="1600" dirty="0"/>
              <a:t>: Gründung bzw. </a:t>
            </a:r>
            <a:br>
              <a:rPr lang="de-DE" altLang="de-DE" sz="1600" dirty="0"/>
            </a:br>
            <a:r>
              <a:rPr lang="de-DE" altLang="de-DE" sz="1600" dirty="0"/>
              <a:t>    Übernahme nicht länger als zwei Jahre zurück</a:t>
            </a:r>
          </a:p>
          <a:p>
            <a:pPr>
              <a:buFont typeface="Wingdings" pitchFamily="2" charset="2"/>
              <a:buChar char="ý"/>
            </a:pPr>
            <a:endParaRPr lang="de-DE" altLang="de-DE" sz="1000" dirty="0"/>
          </a:p>
          <a:p>
            <a:pPr>
              <a:buFont typeface="Wingdings" pitchFamily="2" charset="2"/>
              <a:buChar char="ý"/>
            </a:pPr>
            <a:r>
              <a:rPr lang="de-DE" altLang="de-DE" sz="1600" b="1" dirty="0"/>
              <a:t> </a:t>
            </a:r>
            <a:r>
              <a:rPr lang="de-DE" altLang="de-DE" sz="1600" dirty="0"/>
              <a:t>Bestandsunternehmen</a:t>
            </a:r>
            <a:r>
              <a:rPr lang="de-DE" altLang="de-DE" sz="1600" baseline="30000" dirty="0"/>
              <a:t>(2)</a:t>
            </a:r>
            <a:r>
              <a:rPr lang="de-DE" altLang="de-DE" sz="1600" dirty="0"/>
              <a:t>: ab dem dritten Jahr </a:t>
            </a:r>
          </a:p>
          <a:p>
            <a:pPr>
              <a:buFont typeface="Wingdings" pitchFamily="2" charset="2"/>
              <a:buChar char="ý"/>
            </a:pPr>
            <a:endParaRPr lang="de-DE" altLang="de-DE" sz="1000" dirty="0"/>
          </a:p>
          <a:p>
            <a:pPr>
              <a:buFont typeface="Wingdings" pitchFamily="2" charset="2"/>
              <a:buChar char="ý"/>
            </a:pPr>
            <a:r>
              <a:rPr lang="de-DE" altLang="de-DE" sz="1600" dirty="0"/>
              <a:t> bezuschusst bis 50 % des Honorars (West)</a:t>
            </a:r>
            <a:br>
              <a:rPr lang="de-DE" altLang="de-DE" sz="1600" dirty="0"/>
            </a:br>
            <a:r>
              <a:rPr lang="de-DE" altLang="de-DE" sz="1600" dirty="0"/>
              <a:t>    allgemeine und spezielle Beratung</a:t>
            </a:r>
          </a:p>
          <a:p>
            <a:pPr>
              <a:buFont typeface="Wingdings" pitchFamily="2" charset="2"/>
              <a:buChar char="ý"/>
            </a:pPr>
            <a:endParaRPr lang="de-DE" altLang="de-DE" sz="1000" dirty="0"/>
          </a:p>
          <a:p>
            <a:pPr>
              <a:buFont typeface="Wingdings" pitchFamily="2" charset="2"/>
              <a:buChar char="ý"/>
            </a:pPr>
            <a:r>
              <a:rPr lang="de-DE" altLang="de-DE" sz="1600" dirty="0"/>
              <a:t> Beratungskosten darf Bemessungsgrundlage</a:t>
            </a:r>
          </a:p>
          <a:p>
            <a:r>
              <a:rPr lang="de-DE" altLang="de-DE" sz="1600" dirty="0"/>
              <a:t>    4.000 €</a:t>
            </a:r>
            <a:r>
              <a:rPr lang="de-DE" altLang="de-DE" sz="1600" baseline="30000" dirty="0"/>
              <a:t>(1)</a:t>
            </a:r>
            <a:r>
              <a:rPr lang="de-DE" altLang="de-DE" sz="1600" dirty="0"/>
              <a:t> bzw. 3000 €</a:t>
            </a:r>
            <a:r>
              <a:rPr lang="de-DE" altLang="de-DE" sz="1600" baseline="30000" dirty="0"/>
              <a:t>(2)</a:t>
            </a:r>
            <a:r>
              <a:rPr lang="de-DE" altLang="de-DE" sz="1600" dirty="0"/>
              <a:t> nicht überschreiten</a:t>
            </a:r>
            <a:endParaRPr lang="de-DE" altLang="de-DE" sz="1600" dirty="0">
              <a:solidFill>
                <a:prstClr val="black"/>
              </a:solidFill>
              <a:latin typeface="Arial" charset="0"/>
            </a:endParaRPr>
          </a:p>
        </p:txBody>
      </p:sp>
      <p:sp>
        <p:nvSpPr>
          <p:cNvPr id="5" name="Textfeld 4">
            <a:extLst>
              <a:ext uri="{FF2B5EF4-FFF2-40B4-BE49-F238E27FC236}">
                <a16:creationId xmlns="" xmlns:a16="http://schemas.microsoft.com/office/drawing/2014/main" id="{D3CEE136-33AD-40DB-87ED-E27C13BD0C1B}"/>
              </a:ext>
            </a:extLst>
          </p:cNvPr>
          <p:cNvSpPr txBox="1"/>
          <p:nvPr/>
        </p:nvSpPr>
        <p:spPr>
          <a:xfrm rot="16200000">
            <a:off x="1158581" y="2734444"/>
            <a:ext cx="2008582" cy="830997"/>
          </a:xfrm>
          <a:prstGeom prst="rect">
            <a:avLst/>
          </a:prstGeom>
          <a:solidFill>
            <a:srgbClr val="92D050"/>
          </a:solidFill>
        </p:spPr>
        <p:txBody>
          <a:bodyPr wrap="square" rtlCol="0">
            <a:spAutoFit/>
          </a:bodyPr>
          <a:lstStyle/>
          <a:p>
            <a:pPr algn="ctr"/>
            <a:r>
              <a:rPr lang="de-DE" sz="1600" dirty="0">
                <a:solidFill>
                  <a:schemeClr val="bg1"/>
                </a:solidFill>
              </a:rPr>
              <a:t>BAFA-Förderung unternehmerischen Know-hows</a:t>
            </a:r>
          </a:p>
        </p:txBody>
      </p:sp>
      <p:sp>
        <p:nvSpPr>
          <p:cNvPr id="9" name="Textfeld 8">
            <a:extLst>
              <a:ext uri="{FF2B5EF4-FFF2-40B4-BE49-F238E27FC236}">
                <a16:creationId xmlns=""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algn="ctr"/>
            <a:r>
              <a:rPr lang="de-DE" dirty="0">
                <a:solidFill>
                  <a:schemeClr val="bg1"/>
                </a:solidFill>
              </a:rPr>
              <a:t>Voraussetzungen</a:t>
            </a:r>
          </a:p>
        </p:txBody>
      </p:sp>
      <p:sp>
        <p:nvSpPr>
          <p:cNvPr id="6" name="Rechteck 5">
            <a:extLst>
              <a:ext uri="{FF2B5EF4-FFF2-40B4-BE49-F238E27FC236}">
                <a16:creationId xmlns="" xmlns:a16="http://schemas.microsoft.com/office/drawing/2014/main" id="{0AC950B6-1D4B-4970-B107-D49A393441B5}"/>
              </a:ext>
            </a:extLst>
          </p:cNvPr>
          <p:cNvSpPr/>
          <p:nvPr/>
        </p:nvSpPr>
        <p:spPr>
          <a:xfrm>
            <a:off x="2883192" y="4840284"/>
            <a:ext cx="6074946" cy="1006429"/>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Leitstellen:</a:t>
            </a:r>
          </a:p>
          <a:p>
            <a:pPr>
              <a:lnSpc>
                <a:spcPct val="90000"/>
              </a:lnSpc>
            </a:pPr>
            <a:r>
              <a:rPr lang="de-DE" altLang="de-DE" sz="1600" dirty="0"/>
              <a:t>     - Handel und Freiberufler: DIHK - Service GmbH</a:t>
            </a:r>
          </a:p>
          <a:p>
            <a:pPr>
              <a:lnSpc>
                <a:spcPct val="90000"/>
              </a:lnSpc>
            </a:pPr>
            <a:r>
              <a:rPr lang="de-DE" altLang="de-DE" sz="1600" dirty="0"/>
              <a:t>     - Handwerk: ZDH</a:t>
            </a:r>
          </a:p>
          <a:p>
            <a:pPr>
              <a:lnSpc>
                <a:spcPct val="90000"/>
              </a:lnSpc>
            </a:pPr>
            <a:r>
              <a:rPr lang="de-DE" altLang="de-DE" sz="1600" dirty="0"/>
              <a:t>     - u. a.</a:t>
            </a:r>
          </a:p>
        </p:txBody>
      </p:sp>
      <p:pic>
        <p:nvPicPr>
          <p:cNvPr id="11" name="Picture 12" descr="Logo des Europäischen Sozialfonds (ESF)">
            <a:extLst>
              <a:ext uri="{FF2B5EF4-FFF2-40B4-BE49-F238E27FC236}">
                <a16:creationId xmlns="" xmlns:a16="http://schemas.microsoft.com/office/drawing/2014/main" id="{48B6157B-D264-4CBE-8621-2E3A72A3C2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4248" y="1340768"/>
            <a:ext cx="1091860" cy="545930"/>
          </a:xfrm>
          <a:prstGeom prst="rect">
            <a:avLst/>
          </a:prstGeom>
          <a:solidFill>
            <a:schemeClr val="bg1"/>
          </a:solidFill>
          <a:ln>
            <a:noFill/>
          </a:ln>
          <a:extLst/>
        </p:spPr>
      </p:pic>
      <p:pic>
        <p:nvPicPr>
          <p:cNvPr id="12" name="Picture 13" descr="Logo der Europäischen Union (EU)">
            <a:extLst>
              <a:ext uri="{FF2B5EF4-FFF2-40B4-BE49-F238E27FC236}">
                <a16:creationId xmlns="" xmlns:a16="http://schemas.microsoft.com/office/drawing/2014/main" id="{DEE1B823-BA04-433C-9C71-5F5AA97A8D8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00350" y="1355178"/>
            <a:ext cx="776106"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 xmlns:a16="http://schemas.microsoft.com/office/drawing/2014/main" id="{2D782A53-C6D1-4DA4-BAFB-B3C7DD7FFF5D}"/>
              </a:ext>
            </a:extLst>
          </p:cNvPr>
          <p:cNvSpPr/>
          <p:nvPr/>
        </p:nvSpPr>
        <p:spPr>
          <a:xfrm>
            <a:off x="2887372" y="6169580"/>
            <a:ext cx="1415644" cy="338554"/>
          </a:xfrm>
          <a:prstGeom prst="rect">
            <a:avLst/>
          </a:prstGeom>
        </p:spPr>
        <p:txBody>
          <a:bodyPr wrap="none">
            <a:spAutoFit/>
          </a:bodyPr>
          <a:lstStyle/>
          <a:p>
            <a:r>
              <a:rPr lang="de-DE" altLang="de-DE" sz="1600" dirty="0">
                <a:solidFill>
                  <a:prstClr val="black"/>
                </a:solidFill>
                <a:hlinkClick r:id="rId5"/>
              </a:rPr>
              <a:t>www.bafa.de</a:t>
            </a:r>
            <a:r>
              <a:rPr lang="de-DE" altLang="de-DE" sz="1600" dirty="0">
                <a:solidFill>
                  <a:prstClr val="black"/>
                </a:solidFill>
              </a:rPr>
              <a:t> </a:t>
            </a:r>
            <a:endParaRPr lang="de-DE" sz="1600" dirty="0"/>
          </a:p>
        </p:txBody>
      </p:sp>
    </p:spTree>
    <p:extLst>
      <p:ext uri="{BB962C8B-B14F-4D97-AF65-F5344CB8AC3E}">
        <p14:creationId xmlns:p14="http://schemas.microsoft.com/office/powerpoint/2010/main" val="2126160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B7600E25-FA7B-4680-9134-A4C3224C4056}"/>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49222E4E-B83D-4560-BA1A-2C8EE5CA0EF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50</a:t>
            </a:r>
          </a:p>
        </p:txBody>
      </p:sp>
      <p:sp>
        <p:nvSpPr>
          <p:cNvPr id="4" name="Fußzeilenplatzhalter 3">
            <a:extLst>
              <a:ext uri="{FF2B5EF4-FFF2-40B4-BE49-F238E27FC236}">
                <a16:creationId xmlns="" xmlns:a16="http://schemas.microsoft.com/office/drawing/2014/main" id="{DD60966D-BAB6-4163-A3DC-DE28425FAA10}"/>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a:t>
            </a:r>
          </a:p>
        </p:txBody>
      </p:sp>
      <p:sp>
        <p:nvSpPr>
          <p:cNvPr id="7" name="Text Box 2">
            <a:extLst>
              <a:ext uri="{FF2B5EF4-FFF2-40B4-BE49-F238E27FC236}">
                <a16:creationId xmlns="" xmlns:a16="http://schemas.microsoft.com/office/drawing/2014/main" id="{7E483F53-C90C-422D-BF62-8A4EF599ABDB}"/>
              </a:ext>
            </a:extLst>
          </p:cNvPr>
          <p:cNvSpPr txBox="1">
            <a:spLocks noChangeArrowheads="1"/>
          </p:cNvSpPr>
          <p:nvPr/>
        </p:nvSpPr>
        <p:spPr bwMode="auto">
          <a:xfrm>
            <a:off x="838200" y="2590800"/>
            <a:ext cx="73152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Nie wissen wir genau, ob etwas besser wird, wenn wir es verändern.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Wir wissen aber sehr wohl, dass wir verändern müssen, wenn wir verbessern wollen.</a:t>
            </a:r>
          </a:p>
        </p:txBody>
      </p:sp>
    </p:spTree>
    <p:extLst>
      <p:ext uri="{BB962C8B-B14F-4D97-AF65-F5344CB8AC3E}">
        <p14:creationId xmlns:p14="http://schemas.microsoft.com/office/powerpoint/2010/main" val="79077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 fill="hold"/>
                                        <p:tgtEl>
                                          <p:spTgt spid="7"/>
                                        </p:tgtEl>
                                        <p:attrNameLst>
                                          <p:attrName>ppt_x</p:attrName>
                                        </p:attrNameLst>
                                      </p:cBhvr>
                                      <p:tavLst>
                                        <p:tav tm="0">
                                          <p:val>
                                            <p:strVal val="0-#ppt_w/2"/>
                                          </p:val>
                                        </p:tav>
                                        <p:tav tm="100000">
                                          <p:val>
                                            <p:strVal val="#ppt_x"/>
                                          </p:val>
                                        </p:tav>
                                      </p:tavLst>
                                    </p:anim>
                                    <p:anim calcmode="lin" valueType="num">
                                      <p:cBhvr additive="base">
                                        <p:cTn id="8" dur="75"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B7600E25-FA7B-4680-9134-A4C3224C4056}"/>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49222E4E-B83D-4560-BA1A-2C8EE5CA0EF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51</a:t>
            </a:r>
          </a:p>
        </p:txBody>
      </p:sp>
      <p:sp>
        <p:nvSpPr>
          <p:cNvPr id="4" name="Fußzeilenplatzhalter 3">
            <a:extLst>
              <a:ext uri="{FF2B5EF4-FFF2-40B4-BE49-F238E27FC236}">
                <a16:creationId xmlns="" xmlns:a16="http://schemas.microsoft.com/office/drawing/2014/main" id="{DD60966D-BAB6-4163-A3DC-DE28425FAA10}"/>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a:t>
            </a:r>
          </a:p>
        </p:txBody>
      </p:sp>
      <p:sp>
        <p:nvSpPr>
          <p:cNvPr id="5" name="Rectangle 2">
            <a:extLst>
              <a:ext uri="{FF2B5EF4-FFF2-40B4-BE49-F238E27FC236}">
                <a16:creationId xmlns="" xmlns:a16="http://schemas.microsoft.com/office/drawing/2014/main" id="{F18B4104-C645-4326-A839-45A3096C2720}"/>
              </a:ext>
            </a:extLst>
          </p:cNvPr>
          <p:cNvSpPr txBox="1">
            <a:spLocks noChangeArrowheads="1"/>
          </p:cNvSpPr>
          <p:nvPr/>
        </p:nvSpPr>
        <p:spPr bwMode="auto">
          <a:xfrm>
            <a:off x="685800" y="1143000"/>
            <a:ext cx="7772400"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t/>
            </a:r>
            <a:b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t>Viel Erfolg für Ihre Existenzgründung</a:t>
            </a:r>
            <a:b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t>und</a:t>
            </a:r>
            <a:r>
              <a:rPr kumimoji="0" lang="de-DE" altLang="de-DE" sz="4800" b="0" i="0" u="none" strike="noStrike" kern="1200" cap="none" spc="0" normalizeH="0" baseline="0" noProof="0">
                <a:ln>
                  <a:noFill/>
                </a:ln>
                <a:solidFill>
                  <a:prstClr val="black"/>
                </a:solidFill>
                <a:effectLst/>
                <a:uLnTx/>
                <a:uFillTx/>
                <a:latin typeface="Arial" pitchFamily="34" charset="0"/>
                <a:cs typeface="Times New Roman" pitchFamily="18" charset="0"/>
              </a:rPr>
              <a:t/>
            </a:r>
            <a:br>
              <a:rPr kumimoji="0" lang="de-DE" altLang="de-DE" sz="4800" b="0" i="0" u="none"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t>vielen Dank für Ihre Aufmerksamkeit!</a:t>
            </a:r>
            <a:r>
              <a:rPr kumimoji="0" lang="de-DE" altLang="de-DE" sz="1400" b="0" i="0" u="none" strike="noStrike" kern="1200" cap="none" spc="0" normalizeH="0" baseline="0" noProof="0">
                <a:ln>
                  <a:noFill/>
                </a:ln>
                <a:solidFill>
                  <a:prstClr val="black"/>
                </a:solidFill>
                <a:effectLst/>
                <a:uLnTx/>
                <a:uFillTx/>
                <a:latin typeface="Arial" pitchFamily="34" charset="0"/>
                <a:cs typeface="Arial"/>
              </a:rPr>
              <a:t> </a:t>
            </a:r>
            <a:endParaRPr kumimoji="0" lang="de-DE" altLang="de-DE" sz="1400" b="0" i="0" u="none" strike="noStrike" kern="1200" cap="none" spc="0" normalizeH="0" baseline="0" noProof="0" dirty="0">
              <a:ln>
                <a:noFill/>
              </a:ln>
              <a:solidFill>
                <a:prstClr val="black"/>
              </a:solidFill>
              <a:effectLst/>
              <a:uLnTx/>
              <a:uFillTx/>
              <a:latin typeface="Arial" pitchFamily="34" charset="0"/>
              <a:cs typeface="Arial"/>
            </a:endParaRPr>
          </a:p>
        </p:txBody>
      </p:sp>
      <p:pic>
        <p:nvPicPr>
          <p:cNvPr id="6" name="Grafik 5">
            <a:extLst>
              <a:ext uri="{FF2B5EF4-FFF2-40B4-BE49-F238E27FC236}">
                <a16:creationId xmlns="" xmlns:a16="http://schemas.microsoft.com/office/drawing/2014/main" id="{8687B59B-2F06-4525-9050-DA6BEDDE9088}"/>
              </a:ext>
            </a:extLst>
          </p:cNvPr>
          <p:cNvPicPr>
            <a:picLocks noChangeAspect="1"/>
          </p:cNvPicPr>
          <p:nvPr/>
        </p:nvPicPr>
        <p:blipFill>
          <a:blip r:embed="rId2"/>
          <a:stretch>
            <a:fillRect/>
          </a:stretch>
        </p:blipFill>
        <p:spPr>
          <a:xfrm>
            <a:off x="7661952" y="1260636"/>
            <a:ext cx="1010922" cy="2050727"/>
          </a:xfrm>
          <a:prstGeom prst="rect">
            <a:avLst/>
          </a:prstGeom>
        </p:spPr>
      </p:pic>
    </p:spTree>
    <p:extLst>
      <p:ext uri="{BB962C8B-B14F-4D97-AF65-F5344CB8AC3E}">
        <p14:creationId xmlns:p14="http://schemas.microsoft.com/office/powerpoint/2010/main" val="303036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Anhang</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52</a:t>
            </a:r>
          </a:p>
        </p:txBody>
      </p:sp>
      <p:sp>
        <p:nvSpPr>
          <p:cNvPr id="5" name="Text Box 3">
            <a:extLst>
              <a:ext uri="{FF2B5EF4-FFF2-40B4-BE49-F238E27FC236}">
                <a16:creationId xmlns="" xmlns:a16="http://schemas.microsoft.com/office/drawing/2014/main" id="{421701D1-99A6-4F8B-B7B0-3C0E9F2E7528}"/>
              </a:ext>
            </a:extLst>
          </p:cNvPr>
          <p:cNvSpPr txBox="1">
            <a:spLocks noChangeArrowheads="1"/>
          </p:cNvSpPr>
          <p:nvPr/>
        </p:nvSpPr>
        <p:spPr bwMode="auto">
          <a:xfrm>
            <a:off x="1922226" y="2950577"/>
            <a:ext cx="4751388" cy="26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Auszug Internetadressen</a:t>
            </a:r>
          </a:p>
        </p:txBody>
      </p:sp>
    </p:spTree>
    <p:extLst>
      <p:ext uri="{BB962C8B-B14F-4D97-AF65-F5344CB8AC3E}">
        <p14:creationId xmlns:p14="http://schemas.microsoft.com/office/powerpoint/2010/main" val="213866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53</a:t>
            </a:r>
          </a:p>
        </p:txBody>
      </p:sp>
      <p:graphicFrame>
        <p:nvGraphicFramePr>
          <p:cNvPr id="6" name="Tabelle 5">
            <a:extLst>
              <a:ext uri="{FF2B5EF4-FFF2-40B4-BE49-F238E27FC236}">
                <a16:creationId xmlns="" xmlns:a16="http://schemas.microsoft.com/office/drawing/2014/main" id="{C76DA8D6-C531-4528-8546-396CDDB2B58B}"/>
              </a:ext>
            </a:extLst>
          </p:cNvPr>
          <p:cNvGraphicFramePr>
            <a:graphicFrameLocks noGrp="1"/>
          </p:cNvGraphicFramePr>
          <p:nvPr>
            <p:extLst>
              <p:ext uri="{D42A27DB-BD31-4B8C-83A1-F6EECF244321}">
                <p14:modId xmlns:p14="http://schemas.microsoft.com/office/powerpoint/2010/main" val="1225615053"/>
              </p:ext>
            </p:extLst>
          </p:nvPr>
        </p:nvGraphicFramePr>
        <p:xfrm>
          <a:off x="444500" y="2060848"/>
          <a:ext cx="8235950" cy="4199763"/>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Allgemeine Informationen und Unterstützung </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22822187"/>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www.akademie.de/themen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kommentierte Link-Sammlung und News-letter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350941567"/>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www.akademie.muenchen.ihk.de/existenzgruendung/</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Seminarangebote für Existenzgründer und Jungunternehmer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482361150"/>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www.bihk.de/bihk/newsletter/ihk-muenchen/anmeldung.jsp</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Gründernewsletter der IHK für München und Oberbayern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153794359"/>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www.dein.de</a:t>
                      </a:r>
                      <a:r>
                        <a:rPr lang="de-DE" sz="1600">
                          <a:effectLst/>
                          <a:latin typeface="Arial" panose="020B0604020202020204" pitchFamily="34" charset="0"/>
                          <a:ea typeface="Calibri" panose="020F0502020204030204" pitchFamily="34" charset="0"/>
                          <a:cs typeface="Times New Roman" panose="02020603050405020304" pitchFamily="18" charset="0"/>
                        </a:rPr>
                        <a:t>  oder </a:t>
                      </a:r>
                      <a:br>
                        <a:rPr lang="de-DE" sz="1600">
                          <a:effectLst/>
                          <a:latin typeface="Arial" panose="020B0604020202020204" pitchFamily="34" charset="0"/>
                          <a:ea typeface="Calibri" panose="020F0502020204030204" pitchFamily="34" charset="0"/>
                          <a:cs typeface="Times New Roman" panose="02020603050405020304" pitchFamily="18" charset="0"/>
                        </a:rPr>
                      </a:b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www.deutschland-innovativ.de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Ideen, Links, Online-Beratung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153985581"/>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www.deutsche-notarauskunft.de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Kontakte zu Notaren in ihren Tätigkeits-feldern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361152180"/>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www.dguv.de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Homepage der gewerblichen </a:t>
                      </a:r>
                      <a:r>
                        <a:rPr lang="de-DE" sz="1600" dirty="0" err="1">
                          <a:effectLst/>
                          <a:latin typeface="Arial" panose="020B0604020202020204" pitchFamily="34" charset="0"/>
                          <a:ea typeface="Calibri" panose="020F0502020204030204" pitchFamily="34" charset="0"/>
                          <a:cs typeface="Times New Roman" panose="02020603050405020304" pitchFamily="18" charset="0"/>
                        </a:rPr>
                        <a:t>Berufsge-nossenschaften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34830638"/>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www.existenzgruender.de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Existenzgründerportal Bund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60085107"/>
                  </a:ext>
                </a:extLst>
              </a:tr>
            </a:tbl>
          </a:graphicData>
        </a:graphic>
      </p:graphicFrame>
    </p:spTree>
    <p:extLst>
      <p:ext uri="{BB962C8B-B14F-4D97-AF65-F5344CB8AC3E}">
        <p14:creationId xmlns:p14="http://schemas.microsoft.com/office/powerpoint/2010/main" val="133300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54</a:t>
            </a:r>
          </a:p>
        </p:txBody>
      </p:sp>
      <p:graphicFrame>
        <p:nvGraphicFramePr>
          <p:cNvPr id="5" name="Tabelle 4">
            <a:extLst>
              <a:ext uri="{FF2B5EF4-FFF2-40B4-BE49-F238E27FC236}">
                <a16:creationId xmlns="" xmlns:a16="http://schemas.microsoft.com/office/drawing/2014/main" id="{6077A0CD-410B-442A-933D-0606F9EE3369}"/>
              </a:ext>
            </a:extLst>
          </p:cNvPr>
          <p:cNvGraphicFramePr>
            <a:graphicFrameLocks noGrp="1"/>
          </p:cNvGraphicFramePr>
          <p:nvPr>
            <p:extLst>
              <p:ext uri="{D42A27DB-BD31-4B8C-83A1-F6EECF244321}">
                <p14:modId xmlns:p14="http://schemas.microsoft.com/office/powerpoint/2010/main" val="1737545658"/>
              </p:ext>
            </p:extLst>
          </p:nvPr>
        </p:nvGraphicFramePr>
        <p:xfrm>
          <a:off x="450730" y="2132856"/>
          <a:ext cx="8235950" cy="3693033"/>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1208285822"/>
                    </a:ext>
                  </a:extLst>
                </a:gridCol>
                <a:gridCol w="4117975">
                  <a:extLst>
                    <a:ext uri="{9D8B030D-6E8A-4147-A177-3AD203B41FA5}">
                      <a16:colId xmlns="" xmlns:a16="http://schemas.microsoft.com/office/drawing/2014/main" val="722171519"/>
                    </a:ext>
                  </a:extLst>
                </a:gridCol>
              </a:tblGrid>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www.existenzgruenderinnen.de/DE/Beratung/beratung_node.html</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informiert über Beratungsangebote für Gründerinnen und Unternehmerinnen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950268180"/>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www.existenzgruender-netzwerk.de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Informationen allgemein und Kooperations-börse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787293626"/>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www.frau-und-beruf.net</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Potenzialentdeckung, -entfaltung und Erweiterung der Handlungsmöglichkeiten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208496495"/>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www.gruenden-im-nebenerwerb.de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Umfangreiches Informationsportal mit Seminar- und </a:t>
                      </a:r>
                      <a:r>
                        <a:rPr lang="de-DE" sz="1600" dirty="0" err="1">
                          <a:effectLst/>
                          <a:latin typeface="Arial" panose="020B0604020202020204" pitchFamily="34" charset="0"/>
                          <a:ea typeface="Calibri" panose="020F0502020204030204" pitchFamily="34" charset="0"/>
                          <a:cs typeface="Times New Roman" panose="02020603050405020304" pitchFamily="18" charset="0"/>
                        </a:rPr>
                        <a:t>Workshopangeboten</a:t>
                      </a:r>
                      <a:r>
                        <a:rPr lang="de-DE" sz="1600" dirty="0">
                          <a:effectLst/>
                          <a:latin typeface="Arial" panose="020B0604020202020204" pitchFamily="34" charset="0"/>
                          <a:ea typeface="Calibri" panose="020F0502020204030204" pitchFamily="34" charset="0"/>
                          <a:cs typeface="Times New Roman" panose="02020603050405020304" pitchFamily="18" charset="0"/>
                        </a:rPr>
                        <a:t> sowie persönliche Beratung für (angehende) Neben- und Vollerwerbsgründer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117450459"/>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www.gruenden-in-muenchen.de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Gründerseite der IHK für München und Oberbayern sowie und der Landeshauptstadt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994574119"/>
                  </a:ext>
                </a:extLst>
              </a:tr>
            </a:tbl>
          </a:graphicData>
        </a:graphic>
      </p:graphicFrame>
    </p:spTree>
    <p:extLst>
      <p:ext uri="{BB962C8B-B14F-4D97-AF65-F5344CB8AC3E}">
        <p14:creationId xmlns:p14="http://schemas.microsoft.com/office/powerpoint/2010/main" val="63915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55</a:t>
            </a:r>
          </a:p>
        </p:txBody>
      </p:sp>
      <p:graphicFrame>
        <p:nvGraphicFramePr>
          <p:cNvPr id="5" name="Tabelle 4">
            <a:extLst>
              <a:ext uri="{FF2B5EF4-FFF2-40B4-BE49-F238E27FC236}">
                <a16:creationId xmlns="" xmlns:a16="http://schemas.microsoft.com/office/drawing/2014/main" id="{968DF8A2-7EEB-4A36-8735-A07B716112E7}"/>
              </a:ext>
            </a:extLst>
          </p:cNvPr>
          <p:cNvGraphicFramePr>
            <a:graphicFrameLocks noGrp="1"/>
          </p:cNvGraphicFramePr>
          <p:nvPr>
            <p:extLst>
              <p:ext uri="{D42A27DB-BD31-4B8C-83A1-F6EECF244321}">
                <p14:modId xmlns:p14="http://schemas.microsoft.com/office/powerpoint/2010/main" val="2513699511"/>
              </p:ext>
            </p:extLst>
          </p:nvPr>
        </p:nvGraphicFramePr>
        <p:xfrm>
          <a:off x="454025" y="2132856"/>
          <a:ext cx="8235950" cy="3702558"/>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187802208"/>
                    </a:ext>
                  </a:extLst>
                </a:gridCol>
                <a:gridCol w="4117975">
                  <a:extLst>
                    <a:ext uri="{9D8B030D-6E8A-4147-A177-3AD203B41FA5}">
                      <a16:colId xmlns="" xmlns:a16="http://schemas.microsoft.com/office/drawing/2014/main" val="3497587747"/>
                    </a:ext>
                  </a:extLst>
                </a:gridCol>
              </a:tblGrid>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www.gruenden-in-oberbayern.de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Ansprechpartner in Obb. sowie Veranstaltungs-datenbank für Gründer in München und Oberbayern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578501046"/>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www.gruenderland.bayern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Gründerportal für Bayern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34833077"/>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www.gruenderstadt.de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Plattform und Suchmaschine mit Diskus-</a:t>
                      </a:r>
                      <a:r>
                        <a:rPr lang="de-DE" sz="1600" dirty="0" err="1">
                          <a:effectLst/>
                          <a:latin typeface="Arial" panose="020B0604020202020204" pitchFamily="34" charset="0"/>
                          <a:ea typeface="Calibri" panose="020F0502020204030204" pitchFamily="34" charset="0"/>
                          <a:cs typeface="Times New Roman" panose="02020603050405020304" pitchFamily="18" charset="0"/>
                        </a:rPr>
                        <a:t>sionsforen</a:t>
                      </a:r>
                      <a:r>
                        <a:rPr lang="de-DE" sz="1600" dirty="0">
                          <a:effectLst/>
                          <a:latin typeface="Arial" panose="020B0604020202020204" pitchFamily="34" charset="0"/>
                          <a:ea typeface="Calibri" panose="020F0502020204030204" pitchFamily="34" charset="0"/>
                          <a:cs typeface="Times New Roman" panose="02020603050405020304" pitchFamily="18" charset="0"/>
                        </a:rPr>
                        <a:t>, Literaturtipps und jeder Menge Infos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85367131"/>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www.gruendungszuschuss.de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Informationen zu Gründungszuschuss und Newsletter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961404576"/>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www.guide-muenchen.de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Beratung und Unterstützung von Existenz-</a:t>
                      </a:r>
                      <a:r>
                        <a:rPr lang="de-DE" sz="1600" dirty="0" err="1">
                          <a:effectLst/>
                          <a:latin typeface="Arial" panose="020B0604020202020204" pitchFamily="34" charset="0"/>
                          <a:ea typeface="Calibri" panose="020F0502020204030204" pitchFamily="34" charset="0"/>
                          <a:cs typeface="Times New Roman" panose="02020603050405020304" pitchFamily="18" charset="0"/>
                        </a:rPr>
                        <a:t>gründerinnen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22110277"/>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www.innovationszentren.de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Deutscher Innovations-, Technologie- und Gründerzentren e.V. (BVIZ)</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657463996"/>
                  </a:ext>
                </a:extLst>
              </a:tr>
            </a:tbl>
          </a:graphicData>
        </a:graphic>
      </p:graphicFrame>
    </p:spTree>
    <p:extLst>
      <p:ext uri="{BB962C8B-B14F-4D97-AF65-F5344CB8AC3E}">
        <p14:creationId xmlns:p14="http://schemas.microsoft.com/office/powerpoint/2010/main" val="580428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56</a:t>
            </a:r>
          </a:p>
        </p:txBody>
      </p:sp>
      <p:graphicFrame>
        <p:nvGraphicFramePr>
          <p:cNvPr id="6" name="Tabelle 5">
            <a:extLst>
              <a:ext uri="{FF2B5EF4-FFF2-40B4-BE49-F238E27FC236}">
                <a16:creationId xmlns="" xmlns:a16="http://schemas.microsoft.com/office/drawing/2014/main" id="{FFF241F4-BA17-4C44-8DE8-A04DCE508EF8}"/>
              </a:ext>
            </a:extLst>
          </p:cNvPr>
          <p:cNvGraphicFramePr>
            <a:graphicFrameLocks noGrp="1"/>
          </p:cNvGraphicFramePr>
          <p:nvPr>
            <p:extLst>
              <p:ext uri="{D42A27DB-BD31-4B8C-83A1-F6EECF244321}">
                <p14:modId xmlns:p14="http://schemas.microsoft.com/office/powerpoint/2010/main" val="512743318"/>
              </p:ext>
            </p:extLst>
          </p:nvPr>
        </p:nvGraphicFramePr>
        <p:xfrm>
          <a:off x="454025" y="1992359"/>
          <a:ext cx="8235950" cy="4291965"/>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2992541073"/>
                    </a:ext>
                  </a:extLst>
                </a:gridCol>
                <a:gridCol w="4117975">
                  <a:extLst>
                    <a:ext uri="{9D8B030D-6E8A-4147-A177-3AD203B41FA5}">
                      <a16:colId xmlns="" xmlns:a16="http://schemas.microsoft.com/office/drawing/2014/main" val="1371142064"/>
                    </a:ext>
                  </a:extLst>
                </a:gridCol>
              </a:tblGrid>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www.iwkoeln.de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Institut der deutschen Wirtschaft Köln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752463003"/>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www.junge-unternehmer.eu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Junger Unternehmer:  Gründerforum, Patentaktion, "Gründer-</a:t>
                      </a:r>
                      <a:r>
                        <a:rPr lang="de-DE" sz="1600" dirty="0" err="1">
                          <a:effectLst/>
                          <a:latin typeface="Arial" panose="020B0604020202020204" pitchFamily="34" charset="0"/>
                          <a:ea typeface="Calibri" panose="020F0502020204030204" pitchFamily="34" charset="0"/>
                          <a:cs typeface="Times New Roman" panose="02020603050405020304" pitchFamily="18" charset="0"/>
                        </a:rPr>
                        <a:t>werkstatt</a:t>
                      </a:r>
                      <a:r>
                        <a:rPr lang="de-DE" sz="1600" dirty="0">
                          <a:effectLst/>
                          <a:latin typeface="Arial" panose="020B060402020202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11910131"/>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www.komma-net.de/unternehmen/</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Gründungsideen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51168256"/>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www.minijob-zentrale.de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Minijobzentrale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236663024"/>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www.munich-startup.de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Das offizielle Startup-Portal für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071606994"/>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www.munich-startups.de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Netzwerk sowie News, Termine, Events, Portraits und Stellenangebote von Gründern, Startups und Investoren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030477668"/>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www.start.bayern</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Unternehmernetzwerk, das bayerische Unternehmer und Existenzgründer zu-</a:t>
                      </a:r>
                      <a:r>
                        <a:rPr lang="de-DE" sz="1600" dirty="0" err="1">
                          <a:effectLst/>
                          <a:latin typeface="Arial" panose="020B0604020202020204" pitchFamily="34" charset="0"/>
                          <a:ea typeface="Calibri" panose="020F0502020204030204" pitchFamily="34" charset="0"/>
                          <a:cs typeface="Times New Roman" panose="02020603050405020304" pitchFamily="18" charset="0"/>
                        </a:rPr>
                        <a:t>sammenbringt</a:t>
                      </a:r>
                      <a:r>
                        <a:rPr lang="de-DE" sz="1600" dirty="0">
                          <a:effectLst/>
                          <a:latin typeface="Arial" panose="020B060402020202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678011983"/>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www.start-messe.de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Gründermesse bundesweit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378872009"/>
                  </a:ext>
                </a:extLst>
              </a:tr>
              <a:tr h="262912">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0"/>
                        </a:rPr>
                        <a:t>www.vr.de/firmenkunden.html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Info-Service der Volks-/Raiffeisenbanken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564549505"/>
                  </a:ext>
                </a:extLst>
              </a:tr>
            </a:tbl>
          </a:graphicData>
        </a:graphic>
      </p:graphicFrame>
    </p:spTree>
    <p:extLst>
      <p:ext uri="{BB962C8B-B14F-4D97-AF65-F5344CB8AC3E}">
        <p14:creationId xmlns:p14="http://schemas.microsoft.com/office/powerpoint/2010/main" val="274832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57</a:t>
            </a:r>
          </a:p>
        </p:txBody>
      </p:sp>
      <p:graphicFrame>
        <p:nvGraphicFramePr>
          <p:cNvPr id="5" name="Tabelle 4">
            <a:extLst>
              <a:ext uri="{FF2B5EF4-FFF2-40B4-BE49-F238E27FC236}">
                <a16:creationId xmlns="" xmlns:a16="http://schemas.microsoft.com/office/drawing/2014/main" id="{734721D7-AE04-4822-A63C-F0376C98E3F5}"/>
              </a:ext>
            </a:extLst>
          </p:cNvPr>
          <p:cNvGraphicFramePr>
            <a:graphicFrameLocks noGrp="1"/>
          </p:cNvGraphicFramePr>
          <p:nvPr>
            <p:extLst>
              <p:ext uri="{D42A27DB-BD31-4B8C-83A1-F6EECF244321}">
                <p14:modId xmlns:p14="http://schemas.microsoft.com/office/powerpoint/2010/main" val="1998949538"/>
              </p:ext>
            </p:extLst>
          </p:nvPr>
        </p:nvGraphicFramePr>
        <p:xfrm>
          <a:off x="444500" y="2107799"/>
          <a:ext cx="8235950" cy="1740535"/>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038882074"/>
                    </a:ext>
                  </a:extLst>
                </a:gridCol>
                <a:gridCol w="4416560">
                  <a:extLst>
                    <a:ext uri="{9D8B030D-6E8A-4147-A177-3AD203B41FA5}">
                      <a16:colId xmlns="" xmlns:a16="http://schemas.microsoft.com/office/drawing/2014/main" val="175899464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Branchenbriefe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078431247"/>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www.dsgv.de/de/fakten-und-positionen/publikationen/branchenreports.html</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Branchenbrief der Sparkassenorganisation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51716664"/>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www.vr-banknordeifel.de/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Suchen nach: Branchenbriefe bzw. VR-Gründungskonzept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49265949"/>
                  </a:ext>
                </a:extLst>
              </a:tr>
            </a:tbl>
          </a:graphicData>
        </a:graphic>
      </p:graphicFrame>
      <p:graphicFrame>
        <p:nvGraphicFramePr>
          <p:cNvPr id="6" name="Tabelle 5">
            <a:extLst>
              <a:ext uri="{FF2B5EF4-FFF2-40B4-BE49-F238E27FC236}">
                <a16:creationId xmlns="" xmlns:a16="http://schemas.microsoft.com/office/drawing/2014/main" id="{0558EC34-D1C6-4643-A580-B9FADC108046}"/>
              </a:ext>
            </a:extLst>
          </p:cNvPr>
          <p:cNvGraphicFramePr>
            <a:graphicFrameLocks noGrp="1"/>
          </p:cNvGraphicFramePr>
          <p:nvPr>
            <p:extLst>
              <p:ext uri="{D42A27DB-BD31-4B8C-83A1-F6EECF244321}">
                <p14:modId xmlns:p14="http://schemas.microsoft.com/office/powerpoint/2010/main" val="4083161339"/>
              </p:ext>
            </p:extLst>
          </p:nvPr>
        </p:nvGraphicFramePr>
        <p:xfrm>
          <a:off x="444500" y="3950435"/>
          <a:ext cx="8223250" cy="2235835"/>
        </p:xfrm>
        <a:graphic>
          <a:graphicData uri="http://schemas.openxmlformats.org/drawingml/2006/table">
            <a:tbl>
              <a:tblPr>
                <a:tableStyleId>{5C22544A-7EE6-4342-B048-85BDC9FD1C3A}</a:tableStyleId>
              </a:tblPr>
              <a:tblGrid>
                <a:gridCol w="3813501">
                  <a:extLst>
                    <a:ext uri="{9D8B030D-6E8A-4147-A177-3AD203B41FA5}">
                      <a16:colId xmlns="" xmlns:a16="http://schemas.microsoft.com/office/drawing/2014/main" val="1203636113"/>
                    </a:ext>
                  </a:extLst>
                </a:gridCol>
                <a:gridCol w="4409749">
                  <a:extLst>
                    <a:ext uri="{9D8B030D-6E8A-4147-A177-3AD203B41FA5}">
                      <a16:colId xmlns="" xmlns:a16="http://schemas.microsoft.com/office/drawing/2014/main" val="4120089810"/>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Coaching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24133419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www.aktivsenioren.de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ehrenamtliche Beratung und Betreuung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709943732"/>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www.althilftjung.de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ehrenamtliche Beratung und Betreuung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53369303"/>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www.beraterboerse.kfw.de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Sammlung der bezuschußbaren Coaches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912700858"/>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www.business-angels.de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Bundesweites Netzwerk für Business Angels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883361064"/>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www.ihk-muenchen.de/coaching/</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Anlaufstelle auch für KfW-Gründercoaching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336223695"/>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www.munichnetwork.com</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Gründernetzwerk, Business-Angels-Netzwerk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162683275"/>
                  </a:ext>
                </a:extLst>
              </a:tr>
            </a:tbl>
          </a:graphicData>
        </a:graphic>
      </p:graphicFrame>
    </p:spTree>
    <p:extLst>
      <p:ext uri="{BB962C8B-B14F-4D97-AF65-F5344CB8AC3E}">
        <p14:creationId xmlns:p14="http://schemas.microsoft.com/office/powerpoint/2010/main" val="70114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58</a:t>
            </a:r>
          </a:p>
        </p:txBody>
      </p:sp>
      <p:graphicFrame>
        <p:nvGraphicFramePr>
          <p:cNvPr id="5" name="Tabelle 4">
            <a:extLst>
              <a:ext uri="{FF2B5EF4-FFF2-40B4-BE49-F238E27FC236}">
                <a16:creationId xmlns="" xmlns:a16="http://schemas.microsoft.com/office/drawing/2014/main" id="{C75F9E2C-4DD5-4E9D-9FB8-514D0504AA82}"/>
              </a:ext>
            </a:extLst>
          </p:cNvPr>
          <p:cNvGraphicFramePr>
            <a:graphicFrameLocks noGrp="1"/>
          </p:cNvGraphicFramePr>
          <p:nvPr>
            <p:extLst>
              <p:ext uri="{D42A27DB-BD31-4B8C-83A1-F6EECF244321}">
                <p14:modId xmlns:p14="http://schemas.microsoft.com/office/powerpoint/2010/main" val="960289268"/>
              </p:ext>
            </p:extLst>
          </p:nvPr>
        </p:nvGraphicFramePr>
        <p:xfrm>
          <a:off x="450738" y="2122106"/>
          <a:ext cx="8229711" cy="638810"/>
        </p:xfrm>
        <a:graphic>
          <a:graphicData uri="http://schemas.openxmlformats.org/drawingml/2006/table">
            <a:tbl>
              <a:tblPr>
                <a:tableStyleId>{5C22544A-7EE6-4342-B048-85BDC9FD1C3A}</a:tableStyleId>
              </a:tblPr>
              <a:tblGrid>
                <a:gridCol w="3816497">
                  <a:extLst>
                    <a:ext uri="{9D8B030D-6E8A-4147-A177-3AD203B41FA5}">
                      <a16:colId xmlns="" xmlns:a16="http://schemas.microsoft.com/office/drawing/2014/main" val="157429025"/>
                    </a:ext>
                  </a:extLst>
                </a:gridCol>
                <a:gridCol w="4413214">
                  <a:extLst>
                    <a:ext uri="{9D8B030D-6E8A-4147-A177-3AD203B41FA5}">
                      <a16:colId xmlns="" xmlns:a16="http://schemas.microsoft.com/office/drawing/2014/main" val="4048038473"/>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Filmförderung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375180013"/>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www.fff-bayern.de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err="1">
                          <a:effectLst/>
                          <a:latin typeface="Arial" panose="020B0604020202020204" pitchFamily="34" charset="0"/>
                          <a:cs typeface="Arial" panose="020B0604020202020204" pitchFamily="34" charset="0"/>
                        </a:rPr>
                        <a:t>FilmFernsehFond</a:t>
                      </a:r>
                      <a:r>
                        <a:rPr lang="de-DE" sz="1600" u="none" strike="noStrike" dirty="0">
                          <a:effectLst/>
                          <a:latin typeface="Arial" panose="020B0604020202020204" pitchFamily="34" charset="0"/>
                          <a:cs typeface="Arial" panose="020B0604020202020204" pitchFamily="34" charset="0"/>
                        </a:rPr>
                        <a:t> Bayern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031316535"/>
                  </a:ext>
                </a:extLst>
              </a:tr>
            </a:tbl>
          </a:graphicData>
        </a:graphic>
      </p:graphicFrame>
      <p:graphicFrame>
        <p:nvGraphicFramePr>
          <p:cNvPr id="6" name="Tabelle 5">
            <a:extLst>
              <a:ext uri="{FF2B5EF4-FFF2-40B4-BE49-F238E27FC236}">
                <a16:creationId xmlns="" xmlns:a16="http://schemas.microsoft.com/office/drawing/2014/main" id="{AD95BA27-85C5-4B07-8DCC-4DCC78CF11C6}"/>
              </a:ext>
            </a:extLst>
          </p:cNvPr>
          <p:cNvGraphicFramePr>
            <a:graphicFrameLocks noGrp="1"/>
          </p:cNvGraphicFramePr>
          <p:nvPr>
            <p:extLst>
              <p:ext uri="{D42A27DB-BD31-4B8C-83A1-F6EECF244321}">
                <p14:modId xmlns:p14="http://schemas.microsoft.com/office/powerpoint/2010/main" val="642140842"/>
              </p:ext>
            </p:extLst>
          </p:nvPr>
        </p:nvGraphicFramePr>
        <p:xfrm>
          <a:off x="452103" y="2820350"/>
          <a:ext cx="8229711" cy="3437382"/>
        </p:xfrm>
        <a:graphic>
          <a:graphicData uri="http://schemas.openxmlformats.org/drawingml/2006/table">
            <a:tbl>
              <a:tblPr>
                <a:tableStyleId>{5C22544A-7EE6-4342-B048-85BDC9FD1C3A}</a:tableStyleId>
              </a:tblPr>
              <a:tblGrid>
                <a:gridCol w="3816497">
                  <a:extLst>
                    <a:ext uri="{9D8B030D-6E8A-4147-A177-3AD203B41FA5}">
                      <a16:colId xmlns="" xmlns:a16="http://schemas.microsoft.com/office/drawing/2014/main" val="4008644084"/>
                    </a:ext>
                  </a:extLst>
                </a:gridCol>
                <a:gridCol w="4413214">
                  <a:extLst>
                    <a:ext uri="{9D8B030D-6E8A-4147-A177-3AD203B41FA5}">
                      <a16:colId xmlns="" xmlns:a16="http://schemas.microsoft.com/office/drawing/2014/main" val="2444248283"/>
                    </a:ext>
                  </a:extLst>
                </a:gridCol>
              </a:tblGrid>
              <a:tr h="487680">
                <a:tc>
                  <a:txBody>
                    <a:bodyPr/>
                    <a:lstStyle/>
                    <a:p>
                      <a:pPr algn="l" fontAlgn="b"/>
                      <a:r>
                        <a:rPr lang="de-DE" sz="1600" b="1" u="none" strike="noStrike" dirty="0">
                          <a:effectLst/>
                          <a:latin typeface="Arial" panose="020B0604020202020204" pitchFamily="34" charset="0"/>
                          <a:cs typeface="Arial" panose="020B0604020202020204" pitchFamily="34" charset="0"/>
                        </a:rPr>
                        <a:t>Finanzielle Fördermöglichkeiten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401204197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www.baybg.de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Kapitalbeteiligungen Bayern (alle Branchen)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813013860"/>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www.bayernkapital.de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Kapitalbeteiligungen Bayern (Innovation/Technologie)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48876165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www.bb-bayern.de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Bürgschaftsbank Bayern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107072330"/>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www.bmas.de/DE/Themen/Arbeitsmarkt/Arbeitsfoerderung/Mikrokredit/mikrokredit.html</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Mikrofinanzierung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60769205"/>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www.b-to-v.com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Online-Beteiligungsbörse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554596478"/>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www.bvkap.de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Kapitalbeteiligungsgesellschaften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896743317"/>
                  </a:ext>
                </a:extLst>
              </a:tr>
            </a:tbl>
          </a:graphicData>
        </a:graphic>
      </p:graphicFrame>
    </p:spTree>
    <p:extLst>
      <p:ext uri="{BB962C8B-B14F-4D97-AF65-F5344CB8AC3E}">
        <p14:creationId xmlns:p14="http://schemas.microsoft.com/office/powerpoint/2010/main" val="224887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Typische Gründungsfehler</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r>
              <a:rPr lang="de-DE" dirty="0"/>
              <a:t>11</a:t>
            </a:r>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7">
            <a:extLst>
              <a:ext uri="{FF2B5EF4-FFF2-40B4-BE49-F238E27FC236}">
                <a16:creationId xmlns="" xmlns:a16="http://schemas.microsoft.com/office/drawing/2014/main" id="{3C5DD12A-D2ED-4FE4-9E05-DA38153D90B8}"/>
              </a:ext>
            </a:extLst>
          </p:cNvPr>
          <p:cNvGraphicFramePr>
            <a:graphicFrameLocks noChangeAspect="1"/>
          </p:cNvGraphicFramePr>
          <p:nvPr>
            <p:extLst>
              <p:ext uri="{D42A27DB-BD31-4B8C-83A1-F6EECF244321}">
                <p14:modId xmlns:p14="http://schemas.microsoft.com/office/powerpoint/2010/main" val="2169713889"/>
              </p:ext>
            </p:extLst>
          </p:nvPr>
        </p:nvGraphicFramePr>
        <p:xfrm>
          <a:off x="436111" y="1884138"/>
          <a:ext cx="8235950" cy="4645025"/>
        </p:xfrm>
        <a:graphic>
          <a:graphicData uri="http://schemas.openxmlformats.org/presentationml/2006/ole">
            <mc:AlternateContent xmlns:mc="http://schemas.openxmlformats.org/markup-compatibility/2006">
              <mc:Choice xmlns:v="urn:schemas-microsoft-com:vml" Requires="v">
                <p:oleObj spid="_x0000_s34849" name="Diagramm" r:id="rId4" imgW="8267899" imgH="4095661" progId="MSGraph.Chart.8">
                  <p:embed followColorScheme="full"/>
                </p:oleObj>
              </mc:Choice>
              <mc:Fallback>
                <p:oleObj name="Diagramm" r:id="rId4" imgW="8267899" imgH="4095661" progId="MSGraph.Chart.8">
                  <p:embed followColorScheme="full"/>
                  <p:pic>
                    <p:nvPicPr>
                      <p:cNvPr id="9" name="Object 7">
                        <a:extLst>
                          <a:ext uri="{FF2B5EF4-FFF2-40B4-BE49-F238E27FC236}">
                            <a16:creationId xmlns="" xmlns:a16="http://schemas.microsoft.com/office/drawing/2014/main" id="{3C5DD12A-D2ED-4FE4-9E05-DA38153D90B8}"/>
                          </a:ext>
                        </a:extLst>
                      </p:cNvPr>
                      <p:cNvPicPr>
                        <a:picLocks noChangeAspect="1" noChangeArrowheads="1"/>
                      </p:cNvPicPr>
                      <p:nvPr/>
                    </p:nvPicPr>
                    <p:blipFill>
                      <a:blip r:embed="rId5"/>
                      <a:srcRect/>
                      <a:stretch>
                        <a:fillRect/>
                      </a:stretch>
                    </p:blipFill>
                    <p:spPr bwMode="auto">
                      <a:xfrm>
                        <a:off x="436111" y="1884138"/>
                        <a:ext cx="8235950" cy="4645025"/>
                      </a:xfrm>
                      <a:prstGeom prst="rect">
                        <a:avLst/>
                      </a:prstGeom>
                      <a:noFill/>
                      <a:ln>
                        <a:noFill/>
                      </a:ln>
                      <a:effectLst/>
                      <a:extLst/>
                    </p:spPr>
                  </p:pic>
                </p:oleObj>
              </mc:Fallback>
            </mc:AlternateContent>
          </a:graphicData>
        </a:graphic>
      </p:graphicFrame>
      <p:sp>
        <p:nvSpPr>
          <p:cNvPr id="10" name="Text Box 8">
            <a:extLst>
              <a:ext uri="{FF2B5EF4-FFF2-40B4-BE49-F238E27FC236}">
                <a16:creationId xmlns="" xmlns:a16="http://schemas.microsoft.com/office/drawing/2014/main" id="{ED40E3B1-AEFB-4CC8-B79A-0FDC474A332E}"/>
              </a:ext>
            </a:extLst>
          </p:cNvPr>
          <p:cNvSpPr txBox="1">
            <a:spLocks noChangeArrowheads="1"/>
          </p:cNvSpPr>
          <p:nvPr/>
        </p:nvSpPr>
        <p:spPr bwMode="auto">
          <a:xfrm>
            <a:off x="741363" y="5995988"/>
            <a:ext cx="3890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400" dirty="0"/>
              <a:t>Quelle: KfW, Angaben in %</a:t>
            </a:r>
          </a:p>
        </p:txBody>
      </p:sp>
      <p:sp>
        <p:nvSpPr>
          <p:cNvPr id="8" name="Oval 11">
            <a:extLst>
              <a:ext uri="{FF2B5EF4-FFF2-40B4-BE49-F238E27FC236}">
                <a16:creationId xmlns="" xmlns:a16="http://schemas.microsoft.com/office/drawing/2014/main" id="{5332500A-3517-4223-B70F-41FF5516C8E5}"/>
              </a:ext>
            </a:extLst>
          </p:cNvPr>
          <p:cNvSpPr>
            <a:spLocks noChangeArrowheads="1"/>
          </p:cNvSpPr>
          <p:nvPr/>
        </p:nvSpPr>
        <p:spPr bwMode="auto">
          <a:xfrm>
            <a:off x="3132138" y="4293195"/>
            <a:ext cx="790575" cy="2016125"/>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a:p>
        </p:txBody>
      </p:sp>
    </p:spTree>
    <p:extLst>
      <p:ext uri="{BB962C8B-B14F-4D97-AF65-F5344CB8AC3E}">
        <p14:creationId xmlns:p14="http://schemas.microsoft.com/office/powerpoint/2010/main" val="267223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59</a:t>
            </a:r>
          </a:p>
        </p:txBody>
      </p:sp>
      <p:graphicFrame>
        <p:nvGraphicFramePr>
          <p:cNvPr id="5" name="Tabelle 4">
            <a:extLst>
              <a:ext uri="{FF2B5EF4-FFF2-40B4-BE49-F238E27FC236}">
                <a16:creationId xmlns="" xmlns:a16="http://schemas.microsoft.com/office/drawing/2014/main" id="{FF5EA4E7-8988-42DE-AD29-78423EBDE979}"/>
              </a:ext>
            </a:extLst>
          </p:cNvPr>
          <p:cNvGraphicFramePr>
            <a:graphicFrameLocks noGrp="1"/>
          </p:cNvGraphicFramePr>
          <p:nvPr>
            <p:extLst>
              <p:ext uri="{D42A27DB-BD31-4B8C-83A1-F6EECF244321}">
                <p14:modId xmlns:p14="http://schemas.microsoft.com/office/powerpoint/2010/main" val="778228606"/>
              </p:ext>
            </p:extLst>
          </p:nvPr>
        </p:nvGraphicFramePr>
        <p:xfrm>
          <a:off x="441664" y="2132856"/>
          <a:ext cx="8235950" cy="2653157"/>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798435620"/>
                    </a:ext>
                  </a:extLst>
                </a:gridCol>
                <a:gridCol w="4416560">
                  <a:extLst>
                    <a:ext uri="{9D8B030D-6E8A-4147-A177-3AD203B41FA5}">
                      <a16:colId xmlns="" xmlns:a16="http://schemas.microsoft.com/office/drawing/2014/main" val="3043741908"/>
                    </a:ext>
                  </a:extLst>
                </a:gridCol>
              </a:tblGrid>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www.foerderdatenbank.de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Förderdatenbank des Bundes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082831182"/>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www.ihk-muenchen.de/crowd/</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Crowdfunding (Schwarmfinanzierung)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107703778"/>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www.kfw.de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Kreditanstalt für Wiederaufbau: Förderbank Bund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827127886"/>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www.leitstelle.org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Prüfstelle für Beratungs-/Schulungszuschüsse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2901771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www.lfa.de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LfA: Förderbank Bayern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617467923"/>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www.subventionen.de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Datenbank für öffentliche Förderquellen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435100412"/>
                  </a:ext>
                </a:extLst>
              </a:tr>
              <a:tr h="48577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www.vdb-info.de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Bürgschaftsbanken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0534966"/>
                  </a:ext>
                </a:extLst>
              </a:tr>
            </a:tbl>
          </a:graphicData>
        </a:graphic>
      </p:graphicFrame>
    </p:spTree>
    <p:extLst>
      <p:ext uri="{BB962C8B-B14F-4D97-AF65-F5344CB8AC3E}">
        <p14:creationId xmlns:p14="http://schemas.microsoft.com/office/powerpoint/2010/main" val="125761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60</a:t>
            </a:r>
          </a:p>
        </p:txBody>
      </p:sp>
      <p:graphicFrame>
        <p:nvGraphicFramePr>
          <p:cNvPr id="5" name="Tabelle 4">
            <a:extLst>
              <a:ext uri="{FF2B5EF4-FFF2-40B4-BE49-F238E27FC236}">
                <a16:creationId xmlns="" xmlns:a16="http://schemas.microsoft.com/office/drawing/2014/main" id="{ACAB3672-0C54-4158-95E4-531E8EDCA075}"/>
              </a:ext>
            </a:extLst>
          </p:cNvPr>
          <p:cNvGraphicFramePr>
            <a:graphicFrameLocks noGrp="1"/>
          </p:cNvGraphicFramePr>
          <p:nvPr>
            <p:extLst>
              <p:ext uri="{D42A27DB-BD31-4B8C-83A1-F6EECF244321}">
                <p14:modId xmlns:p14="http://schemas.microsoft.com/office/powerpoint/2010/main" val="21379127"/>
              </p:ext>
            </p:extLst>
          </p:nvPr>
        </p:nvGraphicFramePr>
        <p:xfrm>
          <a:off x="444500" y="2135408"/>
          <a:ext cx="8235950" cy="2486787"/>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146939680"/>
                    </a:ext>
                  </a:extLst>
                </a:gridCol>
                <a:gridCol w="4416560">
                  <a:extLst>
                    <a:ext uri="{9D8B030D-6E8A-4147-A177-3AD203B41FA5}">
                      <a16:colId xmlns="" xmlns:a16="http://schemas.microsoft.com/office/drawing/2014/main" val="1241823487"/>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Franchising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11917953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www.die-franchisenehmer.de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Franchisenehmerverband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816045052"/>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www.franchise-institut.de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Weiterbildungsanbieter für die Franchisewirt-schaft.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5846006"/>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www.franchise-net.de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Newsletter zum Franchising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205481780"/>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www.franchiseportal.de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Info-Plattform zum Franchising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073664907"/>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www.franchiseverband.com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Deutscher Franchise-Verband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268055519"/>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www.franchise-welt.com</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Deutscher Franchisenehmer-Verband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139790364"/>
                  </a:ext>
                </a:extLst>
              </a:tr>
            </a:tbl>
          </a:graphicData>
        </a:graphic>
      </p:graphicFrame>
      <p:graphicFrame>
        <p:nvGraphicFramePr>
          <p:cNvPr id="6" name="Tabelle 5">
            <a:extLst>
              <a:ext uri="{FF2B5EF4-FFF2-40B4-BE49-F238E27FC236}">
                <a16:creationId xmlns="" xmlns:a16="http://schemas.microsoft.com/office/drawing/2014/main" id="{6CE9F419-2AB4-439D-9578-8FC374CD3874}"/>
              </a:ext>
            </a:extLst>
          </p:cNvPr>
          <p:cNvGraphicFramePr>
            <a:graphicFrameLocks noGrp="1"/>
          </p:cNvGraphicFramePr>
          <p:nvPr>
            <p:extLst>
              <p:ext uri="{D42A27DB-BD31-4B8C-83A1-F6EECF244321}">
                <p14:modId xmlns:p14="http://schemas.microsoft.com/office/powerpoint/2010/main" val="441592404"/>
              </p:ext>
            </p:extLst>
          </p:nvPr>
        </p:nvGraphicFramePr>
        <p:xfrm>
          <a:off x="454025" y="4775135"/>
          <a:ext cx="8235950" cy="638810"/>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1288128328"/>
                    </a:ext>
                  </a:extLst>
                </a:gridCol>
                <a:gridCol w="4416560">
                  <a:extLst>
                    <a:ext uri="{9D8B030D-6E8A-4147-A177-3AD203B41FA5}">
                      <a16:colId xmlns="" xmlns:a16="http://schemas.microsoft.com/office/drawing/2014/main" val="446291136"/>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Gastronomie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20204262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8"/>
                        </a:rPr>
                        <a:t>www.onlinehilfe-lebensmittelhygiene.de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Onlinehilfe Lebensmittelhygiene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619995151"/>
                  </a:ext>
                </a:extLst>
              </a:tr>
            </a:tbl>
          </a:graphicData>
        </a:graphic>
      </p:graphicFrame>
    </p:spTree>
    <p:extLst>
      <p:ext uri="{BB962C8B-B14F-4D97-AF65-F5344CB8AC3E}">
        <p14:creationId xmlns:p14="http://schemas.microsoft.com/office/powerpoint/2010/main" val="337478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61</a:t>
            </a:r>
          </a:p>
        </p:txBody>
      </p:sp>
      <p:graphicFrame>
        <p:nvGraphicFramePr>
          <p:cNvPr id="5" name="Tabelle 4">
            <a:extLst>
              <a:ext uri="{FF2B5EF4-FFF2-40B4-BE49-F238E27FC236}">
                <a16:creationId xmlns="" xmlns:a16="http://schemas.microsoft.com/office/drawing/2014/main" id="{D3721E60-DDC7-4732-B8EE-0CA1C1BEDDB6}"/>
              </a:ext>
            </a:extLst>
          </p:cNvPr>
          <p:cNvGraphicFramePr>
            <a:graphicFrameLocks noGrp="1"/>
          </p:cNvGraphicFramePr>
          <p:nvPr>
            <p:extLst>
              <p:ext uri="{D42A27DB-BD31-4B8C-83A1-F6EECF244321}">
                <p14:modId xmlns:p14="http://schemas.microsoft.com/office/powerpoint/2010/main" val="252733757"/>
              </p:ext>
            </p:extLst>
          </p:nvPr>
        </p:nvGraphicFramePr>
        <p:xfrm>
          <a:off x="444500" y="2132856"/>
          <a:ext cx="8235950" cy="1445895"/>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739287705"/>
                    </a:ext>
                  </a:extLst>
                </a:gridCol>
                <a:gridCol w="4416560">
                  <a:extLst>
                    <a:ext uri="{9D8B030D-6E8A-4147-A177-3AD203B41FA5}">
                      <a16:colId xmlns="" xmlns:a16="http://schemas.microsoft.com/office/drawing/2014/main" val="1755803636"/>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Gewerbeflächen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013682933"/>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www.sisby.de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Standort-InformationsSystem-Bayern, Gewerbeflächen in Bayern</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371430476"/>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www.standort-muenchen.info</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Städtische Gewerbeflächen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1034601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www.mtz.de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Mietflächen in München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749047381"/>
                  </a:ext>
                </a:extLst>
              </a:tr>
            </a:tbl>
          </a:graphicData>
        </a:graphic>
      </p:graphicFrame>
      <p:graphicFrame>
        <p:nvGraphicFramePr>
          <p:cNvPr id="6" name="Tabelle 5">
            <a:extLst>
              <a:ext uri="{FF2B5EF4-FFF2-40B4-BE49-F238E27FC236}">
                <a16:creationId xmlns="" xmlns:a16="http://schemas.microsoft.com/office/drawing/2014/main" id="{A5627CF9-FF1E-4393-A6BB-B1EB5880B49C}"/>
              </a:ext>
            </a:extLst>
          </p:cNvPr>
          <p:cNvGraphicFramePr>
            <a:graphicFrameLocks noGrp="1"/>
          </p:cNvGraphicFramePr>
          <p:nvPr>
            <p:extLst>
              <p:ext uri="{D42A27DB-BD31-4B8C-83A1-F6EECF244321}">
                <p14:modId xmlns:p14="http://schemas.microsoft.com/office/powerpoint/2010/main" val="1846759006"/>
              </p:ext>
            </p:extLst>
          </p:nvPr>
        </p:nvGraphicFramePr>
        <p:xfrm>
          <a:off x="444500" y="3810683"/>
          <a:ext cx="8235950" cy="2418334"/>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363056641"/>
                    </a:ext>
                  </a:extLst>
                </a:gridCol>
                <a:gridCol w="4416560">
                  <a:extLst>
                    <a:ext uri="{9D8B030D-6E8A-4147-A177-3AD203B41FA5}">
                      <a16:colId xmlns="" xmlns:a16="http://schemas.microsoft.com/office/drawing/2014/main" val="182073611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Gründungswettbewerbe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07892218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www.baystartup.de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Münchner Businessplan-Wettbewerb (Münchner Raum/Oberbayern)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22964384"/>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www.deutscher-gruenderpreis.de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Allgemeiner Gründerwettbewerb (bundesweit)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49811081"/>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www.dgp-schueler.de/top</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Gründerwettbewerb für Schüler (bundesweit)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358765955"/>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www.gruenderwettbewerb.de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Gründerwettbewerb "Multimedia" des BMWi (bundesweit),zum Gründerleitfaden Multimedia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232648758"/>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www.startup-muenchen.de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Allgemeiner Gründerwettbewerb (regional)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366683271"/>
                  </a:ext>
                </a:extLst>
              </a:tr>
            </a:tbl>
          </a:graphicData>
        </a:graphic>
      </p:graphicFrame>
    </p:spTree>
    <p:extLst>
      <p:ext uri="{BB962C8B-B14F-4D97-AF65-F5344CB8AC3E}">
        <p14:creationId xmlns:p14="http://schemas.microsoft.com/office/powerpoint/2010/main" val="170974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62</a:t>
            </a:r>
          </a:p>
        </p:txBody>
      </p:sp>
      <p:graphicFrame>
        <p:nvGraphicFramePr>
          <p:cNvPr id="5" name="Tabelle 4">
            <a:extLst>
              <a:ext uri="{FF2B5EF4-FFF2-40B4-BE49-F238E27FC236}">
                <a16:creationId xmlns="" xmlns:a16="http://schemas.microsoft.com/office/drawing/2014/main" id="{97F1D8E2-59BE-4314-8B8F-992CFB2C3A64}"/>
              </a:ext>
            </a:extLst>
          </p:cNvPr>
          <p:cNvGraphicFramePr>
            <a:graphicFrameLocks noGrp="1"/>
          </p:cNvGraphicFramePr>
          <p:nvPr>
            <p:extLst>
              <p:ext uri="{D42A27DB-BD31-4B8C-83A1-F6EECF244321}">
                <p14:modId xmlns:p14="http://schemas.microsoft.com/office/powerpoint/2010/main" val="1997279811"/>
              </p:ext>
            </p:extLst>
          </p:nvPr>
        </p:nvGraphicFramePr>
        <p:xfrm>
          <a:off x="444500" y="2128585"/>
          <a:ext cx="8235950" cy="1294765"/>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2212571032"/>
                    </a:ext>
                  </a:extLst>
                </a:gridCol>
                <a:gridCol w="4416560">
                  <a:extLst>
                    <a:ext uri="{9D8B030D-6E8A-4147-A177-3AD203B41FA5}">
                      <a16:colId xmlns="" xmlns:a16="http://schemas.microsoft.com/office/drawing/2014/main" val="4053103296"/>
                    </a:ext>
                  </a:extLst>
                </a:gridCol>
              </a:tblGrid>
              <a:tr h="319405">
                <a:tc gridSpan="2">
                  <a:txBody>
                    <a:bodyPr/>
                    <a:lstStyle/>
                    <a:p>
                      <a:pPr algn="l" fontAlgn="b"/>
                      <a:r>
                        <a:rPr lang="de-DE" sz="1600" b="1" u="none" strike="noStrike" dirty="0">
                          <a:effectLst/>
                          <a:latin typeface="Arial" panose="020B0604020202020204" pitchFamily="34" charset="0"/>
                          <a:cs typeface="Arial" panose="020B0604020202020204" pitchFamily="34" charset="0"/>
                        </a:rPr>
                        <a:t>Hochschulnahe Existenzgründungsinfos</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hMerge="1">
                  <a:txBody>
                    <a:bodyPr/>
                    <a:lstStyle/>
                    <a:p>
                      <a:endParaRPr lang="de-DE"/>
                    </a:p>
                  </a:txBody>
                  <a:tcPr/>
                </a:tc>
                <a:extLst>
                  <a:ext uri="{0D108BD9-81ED-4DB2-BD59-A6C34878D82A}">
                    <a16:rowId xmlns="" xmlns:a16="http://schemas.microsoft.com/office/drawing/2014/main" val="1926524786"/>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www.gr-m.de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err="1">
                          <a:effectLst/>
                          <a:latin typeface="Arial" panose="020B0604020202020204" pitchFamily="34" charset="0"/>
                          <a:cs typeface="Arial" panose="020B0604020202020204" pitchFamily="34" charset="0"/>
                        </a:rPr>
                        <a:t>GründerRegioM</a:t>
                      </a:r>
                      <a:r>
                        <a:rPr lang="de-DE" sz="1600" u="none" strike="noStrike" dirty="0">
                          <a:effectLst/>
                          <a:latin typeface="Arial" panose="020B0604020202020204" pitchFamily="34" charset="0"/>
                          <a:cs typeface="Arial" panose="020B0604020202020204" pitchFamily="34" charset="0"/>
                        </a:rPr>
                        <a:t>: Netzwerk für Start-Ups aus den Münchner Hochschulen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862753271"/>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www.hoch-sprung.de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hält breitgefächertes Angebot an den bayerischen Hochschulen bereit</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410385917"/>
                  </a:ext>
                </a:extLst>
              </a:tr>
            </a:tbl>
          </a:graphicData>
        </a:graphic>
      </p:graphicFrame>
      <p:graphicFrame>
        <p:nvGraphicFramePr>
          <p:cNvPr id="6" name="Tabelle 5">
            <a:extLst>
              <a:ext uri="{FF2B5EF4-FFF2-40B4-BE49-F238E27FC236}">
                <a16:creationId xmlns="" xmlns:a16="http://schemas.microsoft.com/office/drawing/2014/main" id="{624809F4-8F03-4DCF-B9FC-5800C7A5B13E}"/>
              </a:ext>
            </a:extLst>
          </p:cNvPr>
          <p:cNvGraphicFramePr>
            <a:graphicFrameLocks noGrp="1"/>
          </p:cNvGraphicFramePr>
          <p:nvPr>
            <p:extLst>
              <p:ext uri="{D42A27DB-BD31-4B8C-83A1-F6EECF244321}">
                <p14:modId xmlns:p14="http://schemas.microsoft.com/office/powerpoint/2010/main" val="2727151629"/>
              </p:ext>
            </p:extLst>
          </p:nvPr>
        </p:nvGraphicFramePr>
        <p:xfrm>
          <a:off x="444500" y="3628816"/>
          <a:ext cx="8235950" cy="2235835"/>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4085998403"/>
                    </a:ext>
                  </a:extLst>
                </a:gridCol>
                <a:gridCol w="4416560">
                  <a:extLst>
                    <a:ext uri="{9D8B030D-6E8A-4147-A177-3AD203B41FA5}">
                      <a16:colId xmlns="" xmlns:a16="http://schemas.microsoft.com/office/drawing/2014/main" val="1257458209"/>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Institutionen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327684477"/>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www.eu-verbraucher.de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Europäisches Verbraucherzentrum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15034321"/>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www.hv-bayern.de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Handelsverband Bayern - Der Einzelhandel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721049027"/>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www.hwk-muenchen.de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Handwerkskammer München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084190905"/>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www.ifb-gruendung.de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Institut für freie Berufe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969253786"/>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www.ihk-muenchen.de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Industrie- und Handelskammer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11702481"/>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www.verbraucherzentrale-bayern.de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Informationen für Verbraucher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174172729"/>
                  </a:ext>
                </a:extLst>
              </a:tr>
            </a:tbl>
          </a:graphicData>
        </a:graphic>
      </p:graphicFrame>
    </p:spTree>
    <p:extLst>
      <p:ext uri="{BB962C8B-B14F-4D97-AF65-F5344CB8AC3E}">
        <p14:creationId xmlns:p14="http://schemas.microsoft.com/office/powerpoint/2010/main" val="33148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63</a:t>
            </a:r>
          </a:p>
        </p:txBody>
      </p:sp>
      <p:graphicFrame>
        <p:nvGraphicFramePr>
          <p:cNvPr id="5" name="Tabelle 4">
            <a:extLst>
              <a:ext uri="{FF2B5EF4-FFF2-40B4-BE49-F238E27FC236}">
                <a16:creationId xmlns="" xmlns:a16="http://schemas.microsoft.com/office/drawing/2014/main" id="{F60EE59A-91A4-4022-B120-E6CF3FFCC0B5}"/>
              </a:ext>
            </a:extLst>
          </p:cNvPr>
          <p:cNvGraphicFramePr>
            <a:graphicFrameLocks noGrp="1"/>
          </p:cNvGraphicFramePr>
          <p:nvPr>
            <p:extLst>
              <p:ext uri="{D42A27DB-BD31-4B8C-83A1-F6EECF244321}">
                <p14:modId xmlns:p14="http://schemas.microsoft.com/office/powerpoint/2010/main" val="3541045016"/>
              </p:ext>
            </p:extLst>
          </p:nvPr>
        </p:nvGraphicFramePr>
        <p:xfrm>
          <a:off x="444500" y="2031006"/>
          <a:ext cx="8235950" cy="807085"/>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954526591"/>
                    </a:ext>
                  </a:extLst>
                </a:gridCol>
                <a:gridCol w="4416560">
                  <a:extLst>
                    <a:ext uri="{9D8B030D-6E8A-4147-A177-3AD203B41FA5}">
                      <a16:colId xmlns="" xmlns:a16="http://schemas.microsoft.com/office/drawing/2014/main" val="269333928"/>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Leasing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021793372"/>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www.bdl.leasingverband.de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Bundesverband Deutscher Leasing-Unternehmen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875798448"/>
                  </a:ext>
                </a:extLst>
              </a:tr>
            </a:tbl>
          </a:graphicData>
        </a:graphic>
      </p:graphicFrame>
      <p:graphicFrame>
        <p:nvGraphicFramePr>
          <p:cNvPr id="6" name="Tabelle 5">
            <a:extLst>
              <a:ext uri="{FF2B5EF4-FFF2-40B4-BE49-F238E27FC236}">
                <a16:creationId xmlns="" xmlns:a16="http://schemas.microsoft.com/office/drawing/2014/main" id="{D730B6F4-1DFB-4860-A09D-518EA81F38BA}"/>
              </a:ext>
            </a:extLst>
          </p:cNvPr>
          <p:cNvGraphicFramePr>
            <a:graphicFrameLocks noGrp="1"/>
          </p:cNvGraphicFramePr>
          <p:nvPr>
            <p:extLst>
              <p:ext uri="{D42A27DB-BD31-4B8C-83A1-F6EECF244321}">
                <p14:modId xmlns:p14="http://schemas.microsoft.com/office/powerpoint/2010/main" val="4020846151"/>
              </p:ext>
            </p:extLst>
          </p:nvPr>
        </p:nvGraphicFramePr>
        <p:xfrm>
          <a:off x="454025" y="2907486"/>
          <a:ext cx="8235950" cy="1126490"/>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1439197867"/>
                    </a:ext>
                  </a:extLst>
                </a:gridCol>
                <a:gridCol w="4416560">
                  <a:extLst>
                    <a:ext uri="{9D8B030D-6E8A-4147-A177-3AD203B41FA5}">
                      <a16:colId xmlns="" xmlns:a16="http://schemas.microsoft.com/office/drawing/2014/main" val="399054888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Musterverträge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719312173"/>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www.frankfurt-main.ihk.de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Musterverträge zum downloaden - kostenfrei</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12987160"/>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www.formblitz.de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Musterverträge zum downloaden - kostenpflichtig</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4190381875"/>
                  </a:ext>
                </a:extLst>
              </a:tr>
            </a:tbl>
          </a:graphicData>
        </a:graphic>
      </p:graphicFrame>
      <p:graphicFrame>
        <p:nvGraphicFramePr>
          <p:cNvPr id="7" name="Tabelle 6">
            <a:extLst>
              <a:ext uri="{FF2B5EF4-FFF2-40B4-BE49-F238E27FC236}">
                <a16:creationId xmlns="" xmlns:a16="http://schemas.microsoft.com/office/drawing/2014/main" id="{926592AB-F037-4E3C-A20D-A1484E05504B}"/>
              </a:ext>
            </a:extLst>
          </p:cNvPr>
          <p:cNvGraphicFramePr>
            <a:graphicFrameLocks noGrp="1"/>
          </p:cNvGraphicFramePr>
          <p:nvPr>
            <p:extLst>
              <p:ext uri="{D42A27DB-BD31-4B8C-83A1-F6EECF244321}">
                <p14:modId xmlns:p14="http://schemas.microsoft.com/office/powerpoint/2010/main" val="283951512"/>
              </p:ext>
            </p:extLst>
          </p:nvPr>
        </p:nvGraphicFramePr>
        <p:xfrm>
          <a:off x="455070" y="4103371"/>
          <a:ext cx="8225380" cy="2345690"/>
        </p:xfrm>
        <a:graphic>
          <a:graphicData uri="http://schemas.openxmlformats.org/drawingml/2006/table">
            <a:tbl>
              <a:tblPr>
                <a:tableStyleId>{5C22544A-7EE6-4342-B048-85BDC9FD1C3A}</a:tableStyleId>
              </a:tblPr>
              <a:tblGrid>
                <a:gridCol w="3814489">
                  <a:extLst>
                    <a:ext uri="{9D8B030D-6E8A-4147-A177-3AD203B41FA5}">
                      <a16:colId xmlns="" xmlns:a16="http://schemas.microsoft.com/office/drawing/2014/main" val="2796887406"/>
                    </a:ext>
                  </a:extLst>
                </a:gridCol>
                <a:gridCol w="4410891">
                  <a:extLst>
                    <a:ext uri="{9D8B030D-6E8A-4147-A177-3AD203B41FA5}">
                      <a16:colId xmlns="" xmlns:a16="http://schemas.microsoft.com/office/drawing/2014/main" val="3123653769"/>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Patente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543767054"/>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5"/>
                        </a:rPr>
                        <a:t>www.dpma.de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Deutsches Patent- und Markenamt</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626662510"/>
                  </a:ext>
                </a:extLst>
              </a:tr>
              <a:tr h="319405">
                <a:tc>
                  <a:txBody>
                    <a:bodyPr/>
                    <a:lstStyle/>
                    <a:p>
                      <a:pPr algn="l" fontAlgn="b"/>
                      <a:r>
                        <a:rPr lang="de-DE" sz="1600" b="0" i="0" u="none" strike="noStrike" dirty="0">
                          <a:effectLst/>
                          <a:latin typeface="Arial" panose="020B0604020202020204" pitchFamily="34" charset="0"/>
                          <a:cs typeface="Arial" panose="020B0604020202020204" pitchFamily="34" charset="0"/>
                          <a:hlinkClick r:id="rId6"/>
                        </a:rPr>
                        <a:t>www.innovation-beratung-foerderung.de/INNO/Navigation/DE/WIPANO/wipano.html</a:t>
                      </a:r>
                      <a:r>
                        <a:rPr lang="de-DE" sz="1600" b="0" i="0" u="none" strike="noStrike" dirty="0">
                          <a:effectLst/>
                          <a:latin typeface="Arial" panose="020B0604020202020204" pitchFamily="34" charset="0"/>
                          <a:cs typeface="Arial" panose="020B0604020202020204" pitchFamily="34" charset="0"/>
                        </a:rPr>
                        <a:t> </a:t>
                      </a:r>
                    </a:p>
                  </a:txBody>
                  <a:tcPr marL="0" marR="0" marT="0" marB="0" anchor="ctr"/>
                </a:tc>
                <a:tc>
                  <a:txBody>
                    <a:bodyPr/>
                    <a:lstStyle/>
                    <a:p>
                      <a:pPr algn="l" fontAlgn="b"/>
                      <a:r>
                        <a:rPr lang="de-DE" sz="1600" b="0" i="0" u="none" strike="noStrike" dirty="0">
                          <a:effectLst/>
                          <a:latin typeface="Arial" panose="020B0604020202020204" pitchFamily="34" charset="0"/>
                          <a:cs typeface="Arial" panose="020B0604020202020204" pitchFamily="34" charset="0"/>
                        </a:rPr>
                        <a:t>Wissens- und Technologietransfer durch Patente und Normen</a:t>
                      </a:r>
                    </a:p>
                  </a:txBody>
                  <a:tcPr marL="0" marR="0" marT="0" marB="0" anchor="ctr"/>
                </a:tc>
                <a:extLst>
                  <a:ext uri="{0D108BD9-81ED-4DB2-BD59-A6C34878D82A}">
                    <a16:rowId xmlns="" xmlns:a16="http://schemas.microsoft.com/office/drawing/2014/main" val="1216411138"/>
                  </a:ext>
                </a:extLst>
              </a:tr>
              <a:tr h="319405">
                <a:tc>
                  <a:txBody>
                    <a:bodyPr/>
                    <a:lstStyle/>
                    <a:p>
                      <a:pPr algn="l" fontAlgn="b"/>
                      <a:r>
                        <a:rPr lang="de-DE" sz="1600" b="0" i="0" u="none" strike="noStrike" dirty="0">
                          <a:effectLst/>
                          <a:latin typeface="Arial" panose="020B0604020202020204" pitchFamily="34" charset="0"/>
                          <a:cs typeface="Arial" panose="020B0604020202020204" pitchFamily="34" charset="0"/>
                          <a:hlinkClick r:id="rId7"/>
                        </a:rPr>
                        <a:t>www.innovationsgutschein-bayern.de/startseite.html</a:t>
                      </a:r>
                      <a:r>
                        <a:rPr lang="de-DE" sz="1600" b="0" i="0" u="none" strike="noStrike" dirty="0">
                          <a:effectLst/>
                          <a:latin typeface="Arial" panose="020B0604020202020204" pitchFamily="34" charset="0"/>
                          <a:cs typeface="Arial" panose="020B0604020202020204" pitchFamily="34" charset="0"/>
                        </a:rPr>
                        <a:t> </a:t>
                      </a:r>
                    </a:p>
                  </a:txBody>
                  <a:tcPr marL="0" marR="0" marT="0" marB="0" anchor="ctr"/>
                </a:tc>
                <a:tc>
                  <a:txBody>
                    <a:bodyPr/>
                    <a:lstStyle/>
                    <a:p>
                      <a:pPr algn="l" fontAlgn="b"/>
                      <a:r>
                        <a:rPr lang="de-DE" sz="1600" b="0" i="0" u="none" strike="noStrike" dirty="0">
                          <a:effectLst/>
                          <a:latin typeface="Arial" panose="020B0604020202020204" pitchFamily="34" charset="0"/>
                          <a:cs typeface="Arial" panose="020B0604020202020204" pitchFamily="34" charset="0"/>
                        </a:rPr>
                        <a:t>Mit dem Innovationsgutschein können sie aus Ihrer Idee heraus neue oder verbesserte Pro-</a:t>
                      </a:r>
                      <a:r>
                        <a:rPr lang="de-DE" sz="1600" b="0" i="0" u="none" strike="noStrike" dirty="0" err="1">
                          <a:effectLst/>
                          <a:latin typeface="Arial" panose="020B0604020202020204" pitchFamily="34" charset="0"/>
                          <a:cs typeface="Arial" panose="020B0604020202020204" pitchFamily="34" charset="0"/>
                        </a:rPr>
                        <a:t>dukte</a:t>
                      </a:r>
                      <a:r>
                        <a:rPr lang="de-DE" sz="1600" b="0" i="0" u="none" strike="noStrike" dirty="0">
                          <a:effectLst/>
                          <a:latin typeface="Arial" panose="020B0604020202020204" pitchFamily="34" charset="0"/>
                          <a:cs typeface="Arial" panose="020B0604020202020204" pitchFamily="34" charset="0"/>
                        </a:rPr>
                        <a:t>, Produktionsverfahren oder Dienstleist-</a:t>
                      </a:r>
                      <a:r>
                        <a:rPr lang="de-DE" sz="1600" b="0" i="0" u="none" strike="noStrike" dirty="0" err="1">
                          <a:effectLst/>
                          <a:latin typeface="Arial" panose="020B0604020202020204" pitchFamily="34" charset="0"/>
                          <a:cs typeface="Arial" panose="020B0604020202020204" pitchFamily="34" charset="0"/>
                        </a:rPr>
                        <a:t>ungen</a:t>
                      </a:r>
                      <a:r>
                        <a:rPr lang="de-DE" sz="1600" b="0" i="0" u="none" strike="noStrike" dirty="0">
                          <a:effectLst/>
                          <a:latin typeface="Arial" panose="020B0604020202020204" pitchFamily="34" charset="0"/>
                          <a:cs typeface="Arial" panose="020B0604020202020204" pitchFamily="34" charset="0"/>
                        </a:rPr>
                        <a:t> planen, entwickeln und umsetzen. </a:t>
                      </a:r>
                    </a:p>
                  </a:txBody>
                  <a:tcPr marL="0" marR="0" marT="0" marB="0" anchor="ctr"/>
                </a:tc>
                <a:extLst>
                  <a:ext uri="{0D108BD9-81ED-4DB2-BD59-A6C34878D82A}">
                    <a16:rowId xmlns="" xmlns:a16="http://schemas.microsoft.com/office/drawing/2014/main" val="1182442852"/>
                  </a:ext>
                </a:extLst>
              </a:tr>
            </a:tbl>
          </a:graphicData>
        </a:graphic>
      </p:graphicFrame>
    </p:spTree>
    <p:extLst>
      <p:ext uri="{BB962C8B-B14F-4D97-AF65-F5344CB8AC3E}">
        <p14:creationId xmlns:p14="http://schemas.microsoft.com/office/powerpoint/2010/main" val="164978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64</a:t>
            </a:r>
          </a:p>
        </p:txBody>
      </p:sp>
      <p:graphicFrame>
        <p:nvGraphicFramePr>
          <p:cNvPr id="8" name="Tabelle 7">
            <a:extLst>
              <a:ext uri="{FF2B5EF4-FFF2-40B4-BE49-F238E27FC236}">
                <a16:creationId xmlns="" xmlns:a16="http://schemas.microsoft.com/office/drawing/2014/main" id="{7181EC6E-03AA-48D2-A90A-F2E86067A741}"/>
              </a:ext>
            </a:extLst>
          </p:cNvPr>
          <p:cNvGraphicFramePr>
            <a:graphicFrameLocks noGrp="1"/>
          </p:cNvGraphicFramePr>
          <p:nvPr>
            <p:extLst>
              <p:ext uri="{D42A27DB-BD31-4B8C-83A1-F6EECF244321}">
                <p14:modId xmlns:p14="http://schemas.microsoft.com/office/powerpoint/2010/main" val="382058376"/>
              </p:ext>
            </p:extLst>
          </p:nvPr>
        </p:nvGraphicFramePr>
        <p:xfrm>
          <a:off x="444500" y="2132856"/>
          <a:ext cx="8215518" cy="3627501"/>
        </p:xfrm>
        <a:graphic>
          <a:graphicData uri="http://schemas.openxmlformats.org/drawingml/2006/table">
            <a:tbl>
              <a:tblPr>
                <a:tableStyleId>{5C22544A-7EE6-4342-B048-85BDC9FD1C3A}</a:tableStyleId>
              </a:tblPr>
              <a:tblGrid>
                <a:gridCol w="3809915">
                  <a:extLst>
                    <a:ext uri="{9D8B030D-6E8A-4147-A177-3AD203B41FA5}">
                      <a16:colId xmlns="" xmlns:a16="http://schemas.microsoft.com/office/drawing/2014/main" val="2487130250"/>
                    </a:ext>
                  </a:extLst>
                </a:gridCol>
                <a:gridCol w="4405603">
                  <a:extLst>
                    <a:ext uri="{9D8B030D-6E8A-4147-A177-3AD203B41FA5}">
                      <a16:colId xmlns="" xmlns:a16="http://schemas.microsoft.com/office/drawing/2014/main" val="149341947"/>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Recht</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35710683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www.e-recht24.de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Muster für Impressum, Datenschutz etc.</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211444271"/>
                  </a:ext>
                </a:extLst>
              </a:tr>
              <a:tr h="319405">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3"/>
                        </a:rPr>
                        <a:t>www.denic.de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rPr>
                        <a:t>Verwaltung der DE-Adressen</a:t>
                      </a:r>
                    </a:p>
                  </a:txBody>
                  <a:tcPr marL="9525" marR="9525" marT="9525" marB="0" anchor="ctr"/>
                </a:tc>
                <a:extLst>
                  <a:ext uri="{0D108BD9-81ED-4DB2-BD59-A6C34878D82A}">
                    <a16:rowId xmlns="" xmlns:a16="http://schemas.microsoft.com/office/drawing/2014/main" val="20988592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www.foerderland.de/gruendung/rechtsformen/</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Gängige Rechtsformen im Vergleich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25379240"/>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www.gesetze-im-internet.de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Alle Deutschen Gesetze im Netz</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075260222"/>
                  </a:ext>
                </a:extLst>
              </a:tr>
              <a:tr h="319405">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6"/>
                        </a:rPr>
                        <a:t>https://www.juris.de/jportal/index.jsp</a:t>
                      </a:r>
                      <a:r>
                        <a:rPr lang="de-DE" sz="1600" dirty="0">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rPr>
                        <a:t>Das Rechtsportal</a:t>
                      </a:r>
                    </a:p>
                  </a:txBody>
                  <a:tcPr marL="9525" marR="9525" marT="9525" marB="0" anchor="ctr"/>
                </a:tc>
                <a:extLst>
                  <a:ext uri="{0D108BD9-81ED-4DB2-BD59-A6C34878D82A}">
                    <a16:rowId xmlns="" xmlns:a16="http://schemas.microsoft.com/office/drawing/2014/main" val="4230320424"/>
                  </a:ext>
                </a:extLst>
              </a:tr>
              <a:tr h="319405">
                <a:tc>
                  <a:txBody>
                    <a:bodyPr/>
                    <a:lstStyle/>
                    <a:p>
                      <a:pPr marL="0" algn="l" defTabSz="914400" rtl="0" eaLnBrk="1" latinLnBrk="0" hangingPunct="1">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hlinkClick r:id="rId7"/>
                        </a:rPr>
                        <a:t>www.rak-muenchen.de</a:t>
                      </a:r>
                      <a:r>
                        <a:rPr lang="de-DE"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nchor="ctr"/>
                </a:tc>
                <a:tc>
                  <a:txBody>
                    <a:bodyPr/>
                    <a:lstStyle/>
                    <a:p>
                      <a:pPr marL="0" algn="l" defTabSz="914400" rtl="0" eaLnBrk="1" latinLnBrk="0" hangingPunct="1">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Verzeichnis aller niedergelassener Rechts-anwälte der RAK München</a:t>
                      </a:r>
                    </a:p>
                  </a:txBody>
                  <a:tcPr marL="9525" marR="9525" marT="9525" marB="0" anchor="ctr"/>
                </a:tc>
                <a:extLst>
                  <a:ext uri="{0D108BD9-81ED-4DB2-BD59-A6C34878D82A}">
                    <a16:rowId xmlns="" xmlns:a16="http://schemas.microsoft.com/office/drawing/2014/main" val="3425462918"/>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www.recht.de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Forum für Rechtsfragen, aktuelle Gerichtsurteile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42001289"/>
                  </a:ext>
                </a:extLst>
              </a:tr>
              <a:tr h="319405">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9"/>
                        </a:rPr>
                        <a:t>www.unternehmensregister.de/ureg/</a:t>
                      </a:r>
                      <a:r>
                        <a:rPr lang="de-DE" sz="1600" dirty="0">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rPr>
                        <a:t>Die zentrale Plattform für die Speicherung von Unternehmensdaten</a:t>
                      </a:r>
                    </a:p>
                  </a:txBody>
                  <a:tcPr marL="9525" marR="9525" marT="9525" marB="0" anchor="ctr"/>
                </a:tc>
                <a:extLst>
                  <a:ext uri="{0D108BD9-81ED-4DB2-BD59-A6C34878D82A}">
                    <a16:rowId xmlns="" xmlns:a16="http://schemas.microsoft.com/office/drawing/2014/main" val="4282059170"/>
                  </a:ext>
                </a:extLst>
              </a:tr>
            </a:tbl>
          </a:graphicData>
        </a:graphic>
      </p:graphicFrame>
    </p:spTree>
    <p:extLst>
      <p:ext uri="{BB962C8B-B14F-4D97-AF65-F5344CB8AC3E}">
        <p14:creationId xmlns:p14="http://schemas.microsoft.com/office/powerpoint/2010/main" val="125373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65</a:t>
            </a:r>
          </a:p>
        </p:txBody>
      </p:sp>
      <p:graphicFrame>
        <p:nvGraphicFramePr>
          <p:cNvPr id="5" name="Tabelle 4">
            <a:extLst>
              <a:ext uri="{FF2B5EF4-FFF2-40B4-BE49-F238E27FC236}">
                <a16:creationId xmlns="" xmlns:a16="http://schemas.microsoft.com/office/drawing/2014/main" id="{F06520B7-D953-4A56-861D-2C93AD00D73C}"/>
              </a:ext>
            </a:extLst>
          </p:cNvPr>
          <p:cNvGraphicFramePr>
            <a:graphicFrameLocks noGrp="1"/>
          </p:cNvGraphicFramePr>
          <p:nvPr>
            <p:extLst>
              <p:ext uri="{D42A27DB-BD31-4B8C-83A1-F6EECF244321}">
                <p14:modId xmlns:p14="http://schemas.microsoft.com/office/powerpoint/2010/main" val="2439710844"/>
              </p:ext>
            </p:extLst>
          </p:nvPr>
        </p:nvGraphicFramePr>
        <p:xfrm>
          <a:off x="444500" y="2067015"/>
          <a:ext cx="8235950" cy="1506001"/>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419442440"/>
                    </a:ext>
                  </a:extLst>
                </a:gridCol>
                <a:gridCol w="4416560">
                  <a:extLst>
                    <a:ext uri="{9D8B030D-6E8A-4147-A177-3AD203B41FA5}">
                      <a16:colId xmlns="" xmlns:a16="http://schemas.microsoft.com/office/drawing/2014/main" val="2532525118"/>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Rente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6241058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www.deutsche-rentenversicherung.de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deutsche Rentenversicherung (ehe. BfA und LVA)</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44442624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www.rentenberater.de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Bundesverband der Rentenberater</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481463905"/>
                  </a:ext>
                </a:extLst>
              </a:tr>
              <a:tr h="379511">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www.versicherungsamt-muenchen.de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Rentenberatung für Münchner Bürger</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481009175"/>
                  </a:ext>
                </a:extLst>
              </a:tr>
            </a:tbl>
          </a:graphicData>
        </a:graphic>
      </p:graphicFrame>
      <p:graphicFrame>
        <p:nvGraphicFramePr>
          <p:cNvPr id="6" name="Tabelle 5">
            <a:extLst>
              <a:ext uri="{FF2B5EF4-FFF2-40B4-BE49-F238E27FC236}">
                <a16:creationId xmlns="" xmlns:a16="http://schemas.microsoft.com/office/drawing/2014/main" id="{FB9D7D41-9F96-4C52-9E53-4E5B4444082E}"/>
              </a:ext>
            </a:extLst>
          </p:cNvPr>
          <p:cNvGraphicFramePr>
            <a:graphicFrameLocks noGrp="1"/>
          </p:cNvGraphicFramePr>
          <p:nvPr>
            <p:extLst>
              <p:ext uri="{D42A27DB-BD31-4B8C-83A1-F6EECF244321}">
                <p14:modId xmlns:p14="http://schemas.microsoft.com/office/powerpoint/2010/main" val="3484662810"/>
              </p:ext>
            </p:extLst>
          </p:nvPr>
        </p:nvGraphicFramePr>
        <p:xfrm>
          <a:off x="444500" y="3760733"/>
          <a:ext cx="8235950" cy="1813480"/>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1549016474"/>
                    </a:ext>
                  </a:extLst>
                </a:gridCol>
                <a:gridCol w="4416560">
                  <a:extLst>
                    <a:ext uri="{9D8B030D-6E8A-4147-A177-3AD203B41FA5}">
                      <a16:colId xmlns="" xmlns:a16="http://schemas.microsoft.com/office/drawing/2014/main" val="2351274202"/>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Software, EDV</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383821846"/>
                  </a:ext>
                </a:extLst>
              </a:tr>
              <a:tr h="323897">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www.digitalbonus.bayern</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Digitalbonus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045306484"/>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www.ihk-muenchen.de/de/Themen/Digitalisierung/Informationssicherheit/IT-Sicherheit.html</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Hilfreiche Links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66278972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www.vdivde-it.de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Zuschüsse, Fragen zu Innovation und Technik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770148668"/>
                  </a:ext>
                </a:extLst>
              </a:tr>
            </a:tbl>
          </a:graphicData>
        </a:graphic>
      </p:graphicFrame>
    </p:spTree>
    <p:extLst>
      <p:ext uri="{BB962C8B-B14F-4D97-AF65-F5344CB8AC3E}">
        <p14:creationId xmlns:p14="http://schemas.microsoft.com/office/powerpoint/2010/main" val="282376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66</a:t>
            </a:r>
          </a:p>
        </p:txBody>
      </p:sp>
      <p:graphicFrame>
        <p:nvGraphicFramePr>
          <p:cNvPr id="5" name="Tabelle 4">
            <a:extLst>
              <a:ext uri="{FF2B5EF4-FFF2-40B4-BE49-F238E27FC236}">
                <a16:creationId xmlns="" xmlns:a16="http://schemas.microsoft.com/office/drawing/2014/main" id="{7A291BEA-B14D-41D5-A51E-B758F6DB6867}"/>
              </a:ext>
            </a:extLst>
          </p:cNvPr>
          <p:cNvGraphicFramePr>
            <a:graphicFrameLocks noGrp="1"/>
          </p:cNvGraphicFramePr>
          <p:nvPr>
            <p:extLst>
              <p:ext uri="{D42A27DB-BD31-4B8C-83A1-F6EECF244321}">
                <p14:modId xmlns:p14="http://schemas.microsoft.com/office/powerpoint/2010/main" val="2843981461"/>
              </p:ext>
            </p:extLst>
          </p:nvPr>
        </p:nvGraphicFramePr>
        <p:xfrm>
          <a:off x="444500" y="2123564"/>
          <a:ext cx="8235950" cy="3810000"/>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915172804"/>
                    </a:ext>
                  </a:extLst>
                </a:gridCol>
                <a:gridCol w="4416560">
                  <a:extLst>
                    <a:ext uri="{9D8B030D-6E8A-4147-A177-3AD203B41FA5}">
                      <a16:colId xmlns="" xmlns:a16="http://schemas.microsoft.com/office/drawing/2014/main" val="3539006496"/>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Statistisches Zahlenmaterial</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3166890211"/>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www.bte.de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des Deutschen Textileinzelhandles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283249309"/>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www.cesifo-group.de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Institut für Wirtschaftsforschung an der Universität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691828101"/>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www.destatis.de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Bundesamt für Statistik Wiesbaden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273940743"/>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www.gfk.com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Gesellschaft für Konsumforschung, Zahlenmaterial zum Verbraucherverhalten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223368306"/>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www.ifhkoeln.de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Institut für Handelsforschung, Brancheninfos Einzelhandel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588559859"/>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www.muenchen.de/rathaus/Stadtinfos/Statistik.html</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Statistisches Material Stadt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807433334"/>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www.statistik.bayern.de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Statistisches Material Bayern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592733416"/>
                  </a:ext>
                </a:extLst>
              </a:tr>
            </a:tbl>
          </a:graphicData>
        </a:graphic>
      </p:graphicFrame>
    </p:spTree>
    <p:extLst>
      <p:ext uri="{BB962C8B-B14F-4D97-AF65-F5344CB8AC3E}">
        <p14:creationId xmlns:p14="http://schemas.microsoft.com/office/powerpoint/2010/main" val="1959018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67</a:t>
            </a:r>
          </a:p>
        </p:txBody>
      </p:sp>
      <p:graphicFrame>
        <p:nvGraphicFramePr>
          <p:cNvPr id="5" name="Tabelle 4">
            <a:extLst>
              <a:ext uri="{FF2B5EF4-FFF2-40B4-BE49-F238E27FC236}">
                <a16:creationId xmlns="" xmlns:a16="http://schemas.microsoft.com/office/drawing/2014/main" id="{10AB6890-7D39-4F34-9F6B-79FBE8FA7206}"/>
              </a:ext>
            </a:extLst>
          </p:cNvPr>
          <p:cNvGraphicFramePr>
            <a:graphicFrameLocks noGrp="1"/>
          </p:cNvGraphicFramePr>
          <p:nvPr>
            <p:extLst>
              <p:ext uri="{D42A27DB-BD31-4B8C-83A1-F6EECF244321}">
                <p14:modId xmlns:p14="http://schemas.microsoft.com/office/powerpoint/2010/main" val="576077719"/>
              </p:ext>
            </p:extLst>
          </p:nvPr>
        </p:nvGraphicFramePr>
        <p:xfrm>
          <a:off x="450850" y="2807956"/>
          <a:ext cx="8235950" cy="2098929"/>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2499228425"/>
                    </a:ext>
                  </a:extLst>
                </a:gridCol>
                <a:gridCol w="4416560">
                  <a:extLst>
                    <a:ext uri="{9D8B030D-6E8A-4147-A177-3AD203B41FA5}">
                      <a16:colId xmlns="" xmlns:a16="http://schemas.microsoft.com/office/drawing/2014/main" val="1302712102"/>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Technologiezentren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25641152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www.biotechnologie.de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News und Infos zum Thema Biotech sowie Brancheninfos und Zahlen zur Biotechnologie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28793212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www.izb-online.de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Innovations- und Gründerzentrum Biotechno-</a:t>
                      </a:r>
                      <a:r>
                        <a:rPr lang="de-DE" sz="1600" dirty="0" err="1">
                          <a:effectLst/>
                          <a:latin typeface="Arial" panose="020B0604020202020204" pitchFamily="34" charset="0"/>
                          <a:ea typeface="Calibri" panose="020F0502020204030204" pitchFamily="34" charset="0"/>
                          <a:cs typeface="Times New Roman" panose="02020603050405020304" pitchFamily="18" charset="0"/>
                        </a:rPr>
                        <a:t>logie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920809157"/>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www.mtz.de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Münchner Technologie Zentrum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296340080"/>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www.werk1.com</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Gründerzentrum für neue Medien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007417751"/>
                  </a:ext>
                </a:extLst>
              </a:tr>
            </a:tbl>
          </a:graphicData>
        </a:graphic>
      </p:graphicFrame>
      <p:graphicFrame>
        <p:nvGraphicFramePr>
          <p:cNvPr id="6" name="Tabelle 5">
            <a:extLst>
              <a:ext uri="{FF2B5EF4-FFF2-40B4-BE49-F238E27FC236}">
                <a16:creationId xmlns="" xmlns:a16="http://schemas.microsoft.com/office/drawing/2014/main" id="{E528D0FF-D820-4111-A0F1-21414B10C73C}"/>
              </a:ext>
            </a:extLst>
          </p:cNvPr>
          <p:cNvGraphicFramePr>
            <a:graphicFrameLocks noGrp="1"/>
          </p:cNvGraphicFramePr>
          <p:nvPr>
            <p:extLst>
              <p:ext uri="{D42A27DB-BD31-4B8C-83A1-F6EECF244321}">
                <p14:modId xmlns:p14="http://schemas.microsoft.com/office/powerpoint/2010/main" val="3592008334"/>
              </p:ext>
            </p:extLst>
          </p:nvPr>
        </p:nvGraphicFramePr>
        <p:xfrm>
          <a:off x="444500" y="4986430"/>
          <a:ext cx="8235950" cy="1242614"/>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667294265"/>
                    </a:ext>
                  </a:extLst>
                </a:gridCol>
                <a:gridCol w="4416560">
                  <a:extLst>
                    <a:ext uri="{9D8B030D-6E8A-4147-A177-3AD203B41FA5}">
                      <a16:colId xmlns="" xmlns:a16="http://schemas.microsoft.com/office/drawing/2014/main" val="3351943629"/>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Versicherungen</a:t>
                      </a:r>
                      <a:r>
                        <a:rPr lang="de-DE" sz="1600" u="none" strike="noStrike" dirty="0">
                          <a:effectLst/>
                          <a:latin typeface="Arial" panose="020B0604020202020204" pitchFamily="34" charset="0"/>
                          <a:cs typeface="Arial" panose="020B0604020202020204" pitchFamily="34" charset="0"/>
                        </a:rPr>
                        <a:t>  </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40412262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www.dieversicherer.de/versicherer</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Infos, Analysen und Angebote zu betrieblichen und privaten Versicherungen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747315275"/>
                  </a:ext>
                </a:extLst>
              </a:tr>
              <a:tr h="35285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www.gdv.de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Gesamtverband Versicherungswirtschaft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31529099"/>
                  </a:ext>
                </a:extLst>
              </a:tr>
            </a:tbl>
          </a:graphicData>
        </a:graphic>
      </p:graphicFrame>
      <p:graphicFrame>
        <p:nvGraphicFramePr>
          <p:cNvPr id="7" name="Tabelle 6">
            <a:extLst>
              <a:ext uri="{FF2B5EF4-FFF2-40B4-BE49-F238E27FC236}">
                <a16:creationId xmlns="" xmlns:a16="http://schemas.microsoft.com/office/drawing/2014/main" id="{1AE0DAB2-4E04-4330-AA9E-66D0548E2B10}"/>
              </a:ext>
            </a:extLst>
          </p:cNvPr>
          <p:cNvGraphicFramePr>
            <a:graphicFrameLocks noGrp="1"/>
          </p:cNvGraphicFramePr>
          <p:nvPr>
            <p:extLst>
              <p:ext uri="{D42A27DB-BD31-4B8C-83A1-F6EECF244321}">
                <p14:modId xmlns:p14="http://schemas.microsoft.com/office/powerpoint/2010/main" val="798097001"/>
              </p:ext>
            </p:extLst>
          </p:nvPr>
        </p:nvGraphicFramePr>
        <p:xfrm>
          <a:off x="450850" y="2086800"/>
          <a:ext cx="8235950" cy="638810"/>
        </p:xfrm>
        <a:graphic>
          <a:graphicData uri="http://schemas.openxmlformats.org/drawingml/2006/table">
            <a:tbl>
              <a:tblPr>
                <a:tableStyleId>{5C22544A-7EE6-4342-B048-85BDC9FD1C3A}</a:tableStyleId>
              </a:tblPr>
              <a:tblGrid>
                <a:gridCol w="3819391">
                  <a:extLst>
                    <a:ext uri="{9D8B030D-6E8A-4147-A177-3AD203B41FA5}">
                      <a16:colId xmlns="" xmlns:a16="http://schemas.microsoft.com/office/drawing/2014/main" val="2419119245"/>
                    </a:ext>
                  </a:extLst>
                </a:gridCol>
                <a:gridCol w="4416559">
                  <a:extLst>
                    <a:ext uri="{9D8B030D-6E8A-4147-A177-3AD203B41FA5}">
                      <a16:colId xmlns="" xmlns:a16="http://schemas.microsoft.com/office/drawing/2014/main" val="1521218683"/>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Steuern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477848486"/>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8"/>
                        </a:rPr>
                        <a:t>www.steuerberaterkammer-muenchen.de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Steuerberaterkammer München</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52914006"/>
                  </a:ext>
                </a:extLst>
              </a:tr>
            </a:tbl>
          </a:graphicData>
        </a:graphic>
      </p:graphicFrame>
    </p:spTree>
    <p:extLst>
      <p:ext uri="{BB962C8B-B14F-4D97-AF65-F5344CB8AC3E}">
        <p14:creationId xmlns:p14="http://schemas.microsoft.com/office/powerpoint/2010/main" val="193427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68</a:t>
            </a:r>
          </a:p>
        </p:txBody>
      </p:sp>
      <p:graphicFrame>
        <p:nvGraphicFramePr>
          <p:cNvPr id="7" name="Tabelle 6">
            <a:extLst>
              <a:ext uri="{FF2B5EF4-FFF2-40B4-BE49-F238E27FC236}">
                <a16:creationId xmlns="" xmlns:a16="http://schemas.microsoft.com/office/drawing/2014/main" id="{9DD24E6B-479D-4FC3-81BA-0986C3EC4F8F}"/>
              </a:ext>
            </a:extLst>
          </p:cNvPr>
          <p:cNvGraphicFramePr>
            <a:graphicFrameLocks noGrp="1"/>
          </p:cNvGraphicFramePr>
          <p:nvPr>
            <p:extLst>
              <p:ext uri="{D42A27DB-BD31-4B8C-83A1-F6EECF244321}">
                <p14:modId xmlns:p14="http://schemas.microsoft.com/office/powerpoint/2010/main" val="399399167"/>
              </p:ext>
            </p:extLst>
          </p:nvPr>
        </p:nvGraphicFramePr>
        <p:xfrm>
          <a:off x="444500" y="2110115"/>
          <a:ext cx="8235950" cy="2270125"/>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3877831069"/>
                    </a:ext>
                  </a:extLst>
                </a:gridCol>
                <a:gridCol w="4416560">
                  <a:extLst>
                    <a:ext uri="{9D8B030D-6E8A-4147-A177-3AD203B41FA5}">
                      <a16:colId xmlns="" xmlns:a16="http://schemas.microsoft.com/office/drawing/2014/main" val="1549004754"/>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Unternehmensnachfolge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171864619"/>
                  </a:ext>
                </a:extLst>
              </a:tr>
              <a:tr h="323850">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www.existenzgruender.de/DE/Weg-in-die-Selbstaendigkeit/Entscheidung/Gruendungsarten/Unternehmensnachfolge/Unternehmensnachfolge.html</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Aktionsplattform und zentraler Treffpunkt für Übergabe und Übernahme von Unternehmen</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9069770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www.nexxt-change.org</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Infos zur Unternehmensnachfolge, Nachfolge-börse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22978608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www.S-Unternehmensplattform.de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zu finden bei vielen Sparkassen unter der Rubrik "Firmenkunden"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308601230"/>
                  </a:ext>
                </a:extLst>
              </a:tr>
            </a:tbl>
          </a:graphicData>
        </a:graphic>
      </p:graphicFrame>
      <p:graphicFrame>
        <p:nvGraphicFramePr>
          <p:cNvPr id="8" name="Tabelle 7">
            <a:extLst>
              <a:ext uri="{FF2B5EF4-FFF2-40B4-BE49-F238E27FC236}">
                <a16:creationId xmlns="" xmlns:a16="http://schemas.microsoft.com/office/drawing/2014/main" id="{2F26A187-EFCA-424E-A4F3-93083F7645C0}"/>
              </a:ext>
            </a:extLst>
          </p:cNvPr>
          <p:cNvGraphicFramePr>
            <a:graphicFrameLocks noGrp="1"/>
          </p:cNvGraphicFramePr>
          <p:nvPr>
            <p:extLst>
              <p:ext uri="{D42A27DB-BD31-4B8C-83A1-F6EECF244321}">
                <p14:modId xmlns:p14="http://schemas.microsoft.com/office/powerpoint/2010/main" val="1670291863"/>
              </p:ext>
            </p:extLst>
          </p:nvPr>
        </p:nvGraphicFramePr>
        <p:xfrm>
          <a:off x="444500" y="4436925"/>
          <a:ext cx="8235950" cy="807085"/>
        </p:xfrm>
        <a:graphic>
          <a:graphicData uri="http://schemas.openxmlformats.org/drawingml/2006/table">
            <a:tbl>
              <a:tblPr>
                <a:tableStyleId>{5C22544A-7EE6-4342-B048-85BDC9FD1C3A}</a:tableStyleId>
              </a:tblPr>
              <a:tblGrid>
                <a:gridCol w="3819390">
                  <a:extLst>
                    <a:ext uri="{9D8B030D-6E8A-4147-A177-3AD203B41FA5}">
                      <a16:colId xmlns="" xmlns:a16="http://schemas.microsoft.com/office/drawing/2014/main" val="726180584"/>
                    </a:ext>
                  </a:extLst>
                </a:gridCol>
                <a:gridCol w="4416560">
                  <a:extLst>
                    <a:ext uri="{9D8B030D-6E8A-4147-A177-3AD203B41FA5}">
                      <a16:colId xmlns="" xmlns:a16="http://schemas.microsoft.com/office/drawing/2014/main" val="132793410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Verbände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3514446132"/>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5"/>
                        </a:rPr>
                        <a:t>www.verbaende.com</a:t>
                      </a:r>
                      <a:r>
                        <a:rPr lang="de-DE" sz="1600" u="none" strike="noStrike" dirty="0">
                          <a:effectLst/>
                          <a:latin typeface="Arial" panose="020B0604020202020204" pitchFamily="34" charset="0"/>
                          <a:cs typeface="Arial" panose="020B0604020202020204" pitchFamily="34" charset="0"/>
                        </a:rPr>
                        <a:t>  bzw. </a:t>
                      </a:r>
                      <a:r>
                        <a:rPr lang="de-DE" sz="1600" u="none" strike="noStrike" dirty="0">
                          <a:effectLst/>
                          <a:latin typeface="Arial" panose="020B0604020202020204" pitchFamily="34" charset="0"/>
                          <a:cs typeface="Arial" panose="020B0604020202020204" pitchFamily="34" charset="0"/>
                          <a:hlinkClick r:id="rId6"/>
                        </a:rPr>
                        <a:t>www.verbaende.de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Datenbank mit Fachverbandslisten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798974598"/>
                  </a:ext>
                </a:extLst>
              </a:tr>
            </a:tbl>
          </a:graphicData>
        </a:graphic>
      </p:graphicFrame>
      <p:graphicFrame>
        <p:nvGraphicFramePr>
          <p:cNvPr id="9" name="Tabelle 8">
            <a:extLst>
              <a:ext uri="{FF2B5EF4-FFF2-40B4-BE49-F238E27FC236}">
                <a16:creationId xmlns="" xmlns:a16="http://schemas.microsoft.com/office/drawing/2014/main" id="{3D83E5C0-6D5A-4508-9D4D-BD9D52E5B3B6}"/>
              </a:ext>
            </a:extLst>
          </p:cNvPr>
          <p:cNvGraphicFramePr>
            <a:graphicFrameLocks noGrp="1"/>
          </p:cNvGraphicFramePr>
          <p:nvPr>
            <p:extLst>
              <p:ext uri="{D42A27DB-BD31-4B8C-83A1-F6EECF244321}">
                <p14:modId xmlns:p14="http://schemas.microsoft.com/office/powerpoint/2010/main" val="3065087940"/>
              </p:ext>
            </p:extLst>
          </p:nvPr>
        </p:nvGraphicFramePr>
        <p:xfrm>
          <a:off x="444500" y="5300696"/>
          <a:ext cx="8235950" cy="807085"/>
        </p:xfrm>
        <a:graphic>
          <a:graphicData uri="http://schemas.openxmlformats.org/drawingml/2006/table">
            <a:tbl>
              <a:tblPr>
                <a:tableStyleId>{5C22544A-7EE6-4342-B048-85BDC9FD1C3A}</a:tableStyleId>
              </a:tblPr>
              <a:tblGrid>
                <a:gridCol w="8235950">
                  <a:extLst>
                    <a:ext uri="{9D8B030D-6E8A-4147-A177-3AD203B41FA5}">
                      <a16:colId xmlns="" xmlns:a16="http://schemas.microsoft.com/office/drawing/2014/main" val="780028426"/>
                    </a:ext>
                  </a:extLst>
                </a:gridCol>
              </a:tblGrid>
              <a:tr h="3194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600" u="none" strike="noStrike" dirty="0">
                          <a:effectLst/>
                          <a:latin typeface="Arial" panose="020B0604020202020204" pitchFamily="34" charset="0"/>
                          <a:cs typeface="Arial" panose="020B0604020202020204" pitchFamily="34" charset="0"/>
                        </a:rPr>
                        <a:t>Ergänzende Informationen und Links finden Sie unter </a:t>
                      </a:r>
                      <a:r>
                        <a:rPr lang="de-DE" sz="1600" u="none" strike="noStrike" dirty="0">
                          <a:effectLst/>
                          <a:latin typeface="Arial" panose="020B0604020202020204" pitchFamily="34" charset="0"/>
                          <a:cs typeface="Arial" panose="020B0604020202020204" pitchFamily="34" charset="0"/>
                          <a:hlinkClick r:id="rId7"/>
                        </a:rPr>
                        <a:t>www.bmwi.de</a:t>
                      </a:r>
                      <a:r>
                        <a:rPr lang="de-DE" sz="1600" u="none" strike="noStrike" dirty="0">
                          <a:effectLst/>
                          <a:latin typeface="Arial" panose="020B0604020202020204" pitchFamily="34" charset="0"/>
                          <a:cs typeface="Arial" panose="020B0604020202020204" pitchFamily="34" charset="0"/>
                        </a:rPr>
                        <a:t> bzw</a:t>
                      </a:r>
                      <a:r>
                        <a:rPr lang="de-DE" sz="1600" u="none" strike="noStrike">
                          <a:effectLst/>
                          <a:latin typeface="Arial" panose="020B0604020202020204" pitchFamily="34" charset="0"/>
                          <a:cs typeface="Arial" panose="020B0604020202020204" pitchFamily="34" charset="0"/>
                        </a:rPr>
                        <a:t>. </a:t>
                      </a:r>
                      <a:br>
                        <a:rPr lang="de-DE" sz="1600" u="none" strike="noStrike">
                          <a:effectLst/>
                          <a:latin typeface="Arial" panose="020B0604020202020204" pitchFamily="34" charset="0"/>
                          <a:cs typeface="Arial" panose="020B0604020202020204" pitchFamily="34" charset="0"/>
                        </a:rPr>
                      </a:br>
                      <a:r>
                        <a:rPr lang="de-DE" sz="1600" b="0" i="0" u="none" strike="noStrike">
                          <a:effectLst/>
                          <a:latin typeface="Arial" panose="020B0604020202020204" pitchFamily="34" charset="0"/>
                          <a:cs typeface="Arial" panose="020B0604020202020204" pitchFamily="34" charset="0"/>
                          <a:hlinkClick r:id="rId8"/>
                        </a:rPr>
                        <a:t>www</a:t>
                      </a:r>
                      <a:r>
                        <a:rPr lang="de-DE" sz="1600" b="0" i="0" u="none" strike="noStrike" dirty="0">
                          <a:effectLst/>
                          <a:latin typeface="Arial" panose="020B0604020202020204" pitchFamily="34" charset="0"/>
                          <a:cs typeface="Arial" panose="020B0604020202020204" pitchFamily="34" charset="0"/>
                          <a:hlinkClick r:id="rId8"/>
                        </a:rPr>
                        <a:t>.gruenden-im-nebenerwerb.de</a:t>
                      </a:r>
                      <a:r>
                        <a:rPr lang="de-DE" sz="1600" b="0" i="0" u="none" strike="noStrike" dirty="0">
                          <a:effectLst/>
                          <a:latin typeface="Arial" panose="020B0604020202020204" pitchFamily="34" charset="0"/>
                          <a:cs typeface="Arial" panose="020B0604020202020204" pitchFamily="34" charset="0"/>
                        </a:rPr>
                        <a:t> </a:t>
                      </a:r>
                    </a:p>
                  </a:txBody>
                  <a:tcPr marL="0" marR="0" marT="0" marB="0" anchor="b"/>
                </a:tc>
                <a:extLst>
                  <a:ext uri="{0D108BD9-81ED-4DB2-BD59-A6C34878D82A}">
                    <a16:rowId xmlns="" xmlns:a16="http://schemas.microsoft.com/office/drawing/2014/main" val="276290764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rPr>
                        <a:t>Stand: 02.01.2018</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384025056"/>
                  </a:ext>
                </a:extLst>
              </a:tr>
            </a:tbl>
          </a:graphicData>
        </a:graphic>
      </p:graphicFrame>
    </p:spTree>
    <p:extLst>
      <p:ext uri="{BB962C8B-B14F-4D97-AF65-F5344CB8AC3E}">
        <p14:creationId xmlns:p14="http://schemas.microsoft.com/office/powerpoint/2010/main" val="3172782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57347"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5734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itchFamily="34" charset="0"/>
                <a:cs typeface="+mn-cs"/>
              </a:rPr>
              <a:t>Defizite bei der Gründung</a:t>
            </a:r>
          </a:p>
        </p:txBody>
      </p:sp>
      <p:pic>
        <p:nvPicPr>
          <p:cNvPr id="57349"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1863" y="188913"/>
            <a:ext cx="277653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33538"/>
            <a:ext cx="7285037"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Oval 7"/>
          <p:cNvSpPr>
            <a:spLocks noChangeArrowheads="1"/>
          </p:cNvSpPr>
          <p:nvPr/>
        </p:nvSpPr>
        <p:spPr bwMode="auto">
          <a:xfrm>
            <a:off x="971550" y="2205038"/>
            <a:ext cx="2160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7352" name="Oval 8"/>
          <p:cNvSpPr>
            <a:spLocks noChangeArrowheads="1"/>
          </p:cNvSpPr>
          <p:nvPr/>
        </p:nvSpPr>
        <p:spPr bwMode="auto">
          <a:xfrm>
            <a:off x="971550" y="4581525"/>
            <a:ext cx="2160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57353"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 </a:t>
            </a:r>
          </a:p>
        </p:txBody>
      </p:sp>
    </p:spTree>
    <p:extLst>
      <p:ext uri="{BB962C8B-B14F-4D97-AF65-F5344CB8AC3E}">
        <p14:creationId xmlns:p14="http://schemas.microsoft.com/office/powerpoint/2010/main" val="233491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5837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58372"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itchFamily="34" charset="0"/>
                <a:cs typeface="+mn-cs"/>
              </a:rPr>
              <a:t>Defizite bei der Gründung</a:t>
            </a:r>
          </a:p>
        </p:txBody>
      </p:sp>
      <p:pic>
        <p:nvPicPr>
          <p:cNvPr id="58373"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381000"/>
            <a:ext cx="23495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0" y="1676400"/>
            <a:ext cx="602297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Oval 7"/>
          <p:cNvSpPr>
            <a:spLocks noChangeArrowheads="1"/>
          </p:cNvSpPr>
          <p:nvPr/>
        </p:nvSpPr>
        <p:spPr bwMode="auto">
          <a:xfrm>
            <a:off x="1828800" y="2743200"/>
            <a:ext cx="1905000" cy="5715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8377" name="Oval 8"/>
          <p:cNvSpPr>
            <a:spLocks noChangeArrowheads="1"/>
          </p:cNvSpPr>
          <p:nvPr/>
        </p:nvSpPr>
        <p:spPr bwMode="auto">
          <a:xfrm>
            <a:off x="1981200" y="4572000"/>
            <a:ext cx="1779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 </a:t>
            </a:r>
          </a:p>
        </p:txBody>
      </p:sp>
    </p:spTree>
    <p:extLst>
      <p:ext uri="{BB962C8B-B14F-4D97-AF65-F5344CB8AC3E}">
        <p14:creationId xmlns:p14="http://schemas.microsoft.com/office/powerpoint/2010/main" val="81070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5939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59396"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itchFamily="34" charset="0"/>
                <a:cs typeface="+mn-cs"/>
              </a:rPr>
              <a:t>Defizite bei der Gründung</a:t>
            </a:r>
          </a:p>
        </p:txBody>
      </p:sp>
      <p:pic>
        <p:nvPicPr>
          <p:cNvPr id="59397"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Oval 7"/>
          <p:cNvSpPr>
            <a:spLocks noChangeArrowheads="1"/>
          </p:cNvSpPr>
          <p:nvPr/>
        </p:nvSpPr>
        <p:spPr bwMode="auto">
          <a:xfrm>
            <a:off x="1828800" y="2743200"/>
            <a:ext cx="1905000" cy="5715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9399" name="Oval 8"/>
          <p:cNvSpPr>
            <a:spLocks noChangeArrowheads="1"/>
          </p:cNvSpPr>
          <p:nvPr/>
        </p:nvSpPr>
        <p:spPr bwMode="auto">
          <a:xfrm>
            <a:off x="1981200" y="4572000"/>
            <a:ext cx="1779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59400"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752600"/>
            <a:ext cx="610552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427038"/>
            <a:ext cx="2527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Oval 7"/>
          <p:cNvSpPr>
            <a:spLocks noChangeArrowheads="1"/>
          </p:cNvSpPr>
          <p:nvPr/>
        </p:nvSpPr>
        <p:spPr bwMode="auto">
          <a:xfrm>
            <a:off x="1981200" y="2819400"/>
            <a:ext cx="1905000" cy="5715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9403" name="Oval 8"/>
          <p:cNvSpPr>
            <a:spLocks noChangeArrowheads="1"/>
          </p:cNvSpPr>
          <p:nvPr/>
        </p:nvSpPr>
        <p:spPr bwMode="auto">
          <a:xfrm>
            <a:off x="2057400" y="4648200"/>
            <a:ext cx="1779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2"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 </a:t>
            </a:r>
          </a:p>
        </p:txBody>
      </p:sp>
    </p:spTree>
    <p:extLst>
      <p:ext uri="{BB962C8B-B14F-4D97-AF65-F5344CB8AC3E}">
        <p14:creationId xmlns:p14="http://schemas.microsoft.com/office/powerpoint/2010/main" val="95551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60419"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60420"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itchFamily="34" charset="0"/>
                <a:cs typeface="+mn-cs"/>
              </a:rPr>
              <a:t>Defizite bei der Gründung</a:t>
            </a:r>
          </a:p>
        </p:txBody>
      </p:sp>
      <p:pic>
        <p:nvPicPr>
          <p:cNvPr id="60421"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676400"/>
            <a:ext cx="601186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3" name="Oval 7"/>
          <p:cNvSpPr>
            <a:spLocks noChangeArrowheads="1"/>
          </p:cNvSpPr>
          <p:nvPr/>
        </p:nvSpPr>
        <p:spPr bwMode="auto">
          <a:xfrm>
            <a:off x="1905000" y="2362200"/>
            <a:ext cx="236220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60424" name="Oval 7"/>
          <p:cNvSpPr>
            <a:spLocks noChangeArrowheads="1"/>
          </p:cNvSpPr>
          <p:nvPr/>
        </p:nvSpPr>
        <p:spPr bwMode="auto">
          <a:xfrm>
            <a:off x="2286000" y="4419600"/>
            <a:ext cx="198120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604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
            <a:ext cx="25257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 </a:t>
            </a:r>
          </a:p>
        </p:txBody>
      </p:sp>
    </p:spTree>
    <p:extLst>
      <p:ext uri="{BB962C8B-B14F-4D97-AF65-F5344CB8AC3E}">
        <p14:creationId xmlns:p14="http://schemas.microsoft.com/office/powerpoint/2010/main" val="116848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3"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pic>
        <p:nvPicPr>
          <p:cNvPr id="61444"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85925"/>
            <a:ext cx="7721600" cy="449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6" name="Oval 7"/>
          <p:cNvSpPr>
            <a:spLocks noChangeArrowheads="1"/>
          </p:cNvSpPr>
          <p:nvPr/>
        </p:nvSpPr>
        <p:spPr bwMode="auto">
          <a:xfrm>
            <a:off x="1143000" y="2501900"/>
            <a:ext cx="2979738"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61447" name="Oval 7"/>
          <p:cNvSpPr>
            <a:spLocks noChangeArrowheads="1"/>
          </p:cNvSpPr>
          <p:nvPr/>
        </p:nvSpPr>
        <p:spPr bwMode="auto">
          <a:xfrm>
            <a:off x="858838" y="4497388"/>
            <a:ext cx="326390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6144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8913"/>
            <a:ext cx="2886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9"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itchFamily="34" charset="0"/>
                <a:cs typeface="+mn-cs"/>
              </a:rPr>
              <a:t>Defizite bei der Gründung</a:t>
            </a:r>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 </a:t>
            </a:r>
          </a:p>
        </p:txBody>
      </p:sp>
    </p:spTree>
    <p:extLst>
      <p:ext uri="{BB962C8B-B14F-4D97-AF65-F5344CB8AC3E}">
        <p14:creationId xmlns:p14="http://schemas.microsoft.com/office/powerpoint/2010/main" val="2974928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60"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itchFamily="34" charset="0"/>
                <a:cs typeface="+mn-cs"/>
              </a:rPr>
              <a:t>Defizite bei der Gründung</a:t>
            </a:r>
          </a:p>
        </p:txBody>
      </p:sp>
      <p:pic>
        <p:nvPicPr>
          <p:cNvPr id="358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88640"/>
            <a:ext cx="29257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6009" y="1814479"/>
            <a:ext cx="6784264" cy="437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24129" y="3577757"/>
            <a:ext cx="3438440" cy="222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Oval 7"/>
          <p:cNvSpPr>
            <a:spLocks noChangeArrowheads="1"/>
          </p:cNvSpPr>
          <p:nvPr/>
        </p:nvSpPr>
        <p:spPr bwMode="auto">
          <a:xfrm>
            <a:off x="323528" y="2576810"/>
            <a:ext cx="2853755"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9463" name="Oval 7"/>
          <p:cNvSpPr>
            <a:spLocks noChangeArrowheads="1"/>
          </p:cNvSpPr>
          <p:nvPr/>
        </p:nvSpPr>
        <p:spPr bwMode="auto">
          <a:xfrm>
            <a:off x="269457" y="5085184"/>
            <a:ext cx="2907826"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Tree>
    <p:extLst>
      <p:ext uri="{BB962C8B-B14F-4D97-AF65-F5344CB8AC3E}">
        <p14:creationId xmlns:p14="http://schemas.microsoft.com/office/powerpoint/2010/main" val="274409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620688"/>
            <a:ext cx="6347048" cy="562074"/>
          </a:xfrm>
          <a:prstGeom prst="rect">
            <a:avLst/>
          </a:prstGeom>
        </p:spPr>
        <p:txBody>
          <a:bodyPr/>
          <a:lstStyle/>
          <a:p>
            <a:r>
              <a:rPr lang="de-DE" dirty="0"/>
              <a:t>Copyright</a:t>
            </a:r>
          </a:p>
        </p:txBody>
      </p:sp>
      <p:sp>
        <p:nvSpPr>
          <p:cNvPr id="3" name="Inhaltsplatzhalter 2"/>
          <p:cNvSpPr>
            <a:spLocks noGrp="1"/>
          </p:cNvSpPr>
          <p:nvPr>
            <p:ph idx="1"/>
          </p:nvPr>
        </p:nvSpPr>
        <p:spPr>
          <a:xfrm>
            <a:off x="457200" y="1628800"/>
            <a:ext cx="8229600" cy="4497363"/>
          </a:xfrm>
        </p:spPr>
        <p:txBody>
          <a:bodyPr/>
          <a:lstStyle/>
          <a:p>
            <a:pPr marL="0" indent="0">
              <a:buNone/>
            </a:pPr>
            <a:r>
              <a:rPr lang="de-DE" sz="1200" dirty="0"/>
              <a:t>Die folgenden Dokumentationsunterlagen wurden im Auftrag der IHK Akademie München und Oberbayern erstellt und sind vom Verfasser durch das Urheberrecht geschützt. Nachdruck, Vervielfältigung, (Weiter)-Bearbeitung – auch auszugsweise – und / oder Weiterleitung an Dritte ist urheberrechtlich nicht gestattet.</a:t>
            </a:r>
          </a:p>
          <a:p>
            <a:pPr marL="0" indent="0">
              <a:buNone/>
            </a:pPr>
            <a:r>
              <a:rPr lang="de-DE" sz="1200" dirty="0"/>
              <a:t>Verfasser/-in dieser Unterlagen: Harald Hof</a:t>
            </a:r>
          </a:p>
          <a:p>
            <a:pPr marL="0" indent="0">
              <a:buNone/>
            </a:pPr>
            <a:endParaRPr lang="de-DE" sz="1200" dirty="0"/>
          </a:p>
          <a:p>
            <a:pPr marL="0" indent="0">
              <a:buNone/>
            </a:pPr>
            <a:r>
              <a:rPr lang="de-DE" sz="1200" dirty="0"/>
              <a:t>Kontaktdaten: </a:t>
            </a:r>
          </a:p>
          <a:p>
            <a:pPr marL="0" indent="0">
              <a:buNone/>
            </a:pPr>
            <a:endParaRPr lang="de-DE" sz="1200" dirty="0"/>
          </a:p>
          <a:p>
            <a:pPr marL="0" indent="0">
              <a:buNone/>
            </a:pPr>
            <a:endParaRPr lang="de-DE" sz="1200" dirty="0"/>
          </a:p>
          <a:p>
            <a:pPr marL="0" indent="0">
              <a:buNone/>
            </a:pPr>
            <a:endParaRPr lang="de-DE" sz="1200"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Fußzeilenplatzhalt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a:t>
            </a:r>
          </a:p>
        </p:txBody>
      </p:sp>
      <p:sp>
        <p:nvSpPr>
          <p:cNvPr id="6" name="Text Box 2"/>
          <p:cNvSpPr txBox="1">
            <a:spLocks noChangeArrowheads="1"/>
          </p:cNvSpPr>
          <p:nvPr/>
        </p:nvSpPr>
        <p:spPr bwMode="auto">
          <a:xfrm>
            <a:off x="457200" y="3105147"/>
            <a:ext cx="418680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 2018 	</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HOCON Unternehmensberatung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Strategie . Planung . Umsetzung</a:t>
            </a:r>
          </a:p>
          <a:p>
            <a:pPr marL="0" marR="0" lvl="0" indent="0" algn="l" defTabSz="914400" rtl="0" eaLnBrk="1" fontAlgn="base" latinLnBrk="0" hangingPunct="1">
              <a:lnSpc>
                <a:spcPct val="50000"/>
              </a:lnSpc>
              <a:spcBef>
                <a:spcPct val="50000"/>
              </a:spcBef>
              <a:spcAft>
                <a:spcPct val="0"/>
              </a:spcAft>
              <a:buClrTx/>
              <a:buSzTx/>
              <a:buFontTx/>
              <a:buNone/>
              <a:tabLst/>
              <a:defRPr/>
            </a:pPr>
            <a:endPar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Harald Hof</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Betriebswirt / IHK</a:t>
            </a:r>
          </a:p>
          <a:p>
            <a:pPr marL="0" marR="0" lvl="0" indent="0" algn="l" defTabSz="914400" rtl="0" eaLnBrk="1" fontAlgn="base" latinLnBrk="0" hangingPunct="1">
              <a:lnSpc>
                <a:spcPct val="50000"/>
              </a:lnSpc>
              <a:spcBef>
                <a:spcPct val="50000"/>
              </a:spcBef>
              <a:spcAft>
                <a:spcPct val="0"/>
              </a:spcAft>
              <a:buClrTx/>
              <a:buSzTx/>
              <a:buFontTx/>
              <a:buNone/>
              <a:tabLst/>
              <a:defRPr/>
            </a:pPr>
            <a:endPar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Lindenallee 17</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86899 Landsberg am Lech</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Tel.: 08191 3059987</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Fax: 08191 3052782</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2"/>
              </a:rPr>
              <a:t>info@harald-hof.de</a:t>
            </a:r>
            <a:endPar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3"/>
              </a:rPr>
              <a:t>www.harald-hof.de</a:t>
            </a:r>
            <a:endPar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endParaRPr>
          </a:p>
        </p:txBody>
      </p:sp>
      <p:sp>
        <p:nvSpPr>
          <p:cNvPr id="8" name="Text Box 3"/>
          <p:cNvSpPr txBox="1">
            <a:spLocks noChangeArrowheads="1"/>
          </p:cNvSpPr>
          <p:nvPr/>
        </p:nvSpPr>
        <p:spPr bwMode="auto">
          <a:xfrm>
            <a:off x="5192446" y="3105147"/>
            <a:ext cx="3581400" cy="97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Consulting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Betriebswirtschaftliche Beratung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Konzeptentwicklung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Workshops / Seminare</a:t>
            </a: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2080" y="4183530"/>
            <a:ext cx="1077200" cy="10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 xmlns:a16="http://schemas.microsoft.com/office/drawing/2014/main" id="{A6F12625-125C-48E8-AED4-90A6CDE1CAA9}"/>
              </a:ext>
            </a:extLst>
          </p:cNvPr>
          <p:cNvSpPr txBox="1"/>
          <p:nvPr/>
        </p:nvSpPr>
        <p:spPr>
          <a:xfrm>
            <a:off x="5289990" y="5402375"/>
            <a:ext cx="3078087" cy="707886"/>
          </a:xfrm>
          <a:prstGeom prst="rect">
            <a:avLst/>
          </a:prstGeom>
          <a:noFill/>
        </p:spPr>
        <p:txBody>
          <a:bodyPr wrap="none" rtlCol="0">
            <a:spAutoFit/>
          </a:body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Skript elektronisch abrufbar: </a:t>
            </a:r>
            <a:b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b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
            </a:r>
            <a:b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br>
            <a:r>
              <a:rPr kumimoji="0" 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5"/>
              </a:rPr>
              <a:t>www</a:t>
            </a:r>
            <a:r>
              <a:rPr kumimoji="0" lang="de-DE" sz="1600" b="1"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5"/>
              </a:rPr>
              <a:t>.</a:t>
            </a:r>
            <a:r>
              <a:rPr kumimoji="0" 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5"/>
              </a:rPr>
              <a:t>harald-hof.de/downloads/</a:t>
            </a:r>
            <a:endPar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Passwort: ________________</a:t>
            </a:r>
          </a:p>
        </p:txBody>
      </p:sp>
      <p:pic>
        <p:nvPicPr>
          <p:cNvPr id="11" name="Bildplatzhalter 5">
            <a:extLst>
              <a:ext uri="{FF2B5EF4-FFF2-40B4-BE49-F238E27FC236}">
                <a16:creationId xmlns="" xmlns:a16="http://schemas.microsoft.com/office/drawing/2014/main" id="{AA63568C-3107-4222-A4EB-85F2C5C9684C}"/>
              </a:ext>
            </a:extLst>
          </p:cNvPr>
          <p:cNvPicPr>
            <a:picLocks noChangeAspect="1"/>
          </p:cNvPicPr>
          <p:nvPr/>
        </p:nvPicPr>
        <p:blipFill>
          <a:blip r:embed="rId6"/>
          <a:srcRect t="14069" b="14069"/>
          <a:stretch>
            <a:fillRect/>
          </a:stretch>
        </p:blipFill>
        <p:spPr>
          <a:xfrm>
            <a:off x="8068480" y="-38151"/>
            <a:ext cx="1064934" cy="1146117"/>
          </a:xfrm>
          <a:prstGeom prst="rect">
            <a:avLst/>
          </a:prstGeom>
        </p:spPr>
      </p:pic>
    </p:spTree>
    <p:extLst>
      <p:ext uri="{BB962C8B-B14F-4D97-AF65-F5344CB8AC3E}">
        <p14:creationId xmlns:p14="http://schemas.microsoft.com/office/powerpoint/2010/main" val="283389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3"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  </a:t>
            </a:r>
          </a:p>
        </p:txBody>
      </p:sp>
      <p:pic>
        <p:nvPicPr>
          <p:cNvPr id="61444"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itchFamily="34" charset="0"/>
                <a:cs typeface="+mn-cs"/>
              </a:rPr>
              <a:t>Defizite bei der Gründung</a:t>
            </a:r>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Workshop Businessplan </a:t>
            </a:r>
          </a:p>
        </p:txBody>
      </p:sp>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781" y="1717168"/>
            <a:ext cx="8382000" cy="489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Oval 7"/>
          <p:cNvSpPr>
            <a:spLocks noChangeArrowheads="1"/>
          </p:cNvSpPr>
          <p:nvPr/>
        </p:nvSpPr>
        <p:spPr bwMode="auto">
          <a:xfrm>
            <a:off x="741113" y="3140968"/>
            <a:ext cx="3218061"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61447" name="Oval 7"/>
          <p:cNvSpPr>
            <a:spLocks noChangeArrowheads="1"/>
          </p:cNvSpPr>
          <p:nvPr/>
        </p:nvSpPr>
        <p:spPr bwMode="auto">
          <a:xfrm>
            <a:off x="539552" y="5373216"/>
            <a:ext cx="3419622"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40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348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9043"/>
            <a:ext cx="2886075" cy="28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002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Defizite bei der Gründung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fld id="{D85D4919-9345-C143-B116-BEF1F73A0D07}" type="slidenum">
              <a:rPr lang="de-DE" smtClean="0"/>
              <a:pPr/>
              <a:t>21</a:t>
            </a:fld>
            <a:endParaRPr lang="de-DE"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 xmlns:a16="http://schemas.microsoft.com/office/drawing/2014/main" id="{411F4F2D-2D32-406E-A0B2-09E938AF9EE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110" y="2003446"/>
            <a:ext cx="8235949" cy="486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7">
            <a:extLst>
              <a:ext uri="{FF2B5EF4-FFF2-40B4-BE49-F238E27FC236}">
                <a16:creationId xmlns="" xmlns:a16="http://schemas.microsoft.com/office/drawing/2014/main" id="{0143EC1A-2EC9-4CB7-B461-CA5508401DA7}"/>
              </a:ext>
            </a:extLst>
          </p:cNvPr>
          <p:cNvSpPr>
            <a:spLocks noChangeArrowheads="1"/>
          </p:cNvSpPr>
          <p:nvPr/>
        </p:nvSpPr>
        <p:spPr bwMode="auto">
          <a:xfrm>
            <a:off x="762827" y="3909088"/>
            <a:ext cx="3556387"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2" name="Oval 7">
            <a:extLst>
              <a:ext uri="{FF2B5EF4-FFF2-40B4-BE49-F238E27FC236}">
                <a16:creationId xmlns="" xmlns:a16="http://schemas.microsoft.com/office/drawing/2014/main" id="{769B529A-1246-4C1D-9677-A31953E7DA8D}"/>
              </a:ext>
            </a:extLst>
          </p:cNvPr>
          <p:cNvSpPr>
            <a:spLocks noChangeArrowheads="1"/>
          </p:cNvSpPr>
          <p:nvPr/>
        </p:nvSpPr>
        <p:spPr bwMode="auto">
          <a:xfrm>
            <a:off x="762826" y="5625046"/>
            <a:ext cx="3556387"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pic>
        <p:nvPicPr>
          <p:cNvPr id="13" name="Picture 2">
            <a:extLst>
              <a:ext uri="{FF2B5EF4-FFF2-40B4-BE49-F238E27FC236}">
                <a16:creationId xmlns="" xmlns:a16="http://schemas.microsoft.com/office/drawing/2014/main" id="{796CB267-6C1B-4A7E-8DEF-84C8093C0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759" y="470206"/>
            <a:ext cx="2781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16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13</a:t>
            </a:r>
          </a:p>
        </p:txBody>
      </p:sp>
      <p:sp>
        <p:nvSpPr>
          <p:cNvPr id="6" name="Text Box 1029">
            <a:extLst>
              <a:ext uri="{FF2B5EF4-FFF2-40B4-BE49-F238E27FC236}">
                <a16:creationId xmlns="" xmlns:a16="http://schemas.microsoft.com/office/drawing/2014/main" id="{CC632B64-D3B1-472E-8B05-6A4B6E46C8D6}"/>
              </a:ext>
            </a:extLst>
          </p:cNvPr>
          <p:cNvSpPr txBox="1">
            <a:spLocks noChangeArrowheads="1"/>
          </p:cNvSpPr>
          <p:nvPr/>
        </p:nvSpPr>
        <p:spPr bwMode="auto">
          <a:xfrm>
            <a:off x="426882" y="1889684"/>
            <a:ext cx="82359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800" dirty="0"/>
          </a:p>
          <a:p>
            <a:pPr algn="l">
              <a:spcBef>
                <a:spcPct val="50000"/>
              </a:spcBef>
              <a:buFontTx/>
              <a:buChar char="-"/>
            </a:pPr>
            <a:r>
              <a:rPr lang="de-DE" altLang="de-DE" sz="1800" dirty="0"/>
              <a:t> Selbstplanung (Steuern, Abgaben, Gebühren, Controlling …)</a:t>
            </a:r>
          </a:p>
          <a:p>
            <a:pPr algn="l">
              <a:spcBef>
                <a:spcPct val="50000"/>
              </a:spcBef>
              <a:buFontTx/>
              <a:buChar char="-"/>
            </a:pPr>
            <a:r>
              <a:rPr lang="de-DE" altLang="de-DE" sz="1800" dirty="0"/>
              <a:t> Agentur für Arbeit (Gründungszuschuss)</a:t>
            </a:r>
          </a:p>
          <a:p>
            <a:pPr algn="l">
              <a:spcBef>
                <a:spcPct val="50000"/>
              </a:spcBef>
              <a:buFontTx/>
              <a:buChar char="-"/>
            </a:pPr>
            <a:r>
              <a:rPr lang="de-DE" altLang="de-DE" sz="1800" dirty="0"/>
              <a:t> Jobcenter (Einstiegsgeld)</a:t>
            </a:r>
          </a:p>
          <a:p>
            <a:pPr algn="l">
              <a:spcBef>
                <a:spcPct val="50000"/>
              </a:spcBef>
              <a:buFontTx/>
              <a:buChar char="-"/>
            </a:pPr>
            <a:r>
              <a:rPr lang="de-DE" altLang="de-DE" sz="1800" dirty="0"/>
              <a:t> Bank (Hausbank, öffentliche Förderbank)</a:t>
            </a:r>
          </a:p>
          <a:p>
            <a:pPr algn="l">
              <a:spcBef>
                <a:spcPct val="50000"/>
              </a:spcBef>
              <a:buFontTx/>
              <a:buChar char="-"/>
            </a:pPr>
            <a:r>
              <a:rPr lang="de-DE" altLang="de-DE" sz="1800" dirty="0"/>
              <a:t> Sonstige (Deutsche Rentenversicherung, Berufsgenossenschaft etc.)</a:t>
            </a:r>
          </a:p>
          <a:p>
            <a:pPr algn="l">
              <a:spcBef>
                <a:spcPct val="50000"/>
              </a:spcBef>
            </a:pPr>
            <a:endParaRPr lang="de-DE" altLang="de-DE" sz="1800" dirty="0"/>
          </a:p>
        </p:txBody>
      </p:sp>
    </p:spTree>
    <p:extLst>
      <p:ext uri="{BB962C8B-B14F-4D97-AF65-F5344CB8AC3E}">
        <p14:creationId xmlns:p14="http://schemas.microsoft.com/office/powerpoint/2010/main" val="147740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7" name="Textplatzhalter 2">
            <a:extLst>
              <a:ext uri="{FF2B5EF4-FFF2-40B4-BE49-F238E27FC236}">
                <a16:creationId xmlns=""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Finanzamt</a:t>
            </a:r>
          </a:p>
        </p:txBody>
      </p:sp>
    </p:spTree>
    <p:extLst>
      <p:ext uri="{BB962C8B-B14F-4D97-AF65-F5344CB8AC3E}">
        <p14:creationId xmlns:p14="http://schemas.microsoft.com/office/powerpoint/2010/main" val="2575863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Voraussichtliche Einkünfte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6" name="Grafik 5">
            <a:extLst>
              <a:ext uri="{FF2B5EF4-FFF2-40B4-BE49-F238E27FC236}">
                <a16:creationId xmlns="" xmlns:a16="http://schemas.microsoft.com/office/drawing/2014/main" id="{4F642510-4A7A-4825-A684-1114BC825247}"/>
              </a:ext>
            </a:extLst>
          </p:cNvPr>
          <p:cNvPicPr>
            <a:picLocks noChangeAspect="1"/>
          </p:cNvPicPr>
          <p:nvPr/>
        </p:nvPicPr>
        <p:blipFill>
          <a:blip r:embed="rId2"/>
          <a:stretch>
            <a:fillRect/>
          </a:stretch>
        </p:blipFill>
        <p:spPr>
          <a:xfrm>
            <a:off x="0" y="2194029"/>
            <a:ext cx="9144000" cy="3768973"/>
          </a:xfrm>
          <a:prstGeom prst="rect">
            <a:avLst/>
          </a:prstGeom>
        </p:spPr>
      </p:pic>
    </p:spTree>
    <p:extLst>
      <p:ext uri="{BB962C8B-B14F-4D97-AF65-F5344CB8AC3E}">
        <p14:creationId xmlns:p14="http://schemas.microsoft.com/office/powerpoint/2010/main" val="93741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Voraussichtlicher Umsatz</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7" name="Grafik 6">
            <a:extLst>
              <a:ext uri="{FF2B5EF4-FFF2-40B4-BE49-F238E27FC236}">
                <a16:creationId xmlns="" xmlns:a16="http://schemas.microsoft.com/office/drawing/2014/main" id="{9E2342F1-C58B-489E-930F-09ACCEDCFEC2}"/>
              </a:ext>
            </a:extLst>
          </p:cNvPr>
          <p:cNvPicPr>
            <a:picLocks noChangeAspect="1"/>
          </p:cNvPicPr>
          <p:nvPr/>
        </p:nvPicPr>
        <p:blipFill>
          <a:blip r:embed="rId2"/>
          <a:stretch>
            <a:fillRect/>
          </a:stretch>
        </p:blipFill>
        <p:spPr>
          <a:xfrm>
            <a:off x="0" y="2996952"/>
            <a:ext cx="9144000" cy="1177907"/>
          </a:xfrm>
          <a:prstGeom prst="rect">
            <a:avLst/>
          </a:prstGeom>
        </p:spPr>
      </p:pic>
    </p:spTree>
    <p:extLst>
      <p:ext uri="{BB962C8B-B14F-4D97-AF65-F5344CB8AC3E}">
        <p14:creationId xmlns:p14="http://schemas.microsoft.com/office/powerpoint/2010/main" val="3091125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Kleinunternehmerregelung</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6" name="Grafik 5">
            <a:extLst>
              <a:ext uri="{FF2B5EF4-FFF2-40B4-BE49-F238E27FC236}">
                <a16:creationId xmlns="" xmlns:a16="http://schemas.microsoft.com/office/drawing/2014/main" id="{6BC1190A-C342-486A-BA4E-ACFAF9ABF60A}"/>
              </a:ext>
            </a:extLst>
          </p:cNvPr>
          <p:cNvPicPr>
            <a:picLocks noChangeAspect="1"/>
          </p:cNvPicPr>
          <p:nvPr/>
        </p:nvPicPr>
        <p:blipFill>
          <a:blip r:embed="rId2"/>
          <a:stretch>
            <a:fillRect/>
          </a:stretch>
        </p:blipFill>
        <p:spPr>
          <a:xfrm>
            <a:off x="0" y="2636912"/>
            <a:ext cx="9144000" cy="2053789"/>
          </a:xfrm>
          <a:prstGeom prst="rect">
            <a:avLst/>
          </a:prstGeom>
        </p:spPr>
      </p:pic>
    </p:spTree>
    <p:extLst>
      <p:ext uri="{BB962C8B-B14F-4D97-AF65-F5344CB8AC3E}">
        <p14:creationId xmlns:p14="http://schemas.microsoft.com/office/powerpoint/2010/main" val="86229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7" name="Textplatzhalter 2">
            <a:extLst>
              <a:ext uri="{FF2B5EF4-FFF2-40B4-BE49-F238E27FC236}">
                <a16:creationId xmlns=""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Gründungszuschuss</a:t>
            </a:r>
          </a:p>
        </p:txBody>
      </p:sp>
    </p:spTree>
    <p:extLst>
      <p:ext uri="{BB962C8B-B14F-4D97-AF65-F5344CB8AC3E}">
        <p14:creationId xmlns:p14="http://schemas.microsoft.com/office/powerpoint/2010/main" val="4168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Erforderliche Unterlagen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6" name="Picture 3">
            <a:extLst>
              <a:ext uri="{FF2B5EF4-FFF2-40B4-BE49-F238E27FC236}">
                <a16:creationId xmlns="" xmlns:a16="http://schemas.microsoft.com/office/drawing/2014/main" id="{40C781CF-406E-41D0-92A9-271A532F3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2276475"/>
            <a:ext cx="8225867" cy="20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694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Einschätzung des Vorhabens</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7" name="Picture 6">
            <a:extLst>
              <a:ext uri="{FF2B5EF4-FFF2-40B4-BE49-F238E27FC236}">
                <a16:creationId xmlns="" xmlns:a16="http://schemas.microsoft.com/office/drawing/2014/main" id="{5AA33B0E-5F39-47E2-B7A4-4D1EF3108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02" y="2340746"/>
            <a:ext cx="8278048" cy="36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13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Ablaufplan (angedacht)</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5" name="Text Box 2">
            <a:extLst>
              <a:ext uri="{FF2B5EF4-FFF2-40B4-BE49-F238E27FC236}">
                <a16:creationId xmlns="" xmlns:a16="http://schemas.microsoft.com/office/drawing/2014/main" id="{64512AE9-8996-45F5-B838-090A45928E0D}"/>
              </a:ext>
            </a:extLst>
          </p:cNvPr>
          <p:cNvSpPr txBox="1">
            <a:spLocks noChangeArrowheads="1"/>
          </p:cNvSpPr>
          <p:nvPr/>
        </p:nvSpPr>
        <p:spPr bwMode="auto">
          <a:xfrm>
            <a:off x="444500" y="1884139"/>
            <a:ext cx="82359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92D050"/>
              </a:solidFill>
            </a:endParaRPr>
          </a:p>
          <a:p>
            <a:pPr algn="l">
              <a:spcBef>
                <a:spcPct val="50000"/>
              </a:spcBef>
            </a:pPr>
            <a:r>
              <a:rPr lang="de-DE" altLang="de-DE" sz="1800" b="1" dirty="0">
                <a:solidFill>
                  <a:srgbClr val="92D050"/>
                </a:solidFill>
              </a:rPr>
              <a:t>München, </a:t>
            </a:r>
            <a:r>
              <a:rPr lang="de-DE" altLang="de-DE" sz="1800" b="1" dirty="0" smtClean="0">
                <a:solidFill>
                  <a:srgbClr val="92D050"/>
                </a:solidFill>
              </a:rPr>
              <a:t>28. </a:t>
            </a:r>
            <a:r>
              <a:rPr lang="de-DE" altLang="de-DE" sz="1800" b="1" smtClean="0">
                <a:solidFill>
                  <a:srgbClr val="92D050"/>
                </a:solidFill>
              </a:rPr>
              <a:t>April 2018</a:t>
            </a:r>
            <a:endParaRPr lang="de-DE" altLang="de-DE" sz="1800" b="1" dirty="0">
              <a:solidFill>
                <a:srgbClr val="92D050"/>
              </a:solidFill>
            </a:endParaRPr>
          </a:p>
          <a:p>
            <a:pPr>
              <a:spcBef>
                <a:spcPct val="50000"/>
              </a:spcBef>
            </a:pPr>
            <a:r>
              <a:rPr lang="de-DE" altLang="de-DE" sz="1800" dirty="0"/>
              <a:t>- Übung zum Elevator Pitch</a:t>
            </a:r>
          </a:p>
          <a:p>
            <a:pPr>
              <a:spcBef>
                <a:spcPct val="50000"/>
              </a:spcBef>
            </a:pPr>
            <a:r>
              <a:rPr lang="de-DE" altLang="de-DE" sz="1800" dirty="0"/>
              <a:t>- Der Businessplan als Erfolgsinstrument</a:t>
            </a:r>
          </a:p>
          <a:p>
            <a:pPr>
              <a:spcBef>
                <a:spcPct val="50000"/>
              </a:spcBef>
              <a:buFontTx/>
              <a:buChar char="-"/>
            </a:pPr>
            <a:r>
              <a:rPr lang="de-DE" altLang="de-DE" sz="1800" dirty="0"/>
              <a:t> Aufbau und Inhalte des Businessplans</a:t>
            </a:r>
          </a:p>
          <a:p>
            <a:pPr>
              <a:spcBef>
                <a:spcPct val="50000"/>
              </a:spcBef>
            </a:pPr>
            <a:r>
              <a:rPr lang="de-DE" altLang="de-DE" sz="1800" dirty="0"/>
              <a:t>  Teil A: der schriftliche Teil</a:t>
            </a:r>
          </a:p>
          <a:p>
            <a:pPr>
              <a:spcBef>
                <a:spcPct val="50000"/>
              </a:spcBef>
            </a:pPr>
            <a:r>
              <a:rPr lang="de-DE" altLang="de-DE" sz="1800" dirty="0"/>
              <a:t>  Teil B: der Finanzplan</a:t>
            </a:r>
          </a:p>
        </p:txBody>
      </p:sp>
    </p:spTree>
    <p:extLst>
      <p:ext uri="{BB962C8B-B14F-4D97-AF65-F5344CB8AC3E}">
        <p14:creationId xmlns:p14="http://schemas.microsoft.com/office/powerpoint/2010/main" val="306351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7" name="Textplatzhalter 2">
            <a:extLst>
              <a:ext uri="{FF2B5EF4-FFF2-40B4-BE49-F238E27FC236}">
                <a16:creationId xmlns=""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Verlängerung Gründungszuschuss</a:t>
            </a:r>
          </a:p>
        </p:txBody>
      </p:sp>
    </p:spTree>
    <p:extLst>
      <p:ext uri="{BB962C8B-B14F-4D97-AF65-F5344CB8AC3E}">
        <p14:creationId xmlns:p14="http://schemas.microsoft.com/office/powerpoint/2010/main" val="121925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Erforderliche Unterlagen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6" name="Picture 6">
            <a:extLst>
              <a:ext uri="{FF2B5EF4-FFF2-40B4-BE49-F238E27FC236}">
                <a16:creationId xmlns="" xmlns:a16="http://schemas.microsoft.com/office/drawing/2014/main" id="{82341A8D-BF66-4E2C-804A-37490ED24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011672"/>
            <a:ext cx="8235950" cy="9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204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7" name="Textplatzhalter 2">
            <a:extLst>
              <a:ext uri="{FF2B5EF4-FFF2-40B4-BE49-F238E27FC236}">
                <a16:creationId xmlns=""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ERP – Kapital für Gründung (KfW)</a:t>
            </a:r>
          </a:p>
        </p:txBody>
      </p:sp>
    </p:spTree>
    <p:extLst>
      <p:ext uri="{BB962C8B-B14F-4D97-AF65-F5344CB8AC3E}">
        <p14:creationId xmlns:p14="http://schemas.microsoft.com/office/powerpoint/2010/main" val="228977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Umsatz / Betriebsergebnis</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6" name="Picture 1030">
            <a:extLst>
              <a:ext uri="{FF2B5EF4-FFF2-40B4-BE49-F238E27FC236}">
                <a16:creationId xmlns="" xmlns:a16="http://schemas.microsoft.com/office/drawing/2014/main" id="{08B80114-78B6-4016-BD2A-9140AF4DE50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5869" y="2227752"/>
            <a:ext cx="8200931" cy="390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04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Investitionen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7" name="Picture 6">
            <a:extLst>
              <a:ext uri="{FF2B5EF4-FFF2-40B4-BE49-F238E27FC236}">
                <a16:creationId xmlns="" xmlns:a16="http://schemas.microsoft.com/office/drawing/2014/main" id="{B9563753-5049-48B0-937F-0C15E097D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251937"/>
            <a:ext cx="8235950" cy="32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37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7" name="Textplatzhalter 2">
            <a:extLst>
              <a:ext uri="{FF2B5EF4-FFF2-40B4-BE49-F238E27FC236}">
                <a16:creationId xmlns=""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Selbstauskunft (Beispiel Sparkasse)</a:t>
            </a:r>
          </a:p>
        </p:txBody>
      </p:sp>
    </p:spTree>
    <p:extLst>
      <p:ext uri="{BB962C8B-B14F-4D97-AF65-F5344CB8AC3E}">
        <p14:creationId xmlns:p14="http://schemas.microsoft.com/office/powerpoint/2010/main" val="3460016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Selbstauskunft (mtl. private Kosten)</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6" name="Picture 6">
            <a:extLst>
              <a:ext uri="{FF2B5EF4-FFF2-40B4-BE49-F238E27FC236}">
                <a16:creationId xmlns="" xmlns:a16="http://schemas.microsoft.com/office/drawing/2014/main" id="{6D58B8EB-19B3-464C-9A18-4269B3C03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132856"/>
            <a:ext cx="8235950" cy="387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79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14</a:t>
            </a:r>
          </a:p>
        </p:txBody>
      </p:sp>
      <p:sp>
        <p:nvSpPr>
          <p:cNvPr id="5" name="Rechteck 4">
            <a:extLst>
              <a:ext uri="{FF2B5EF4-FFF2-40B4-BE49-F238E27FC236}">
                <a16:creationId xmlns="" xmlns:a16="http://schemas.microsoft.com/office/drawing/2014/main" id="{C1DDF0A3-92C5-4716-8E0E-75E5AAA06548}"/>
              </a:ext>
            </a:extLst>
          </p:cNvPr>
          <p:cNvSpPr/>
          <p:nvPr/>
        </p:nvSpPr>
        <p:spPr>
          <a:xfrm>
            <a:off x="463550" y="1884139"/>
            <a:ext cx="8216900" cy="3637919"/>
          </a:xfrm>
          <a:prstGeom prst="rect">
            <a:avLst/>
          </a:prstGeom>
        </p:spPr>
        <p:txBody>
          <a:bodyPr wrap="square">
            <a:spAutoFit/>
          </a:bodyPr>
          <a:lstStyle/>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0. 	Executive Summary        			2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1.      Geschäftsidee                        	    	3 Seiten </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2.      Persönliche Voraussetzungen     		2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3.      Markteinschätzung                              	4 Seiten</a:t>
            </a:r>
          </a:p>
          <a:p>
            <a:pPr marL="609600" indent="-609600" eaLnBrk="1" hangingPunct="1">
              <a:lnSpc>
                <a:spcPct val="80000"/>
              </a:lnSpc>
              <a:buFontTx/>
              <a:buNone/>
            </a:pPr>
            <a:r>
              <a:rPr lang="de-DE" altLang="de-DE" dirty="0">
                <a:latin typeface="Arial" pitchFamily="34" charset="0"/>
                <a:cs typeface="Times New Roman" pitchFamily="18" charset="0"/>
              </a:rPr>
              <a:t> </a:t>
            </a:r>
          </a:p>
          <a:p>
            <a:pPr marL="609600" indent="-609600" eaLnBrk="1" hangingPunct="1">
              <a:lnSpc>
                <a:spcPct val="80000"/>
              </a:lnSpc>
              <a:buFontTx/>
              <a:buNone/>
            </a:pPr>
            <a:r>
              <a:rPr lang="de-DE" altLang="de-DE" dirty="0">
                <a:latin typeface="Arial" pitchFamily="34" charset="0"/>
                <a:cs typeface="Times New Roman" pitchFamily="18" charset="0"/>
              </a:rPr>
              <a:t>	4.      Wettbewerbssituation                        	4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5.      Produktions-/ Dienstleistungsfaktoren    	4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6.      Standortwahl                                           	1 Seite</a:t>
            </a:r>
          </a:p>
          <a:p>
            <a:pPr marL="609600" indent="-609600" eaLnBrk="1" hangingPunct="1">
              <a:lnSpc>
                <a:spcPct val="80000"/>
              </a:lnSpc>
              <a:buFontTx/>
              <a:buNone/>
            </a:pPr>
            <a:r>
              <a:rPr lang="de-DE" altLang="de-DE" dirty="0">
                <a:latin typeface="Arial" pitchFamily="34" charset="0"/>
                <a:cs typeface="Times New Roman" pitchFamily="18" charset="0"/>
              </a:rPr>
              <a:t>	</a:t>
            </a:r>
          </a:p>
          <a:p>
            <a:pPr marL="609600" indent="-609600" eaLnBrk="1" hangingPunct="1">
              <a:lnSpc>
                <a:spcPct val="80000"/>
              </a:lnSpc>
              <a:buFontTx/>
              <a:buNone/>
            </a:pPr>
            <a:r>
              <a:rPr lang="de-DE" altLang="de-DE" dirty="0">
                <a:latin typeface="Arial" pitchFamily="34" charset="0"/>
                <a:cs typeface="Times New Roman" pitchFamily="18" charset="0"/>
              </a:rPr>
              <a:t>	7.	Zukunftsaussichten                                 	2 Seiten</a:t>
            </a:r>
            <a:endParaRPr lang="de-DE" altLang="de-DE" sz="1200" dirty="0">
              <a:latin typeface="Arial" pitchFamily="34" charset="0"/>
              <a:cs typeface="Times New Roman" pitchFamily="18" charset="0"/>
            </a:endParaRPr>
          </a:p>
        </p:txBody>
      </p:sp>
      <p:pic>
        <p:nvPicPr>
          <p:cNvPr id="8" name="Picture 5">
            <a:extLst>
              <a:ext uri="{FF2B5EF4-FFF2-40B4-BE49-F238E27FC236}">
                <a16:creationId xmlns="" xmlns:a16="http://schemas.microsoft.com/office/drawing/2014/main" id="{6BF33E1D-FE1C-47BB-BB25-10EDE6325AA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2440" y="1361289"/>
            <a:ext cx="190622"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42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15</a:t>
            </a:r>
          </a:p>
        </p:txBody>
      </p:sp>
      <p:sp>
        <p:nvSpPr>
          <p:cNvPr id="5" name="Rechteck 4">
            <a:extLst>
              <a:ext uri="{FF2B5EF4-FFF2-40B4-BE49-F238E27FC236}">
                <a16:creationId xmlns="" xmlns:a16="http://schemas.microsoft.com/office/drawing/2014/main" id="{C1DDF0A3-92C5-4716-8E0E-75E5AAA06548}"/>
              </a:ext>
            </a:extLst>
          </p:cNvPr>
          <p:cNvSpPr/>
          <p:nvPr/>
        </p:nvSpPr>
        <p:spPr>
          <a:xfrm>
            <a:off x="463550" y="1884139"/>
            <a:ext cx="8216900" cy="4053417"/>
          </a:xfrm>
          <a:prstGeom prst="rect">
            <a:avLst/>
          </a:prstGeom>
        </p:spPr>
        <p:txBody>
          <a:bodyPr wrap="square">
            <a:spAutoFit/>
          </a:bodyPr>
          <a:lstStyle/>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8.      Weitere wichtige Aspekte, wie</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Rechtsform</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Genehmigungen				1 Seite</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Fläche / Räume</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Versicherungen</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9.      Investitionsplan (Sach- und Betriebsmittel)</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10.      Rentabilitätsplan für drei Jahre                            	  7 Seiten</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11.      Liquiditätsplan für die ersten 24 Monate                       </a:t>
            </a:r>
            <a:endParaRPr lang="de-DE" altLang="de-DE" sz="1200" dirty="0">
              <a:latin typeface="Arial" pitchFamily="34" charset="0"/>
              <a:cs typeface="Times New Roman" pitchFamily="18" charset="0"/>
            </a:endParaRPr>
          </a:p>
        </p:txBody>
      </p:sp>
      <p:pic>
        <p:nvPicPr>
          <p:cNvPr id="8" name="Picture 5">
            <a:extLst>
              <a:ext uri="{FF2B5EF4-FFF2-40B4-BE49-F238E27FC236}">
                <a16:creationId xmlns="" xmlns:a16="http://schemas.microsoft.com/office/drawing/2014/main" id="{6BF33E1D-FE1C-47BB-BB25-10EDE6325AA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2440" y="1361289"/>
            <a:ext cx="190622"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extLst>
              <a:ext uri="{FF2B5EF4-FFF2-40B4-BE49-F238E27FC236}">
                <a16:creationId xmlns="" xmlns:a16="http://schemas.microsoft.com/office/drawing/2014/main" id="{A9F59603-98F5-4051-8738-79240643BDDD}"/>
              </a:ext>
            </a:extLst>
          </p:cNvPr>
          <p:cNvSpPr>
            <a:spLocks/>
          </p:cNvSpPr>
          <p:nvPr/>
        </p:nvSpPr>
        <p:spPr bwMode="auto">
          <a:xfrm>
            <a:off x="6156176" y="2060848"/>
            <a:ext cx="792163" cy="2446337"/>
          </a:xfrm>
          <a:prstGeom prst="rightBrace">
            <a:avLst>
              <a:gd name="adj1" fmla="val 2573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a:p>
        </p:txBody>
      </p:sp>
      <p:sp>
        <p:nvSpPr>
          <p:cNvPr id="9" name="AutoShape 7">
            <a:extLst>
              <a:ext uri="{FF2B5EF4-FFF2-40B4-BE49-F238E27FC236}">
                <a16:creationId xmlns="" xmlns:a16="http://schemas.microsoft.com/office/drawing/2014/main" id="{E1D8A56C-E795-438C-A4F5-84101E1BC443}"/>
              </a:ext>
            </a:extLst>
          </p:cNvPr>
          <p:cNvSpPr>
            <a:spLocks/>
          </p:cNvSpPr>
          <p:nvPr/>
        </p:nvSpPr>
        <p:spPr bwMode="auto">
          <a:xfrm>
            <a:off x="6419810" y="4656690"/>
            <a:ext cx="504825" cy="1223962"/>
          </a:xfrm>
          <a:prstGeom prst="rightBrace">
            <a:avLst>
              <a:gd name="adj1" fmla="val 202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a:p>
        </p:txBody>
      </p:sp>
    </p:spTree>
    <p:extLst>
      <p:ext uri="{BB962C8B-B14F-4D97-AF65-F5344CB8AC3E}">
        <p14:creationId xmlns:p14="http://schemas.microsoft.com/office/powerpoint/2010/main" val="188776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Inhalte Konzept - Businessplanwettbewerb</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pic>
        <p:nvPicPr>
          <p:cNvPr id="7" name="Picture 4">
            <a:extLst>
              <a:ext uri="{FF2B5EF4-FFF2-40B4-BE49-F238E27FC236}">
                <a16:creationId xmlns="" xmlns:a16="http://schemas.microsoft.com/office/drawing/2014/main" id="{815D87A6-7E66-45FB-815E-69FD299EE04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71712" y="1922589"/>
            <a:ext cx="5400576"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2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3</a:t>
            </a:r>
          </a:p>
        </p:txBody>
      </p:sp>
      <p:sp>
        <p:nvSpPr>
          <p:cNvPr id="6" name="Text Box 2">
            <a:extLst>
              <a:ext uri="{FF2B5EF4-FFF2-40B4-BE49-F238E27FC236}">
                <a16:creationId xmlns="" xmlns:a16="http://schemas.microsoft.com/office/drawing/2014/main" id="{2C6C9F8B-3F95-45B9-A5A0-83DC0295288F}"/>
              </a:ext>
            </a:extLst>
          </p:cNvPr>
          <p:cNvSpPr txBox="1">
            <a:spLocks noChangeArrowheads="1"/>
          </p:cNvSpPr>
          <p:nvPr/>
        </p:nvSpPr>
        <p:spPr bwMode="auto">
          <a:xfrm>
            <a:off x="444500" y="1884139"/>
            <a:ext cx="7786688"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p>
          <a:p>
            <a:pPr algn="l"/>
            <a:r>
              <a:rPr lang="de-DE" altLang="de-DE" sz="1800" b="1" dirty="0"/>
              <a:t>	</a:t>
            </a:r>
            <a:r>
              <a:rPr lang="de-DE" altLang="de-DE" sz="1800" dirty="0"/>
              <a:t>1. Klären Sie Ihre Zielgruppe</a:t>
            </a:r>
            <a:br>
              <a:rPr lang="de-DE" altLang="de-DE" sz="1800" dirty="0"/>
            </a:br>
            <a:endParaRPr lang="de-DE" altLang="de-DE" sz="1800" dirty="0"/>
          </a:p>
          <a:p>
            <a:pPr algn="l"/>
            <a:r>
              <a:rPr lang="de-DE" altLang="de-DE" sz="1800" dirty="0"/>
              <a:t>	2. Finden Sie einen Haken, an dem Ihr Zuhörer anbeißt</a:t>
            </a:r>
            <a:br>
              <a:rPr lang="de-DE" altLang="de-DE" sz="1800" dirty="0"/>
            </a:br>
            <a:r>
              <a:rPr lang="de-DE" altLang="de-DE" sz="1800" dirty="0"/>
              <a:t/>
            </a:r>
            <a:br>
              <a:rPr lang="de-DE" altLang="de-DE" sz="1800" dirty="0"/>
            </a:br>
            <a:r>
              <a:rPr lang="de-DE" altLang="de-DE" sz="1800" dirty="0"/>
              <a:t>3. Sprechen Sie klar und einfach</a:t>
            </a:r>
            <a:br>
              <a:rPr lang="de-DE" altLang="de-DE" sz="1800" dirty="0"/>
            </a:br>
            <a:r>
              <a:rPr lang="de-DE" altLang="de-DE" sz="1800" dirty="0"/>
              <a:t/>
            </a:r>
            <a:br>
              <a:rPr lang="de-DE" altLang="de-DE" sz="1800" dirty="0"/>
            </a:br>
            <a:r>
              <a:rPr lang="de-DE" altLang="de-DE" sz="1800" dirty="0"/>
              <a:t>4. Welches Problem lösen Sie wirklich? </a:t>
            </a:r>
            <a:br>
              <a:rPr lang="de-DE" altLang="de-DE" sz="1800" dirty="0"/>
            </a:br>
            <a:r>
              <a:rPr lang="de-DE" altLang="de-DE" sz="1800" dirty="0"/>
              <a:t/>
            </a:r>
            <a:br>
              <a:rPr lang="de-DE" altLang="de-DE" sz="1800" dirty="0"/>
            </a:br>
            <a:r>
              <a:rPr lang="de-DE" altLang="de-DE" sz="1800" dirty="0"/>
              <a:t>5. Was machen Sie anders?</a:t>
            </a:r>
            <a:br>
              <a:rPr lang="de-DE" altLang="de-DE" sz="1800" dirty="0"/>
            </a:br>
            <a:r>
              <a:rPr lang="de-DE" altLang="de-DE" sz="1800" dirty="0"/>
              <a:t/>
            </a:r>
            <a:br>
              <a:rPr lang="de-DE" altLang="de-DE" sz="1800" dirty="0"/>
            </a:br>
            <a:r>
              <a:rPr lang="de-DE" altLang="de-DE" sz="1800" dirty="0"/>
              <a:t>6. Führen Sie einen Dialog</a:t>
            </a:r>
          </a:p>
          <a:p>
            <a:pPr algn="l">
              <a:spcBef>
                <a:spcPct val="50000"/>
              </a:spcBef>
            </a:pPr>
            <a:endParaRPr lang="de-DE" altLang="de-DE" sz="800" dirty="0"/>
          </a:p>
        </p:txBody>
      </p:sp>
    </p:spTree>
    <p:extLst>
      <p:ext uri="{BB962C8B-B14F-4D97-AF65-F5344CB8AC3E}">
        <p14:creationId xmlns:p14="http://schemas.microsoft.com/office/powerpoint/2010/main" val="48751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Fußzeilenplatzhalter 3"/>
          <p:cNvSpPr>
            <a:spLocks noGrp="1"/>
          </p:cNvSpPr>
          <p:nvPr>
            <p:ph type="ftr" sz="quarter" idx="10"/>
          </p:nvPr>
        </p:nvSpPr>
        <p:spPr>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a:t>Gründung</a:t>
            </a:r>
          </a:p>
        </p:txBody>
      </p:sp>
      <p:pic>
        <p:nvPicPr>
          <p:cNvPr id="38916"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42256" y="-777081"/>
            <a:ext cx="605948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3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Fußzeilenplatzhalter 3"/>
          <p:cNvSpPr>
            <a:spLocks noGrp="1"/>
          </p:cNvSpPr>
          <p:nvPr>
            <p:ph type="ftr" sz="quarter" idx="10"/>
          </p:nvPr>
        </p:nvSpPr>
        <p:spPr>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a:t>Gründung</a:t>
            </a:r>
          </a:p>
        </p:txBody>
      </p:sp>
      <p:sp>
        <p:nvSpPr>
          <p:cNvPr id="39939" name="Foliennummernplatzhalter 4"/>
          <p:cNvSpPr>
            <a:spLocks noGrp="1"/>
          </p:cNvSpPr>
          <p:nvPr>
            <p:ph type="sldNum" sz="quarter" idx="11"/>
          </p:nvPr>
        </p:nvSpPr>
        <p:spPr>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a:t>© 2014 Harald Hof</a:t>
            </a:r>
          </a:p>
        </p:txBody>
      </p:sp>
      <p:pic>
        <p:nvPicPr>
          <p:cNvPr id="39940"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52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4" name="Picture 102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6638" y="0"/>
            <a:ext cx="45243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25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Executive Summary</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16</a:t>
            </a:r>
          </a:p>
        </p:txBody>
      </p:sp>
      <p:pic>
        <p:nvPicPr>
          <p:cNvPr id="8" name="Picture 5">
            <a:extLst>
              <a:ext uri="{FF2B5EF4-FFF2-40B4-BE49-F238E27FC236}">
                <a16:creationId xmlns="" xmlns:a16="http://schemas.microsoft.com/office/drawing/2014/main" id="{6BF33E1D-FE1C-47BB-BB25-10EDE6325AA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2440" y="1361289"/>
            <a:ext cx="190622"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27">
            <a:extLst>
              <a:ext uri="{FF2B5EF4-FFF2-40B4-BE49-F238E27FC236}">
                <a16:creationId xmlns="" xmlns:a16="http://schemas.microsoft.com/office/drawing/2014/main" id="{CAC0110D-9522-4194-8E57-898444C13359}"/>
              </a:ext>
            </a:extLst>
          </p:cNvPr>
          <p:cNvSpPr txBox="1">
            <a:spLocks noChangeArrowheads="1"/>
          </p:cNvSpPr>
          <p:nvPr/>
        </p:nvSpPr>
        <p:spPr bwMode="auto">
          <a:xfrm>
            <a:off x="444500" y="1884139"/>
            <a:ext cx="8087940" cy="42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900" dirty="0">
                <a:cs typeface="Times New Roman" pitchFamily="18" charset="0"/>
              </a:rPr>
              <a:t> </a:t>
            </a:r>
            <a:r>
              <a:rPr lang="de-DE" altLang="de-DE" sz="1800" dirty="0">
                <a:cs typeface="Times New Roman" pitchFamily="18" charset="0"/>
              </a:rPr>
              <a:t>Zusammenfassung aller wesentlichen Konzeptinhalte:</a:t>
            </a:r>
          </a:p>
          <a:p>
            <a:pPr algn="l">
              <a:spcBef>
                <a:spcPct val="50000"/>
              </a:spcBef>
            </a:pPr>
            <a:r>
              <a:rPr lang="de-DE" altLang="de-DE" sz="1800" dirty="0">
                <a:cs typeface="Times New Roman" pitchFamily="18" charset="0"/>
              </a:rPr>
              <a:t>   - Geschäftsidee</a:t>
            </a:r>
          </a:p>
          <a:p>
            <a:pPr algn="l">
              <a:spcBef>
                <a:spcPct val="50000"/>
              </a:spcBef>
            </a:pPr>
            <a:r>
              <a:rPr lang="de-DE" altLang="de-DE" sz="1800" dirty="0">
                <a:cs typeface="Times New Roman" pitchFamily="18" charset="0"/>
              </a:rPr>
              <a:t>   - Rechtsform und Beteiligte sowie deren Anteil</a:t>
            </a:r>
          </a:p>
          <a:p>
            <a:pPr algn="l">
              <a:spcBef>
                <a:spcPct val="50000"/>
              </a:spcBef>
            </a:pPr>
            <a:r>
              <a:rPr lang="de-DE" altLang="de-DE" sz="1800" dirty="0">
                <a:cs typeface="Times New Roman" pitchFamily="18" charset="0"/>
              </a:rPr>
              <a:t>   - Kapitalbedarf (Sachinvestitionen und Betriebsmittel)</a:t>
            </a:r>
          </a:p>
          <a:p>
            <a:pPr algn="l">
              <a:spcBef>
                <a:spcPct val="50000"/>
              </a:spcBef>
            </a:pPr>
            <a:r>
              <a:rPr lang="de-DE" altLang="de-DE" sz="1800" dirty="0">
                <a:cs typeface="Times New Roman" pitchFamily="18" charset="0"/>
              </a:rPr>
              <a:t>   - Umsatz- und Rentabilitätszahlen (Jahr 1 bis 3)</a:t>
            </a:r>
          </a:p>
          <a:p>
            <a:pPr algn="l">
              <a:spcBef>
                <a:spcPct val="50000"/>
              </a:spcBef>
            </a:pPr>
            <a:endParaRPr lang="de-DE" altLang="de-DE" sz="1900" dirty="0">
              <a:cs typeface="Times New Roman" pitchFamily="18" charset="0"/>
            </a:endParaRPr>
          </a:p>
          <a:p>
            <a:pPr algn="l">
              <a:spcBef>
                <a:spcPct val="50000"/>
              </a:spcBef>
              <a:buFontTx/>
              <a:buChar char="•"/>
            </a:pPr>
            <a:endParaRPr lang="de-DE" altLang="de-DE" sz="1900" dirty="0">
              <a:cs typeface="Times New Roman" pitchFamily="18" charset="0"/>
            </a:endParaRPr>
          </a:p>
          <a:p>
            <a:pPr algn="l">
              <a:spcBef>
                <a:spcPct val="50000"/>
              </a:spcBef>
            </a:pPr>
            <a:endParaRPr lang="de-DE" altLang="de-DE" sz="1900" dirty="0">
              <a:cs typeface="Times New Roman" pitchFamily="18" charset="0"/>
            </a:endParaRPr>
          </a:p>
          <a:p>
            <a:pPr>
              <a:spcBef>
                <a:spcPct val="50000"/>
              </a:spcBef>
            </a:pPr>
            <a:endParaRPr lang="de-DE" altLang="de-DE" sz="1900" dirty="0"/>
          </a:p>
        </p:txBody>
      </p:sp>
      <p:sp>
        <p:nvSpPr>
          <p:cNvPr id="9" name="Rectangle 5">
            <a:extLst>
              <a:ext uri="{FF2B5EF4-FFF2-40B4-BE49-F238E27FC236}">
                <a16:creationId xmlns="" xmlns:a16="http://schemas.microsoft.com/office/drawing/2014/main" id="{E0E13924-490F-4619-B803-B0ED8E0F9826}"/>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00.</a:t>
            </a:r>
          </a:p>
        </p:txBody>
      </p:sp>
    </p:spTree>
    <p:extLst>
      <p:ext uri="{BB962C8B-B14F-4D97-AF65-F5344CB8AC3E}">
        <p14:creationId xmlns:p14="http://schemas.microsoft.com/office/powerpoint/2010/main" val="3909385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Geschäftsidee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17</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01.</a:t>
            </a:r>
          </a:p>
        </p:txBody>
      </p:sp>
      <p:sp>
        <p:nvSpPr>
          <p:cNvPr id="8" name="Rechteck 7">
            <a:extLst>
              <a:ext uri="{FF2B5EF4-FFF2-40B4-BE49-F238E27FC236}">
                <a16:creationId xmlns="" xmlns:a16="http://schemas.microsoft.com/office/drawing/2014/main" id="{F9A5D4CE-A301-4EAE-A1C3-A462D1919655}"/>
              </a:ext>
            </a:extLst>
          </p:cNvPr>
          <p:cNvSpPr/>
          <p:nvPr/>
        </p:nvSpPr>
        <p:spPr>
          <a:xfrm>
            <a:off x="463549" y="1869719"/>
            <a:ext cx="8025551" cy="2862322"/>
          </a:xfrm>
          <a:prstGeom prst="rect">
            <a:avLst/>
          </a:prstGeom>
        </p:spPr>
        <p:txBody>
          <a:bodyPr wrap="square">
            <a:spAutoFit/>
          </a:bodyPr>
          <a:lstStyle/>
          <a:p>
            <a:pPr>
              <a:spcBef>
                <a:spcPct val="50000"/>
              </a:spcBef>
              <a:buFontTx/>
              <a:buChar char="•"/>
            </a:pPr>
            <a:endParaRPr lang="de-DE" altLang="de-DE" dirty="0">
              <a:cs typeface="Times New Roman" pitchFamily="18" charset="0"/>
            </a:endParaRPr>
          </a:p>
          <a:p>
            <a:pPr>
              <a:spcBef>
                <a:spcPct val="50000"/>
              </a:spcBef>
              <a:buFontTx/>
              <a:buChar char="•"/>
            </a:pPr>
            <a:r>
              <a:rPr lang="de-DE" altLang="de-DE" dirty="0">
                <a:cs typeface="Times New Roman" pitchFamily="18" charset="0"/>
              </a:rPr>
              <a:t> Was ist Ihre Geschäftsidee (Produkt oder Dienstleistung) ?</a:t>
            </a:r>
          </a:p>
          <a:p>
            <a:pPr>
              <a:spcBef>
                <a:spcPct val="50000"/>
              </a:spcBef>
              <a:buFontTx/>
              <a:buChar char="•"/>
            </a:pPr>
            <a:r>
              <a:rPr lang="de-DE" altLang="de-DE" dirty="0">
                <a:cs typeface="Times New Roman" pitchFamily="18" charset="0"/>
              </a:rPr>
              <a:t> Welchen Nutzen hat Ihr Angebot?</a:t>
            </a:r>
          </a:p>
          <a:p>
            <a:pPr>
              <a:spcBef>
                <a:spcPct val="50000"/>
              </a:spcBef>
              <a:buFontTx/>
              <a:buChar char="•"/>
            </a:pPr>
            <a:r>
              <a:rPr lang="de-DE" altLang="de-DE" dirty="0">
                <a:cs typeface="Times New Roman" pitchFamily="18" charset="0"/>
              </a:rPr>
              <a:t> Wie bekannt ist Ihr Produkt / Ihre Dienstleistung?</a:t>
            </a:r>
          </a:p>
          <a:p>
            <a:pPr>
              <a:spcBef>
                <a:spcPct val="50000"/>
              </a:spcBef>
              <a:buFontTx/>
              <a:buChar char="•"/>
            </a:pPr>
            <a:r>
              <a:rPr lang="de-DE" altLang="de-DE" dirty="0">
                <a:cs typeface="Times New Roman" pitchFamily="18" charset="0"/>
              </a:rPr>
              <a:t> Welchen Service bieten Sie?</a:t>
            </a:r>
          </a:p>
          <a:p>
            <a:pPr>
              <a:spcBef>
                <a:spcPct val="50000"/>
              </a:spcBef>
              <a:buFontTx/>
              <a:buChar char="•"/>
            </a:pPr>
            <a:r>
              <a:rPr lang="de-DE" altLang="de-DE" dirty="0">
                <a:cs typeface="Times New Roman" pitchFamily="18" charset="0"/>
              </a:rPr>
              <a:t> Was bieten Sie im Unterschied zu anderen Wettbewerbern?</a:t>
            </a:r>
          </a:p>
          <a:p>
            <a:pPr>
              <a:spcBef>
                <a:spcPct val="50000"/>
              </a:spcBef>
              <a:buFontTx/>
              <a:buChar char="•"/>
            </a:pPr>
            <a:r>
              <a:rPr lang="de-DE" altLang="de-DE" dirty="0">
                <a:cs typeface="Times New Roman" pitchFamily="18" charset="0"/>
              </a:rPr>
              <a:t> Warum soll jemand Ihr Produkt / Ihre Dienstleistung kaufen?</a:t>
            </a:r>
          </a:p>
        </p:txBody>
      </p:sp>
    </p:spTree>
    <p:extLst>
      <p:ext uri="{BB962C8B-B14F-4D97-AF65-F5344CB8AC3E}">
        <p14:creationId xmlns:p14="http://schemas.microsoft.com/office/powerpoint/2010/main" val="204592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Geschäftsidee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01.</a:t>
            </a:r>
          </a:p>
        </p:txBody>
      </p:sp>
      <p:pic>
        <p:nvPicPr>
          <p:cNvPr id="9" name="Picture 1030">
            <a:extLst>
              <a:ext uri="{FF2B5EF4-FFF2-40B4-BE49-F238E27FC236}">
                <a16:creationId xmlns="" xmlns:a16="http://schemas.microsoft.com/office/drawing/2014/main" id="{25509D4C-09A9-47EF-AAF5-F956C8F236F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652" y="2996951"/>
            <a:ext cx="7805771" cy="153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31">
            <a:extLst>
              <a:ext uri="{FF2B5EF4-FFF2-40B4-BE49-F238E27FC236}">
                <a16:creationId xmlns="" xmlns:a16="http://schemas.microsoft.com/office/drawing/2014/main" id="{5A6B7AD9-A891-458F-895B-17ABCA962BDD}"/>
              </a:ext>
            </a:extLst>
          </p:cNvPr>
          <p:cNvSpPr txBox="1">
            <a:spLocks noChangeArrowheads="1"/>
          </p:cNvSpPr>
          <p:nvPr/>
        </p:nvSpPr>
        <p:spPr bwMode="auto">
          <a:xfrm>
            <a:off x="3276600" y="2126184"/>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solidFill>
                  <a:srgbClr val="92D050"/>
                </a:solidFill>
              </a:rPr>
              <a:t>Bitte nicht wie folgt:</a:t>
            </a:r>
          </a:p>
        </p:txBody>
      </p:sp>
    </p:spTree>
    <p:extLst>
      <p:ext uri="{BB962C8B-B14F-4D97-AF65-F5344CB8AC3E}">
        <p14:creationId xmlns:p14="http://schemas.microsoft.com/office/powerpoint/2010/main" val="212458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Persönliche Voraussetzungen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18</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02.</a:t>
            </a:r>
          </a:p>
        </p:txBody>
      </p:sp>
      <p:sp>
        <p:nvSpPr>
          <p:cNvPr id="9" name="Text Box 3">
            <a:extLst>
              <a:ext uri="{FF2B5EF4-FFF2-40B4-BE49-F238E27FC236}">
                <a16:creationId xmlns="" xmlns:a16="http://schemas.microsoft.com/office/drawing/2014/main" id="{4E2D7F9B-00DC-4B44-98C1-5030DC8A30B8}"/>
              </a:ext>
            </a:extLst>
          </p:cNvPr>
          <p:cNvSpPr txBox="1">
            <a:spLocks noChangeArrowheads="1"/>
          </p:cNvSpPr>
          <p:nvPr/>
        </p:nvSpPr>
        <p:spPr bwMode="auto">
          <a:xfrm>
            <a:off x="427030" y="1884139"/>
            <a:ext cx="8062071"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600" dirty="0">
              <a:cs typeface="Times New Roman" pitchFamily="18" charset="0"/>
            </a:endParaRPr>
          </a:p>
          <a:p>
            <a:pPr algn="l">
              <a:spcBef>
                <a:spcPct val="50000"/>
              </a:spcBef>
              <a:buFontTx/>
              <a:buChar char="•"/>
            </a:pPr>
            <a:r>
              <a:rPr lang="de-DE" altLang="de-DE" sz="1600" dirty="0">
                <a:cs typeface="Times New Roman" pitchFamily="18" charset="0"/>
              </a:rPr>
              <a:t> Wie lange beschäftigen Sie sich schon mit dem Gründungsgedanken?</a:t>
            </a:r>
          </a:p>
          <a:p>
            <a:pPr algn="l">
              <a:spcBef>
                <a:spcPct val="50000"/>
              </a:spcBef>
              <a:buFontTx/>
              <a:buChar char="•"/>
            </a:pPr>
            <a:r>
              <a:rPr lang="de-DE" altLang="de-DE" sz="1600" dirty="0">
                <a:cs typeface="Times New Roman" pitchFamily="18" charset="0"/>
              </a:rPr>
              <a:t> Kennen Sie Ihren künftigen Markt und Ihre Wettbewerber?</a:t>
            </a:r>
          </a:p>
          <a:p>
            <a:pPr algn="l">
              <a:spcBef>
                <a:spcPct val="50000"/>
              </a:spcBef>
              <a:buFontTx/>
              <a:buChar char="•"/>
            </a:pPr>
            <a:r>
              <a:rPr lang="de-DE" altLang="de-DE" sz="1600" dirty="0">
                <a:cs typeface="Times New Roman" pitchFamily="18" charset="0"/>
              </a:rPr>
              <a:t> Welche schulische bzw. berufliche Ausbildung haben Sie?</a:t>
            </a:r>
          </a:p>
          <a:p>
            <a:pPr algn="l">
              <a:spcBef>
                <a:spcPct val="50000"/>
              </a:spcBef>
              <a:buFontTx/>
              <a:buChar char="•"/>
            </a:pPr>
            <a:r>
              <a:rPr lang="de-DE" altLang="de-DE" sz="1600" dirty="0">
                <a:cs typeface="Times New Roman" pitchFamily="18" charset="0"/>
              </a:rPr>
              <a:t> Welche Fähigkeiten haben Sie (nicht), um ein Unternehmen zu führen?</a:t>
            </a:r>
          </a:p>
          <a:p>
            <a:pPr algn="l">
              <a:spcBef>
                <a:spcPct val="50000"/>
              </a:spcBef>
              <a:buFontTx/>
              <a:buChar char="•"/>
            </a:pPr>
            <a:r>
              <a:rPr lang="de-DE" altLang="de-DE" sz="1600" dirty="0">
                <a:cs typeface="Times New Roman" pitchFamily="18" charset="0"/>
              </a:rPr>
              <a:t> Besitzen Sie ausreichende kaufmännische Kenntnisse?</a:t>
            </a:r>
          </a:p>
          <a:p>
            <a:pPr algn="l">
              <a:spcBef>
                <a:spcPct val="50000"/>
              </a:spcBef>
              <a:buFontTx/>
              <a:buChar char="•"/>
            </a:pPr>
            <a:r>
              <a:rPr lang="de-DE" altLang="de-DE" sz="1600" dirty="0">
                <a:cs typeface="Times New Roman" pitchFamily="18" charset="0"/>
              </a:rPr>
              <a:t> Ist Ihre berufliche Qualifikation für eine Selbstständigkeit ausreichend?</a:t>
            </a:r>
          </a:p>
          <a:p>
            <a:pPr algn="l">
              <a:spcBef>
                <a:spcPct val="50000"/>
              </a:spcBef>
              <a:buFontTx/>
              <a:buChar char="•"/>
            </a:pPr>
            <a:r>
              <a:rPr lang="de-DE" altLang="de-DE" sz="1600" dirty="0">
                <a:cs typeface="Times New Roman" pitchFamily="18" charset="0"/>
              </a:rPr>
              <a:t> Welche Erfahrungen haben Sie in der Branche Ihres Unternehmens?</a:t>
            </a:r>
          </a:p>
          <a:p>
            <a:pPr algn="l">
              <a:spcBef>
                <a:spcPct val="50000"/>
              </a:spcBef>
              <a:buFontTx/>
              <a:buChar char="•"/>
            </a:pPr>
            <a:r>
              <a:rPr lang="de-DE" altLang="de-DE" sz="1600" dirty="0">
                <a:cs typeface="Times New Roman" pitchFamily="18" charset="0"/>
              </a:rPr>
              <a:t> Welche finanziellen Verpflichtungen haben Sie?</a:t>
            </a:r>
          </a:p>
          <a:p>
            <a:pPr algn="l">
              <a:spcBef>
                <a:spcPct val="50000"/>
              </a:spcBef>
              <a:buFontTx/>
              <a:buChar char="•"/>
            </a:pPr>
            <a:r>
              <a:rPr lang="de-DE" altLang="de-DE" sz="1600" dirty="0">
                <a:cs typeface="Times New Roman" pitchFamily="18" charset="0"/>
              </a:rPr>
              <a:t> Wie ist es um Ihre Gesundheit bestellt?</a:t>
            </a:r>
          </a:p>
          <a:p>
            <a:pPr algn="l">
              <a:spcBef>
                <a:spcPct val="50000"/>
              </a:spcBef>
              <a:buFontTx/>
              <a:buChar char="•"/>
            </a:pPr>
            <a:r>
              <a:rPr lang="de-DE" altLang="de-DE" sz="1600" dirty="0">
                <a:cs typeface="Times New Roman" pitchFamily="18" charset="0"/>
              </a:rPr>
              <a:t> Wer hilft Ihnen bei Krankheit oder Unfall?</a:t>
            </a:r>
          </a:p>
          <a:p>
            <a:pPr algn="l">
              <a:spcBef>
                <a:spcPct val="50000"/>
              </a:spcBef>
              <a:buFontTx/>
              <a:buChar char="•"/>
            </a:pPr>
            <a:r>
              <a:rPr lang="de-DE" altLang="de-DE" sz="1600" dirty="0">
                <a:cs typeface="Times New Roman" pitchFamily="18" charset="0"/>
              </a:rPr>
              <a:t> Unterstützt Ihr Partner/-in Ihr Geschäftsvorhaben?</a:t>
            </a:r>
          </a:p>
          <a:p>
            <a:pPr algn="l">
              <a:spcBef>
                <a:spcPct val="50000"/>
              </a:spcBef>
              <a:buFontTx/>
              <a:buChar char="•"/>
            </a:pPr>
            <a:r>
              <a:rPr lang="de-DE" altLang="de-DE" sz="1600" dirty="0">
                <a:cs typeface="Times New Roman" pitchFamily="18" charset="0"/>
              </a:rPr>
              <a:t> Wie fit sind Sie am PC?</a:t>
            </a:r>
            <a:endParaRPr lang="de-DE" altLang="de-DE" sz="1600" dirty="0"/>
          </a:p>
        </p:txBody>
      </p:sp>
    </p:spTree>
    <p:extLst>
      <p:ext uri="{BB962C8B-B14F-4D97-AF65-F5344CB8AC3E}">
        <p14:creationId xmlns:p14="http://schemas.microsoft.com/office/powerpoint/2010/main" val="303252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Markteinschätzung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19</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03.</a:t>
            </a:r>
          </a:p>
        </p:txBody>
      </p:sp>
      <p:sp>
        <p:nvSpPr>
          <p:cNvPr id="8" name="Text Box 3">
            <a:extLst>
              <a:ext uri="{FF2B5EF4-FFF2-40B4-BE49-F238E27FC236}">
                <a16:creationId xmlns="" xmlns:a16="http://schemas.microsoft.com/office/drawing/2014/main" id="{E432A689-1666-47BC-8301-2F58A37790AF}"/>
              </a:ext>
            </a:extLst>
          </p:cNvPr>
          <p:cNvSpPr txBox="1">
            <a:spLocks noChangeArrowheads="1"/>
          </p:cNvSpPr>
          <p:nvPr/>
        </p:nvSpPr>
        <p:spPr bwMode="auto">
          <a:xfrm>
            <a:off x="463549" y="1884139"/>
            <a:ext cx="8025551"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cs typeface="Times New Roman" pitchFamily="18" charset="0"/>
            </a:endParaRPr>
          </a:p>
          <a:p>
            <a:pPr algn="l">
              <a:spcBef>
                <a:spcPct val="50000"/>
              </a:spcBef>
              <a:buFontTx/>
              <a:buChar char="•"/>
            </a:pPr>
            <a:r>
              <a:rPr lang="de-DE" altLang="de-DE" sz="1800" dirty="0">
                <a:cs typeface="Times New Roman" pitchFamily="18" charset="0"/>
              </a:rPr>
              <a:t> Welche Kunden sprechen Sie an (Zielgruppenanalyse)?</a:t>
            </a:r>
          </a:p>
          <a:p>
            <a:pPr algn="l">
              <a:spcBef>
                <a:spcPct val="50000"/>
              </a:spcBef>
              <a:buFontTx/>
              <a:buChar char="•"/>
            </a:pPr>
            <a:r>
              <a:rPr lang="de-DE" altLang="de-DE" sz="1800" dirty="0">
                <a:cs typeface="Times New Roman" pitchFamily="18" charset="0"/>
              </a:rPr>
              <a:t> Kennen Sie die Wünsche Ihrer Kunden?</a:t>
            </a:r>
          </a:p>
          <a:p>
            <a:pPr algn="l">
              <a:spcBef>
                <a:spcPct val="50000"/>
              </a:spcBef>
              <a:buFontTx/>
              <a:buChar char="•"/>
            </a:pPr>
            <a:r>
              <a:rPr lang="de-DE" altLang="de-DE" sz="1800" dirty="0">
                <a:cs typeface="Times New Roman" pitchFamily="18" charset="0"/>
              </a:rPr>
              <a:t> Wie nimmt der Kunde / Markt mein Angebot wahr?</a:t>
            </a:r>
          </a:p>
          <a:p>
            <a:pPr algn="l">
              <a:spcBef>
                <a:spcPct val="50000"/>
              </a:spcBef>
              <a:buFontTx/>
              <a:buChar char="•"/>
            </a:pPr>
            <a:r>
              <a:rPr lang="de-DE" altLang="de-DE" sz="1800" dirty="0">
                <a:cs typeface="Times New Roman" pitchFamily="18" charset="0"/>
              </a:rPr>
              <a:t> Wie groß ist das Marktvolumen dieser Zielgruppe?</a:t>
            </a:r>
          </a:p>
          <a:p>
            <a:pPr algn="l">
              <a:spcBef>
                <a:spcPct val="50000"/>
              </a:spcBef>
              <a:buFontTx/>
              <a:buChar char="•"/>
            </a:pPr>
            <a:r>
              <a:rPr lang="de-DE" altLang="de-DE" sz="1800" dirty="0">
                <a:cs typeface="Times New Roman" pitchFamily="18" charset="0"/>
              </a:rPr>
              <a:t> Wie (mit welchen Maßnahmen) erreichen Sie diese Zielgruppe und wie</a:t>
            </a:r>
            <a:br>
              <a:rPr lang="de-DE" altLang="de-DE" sz="1800" dirty="0">
                <a:cs typeface="Times New Roman" pitchFamily="18" charset="0"/>
              </a:rPr>
            </a:br>
            <a:r>
              <a:rPr lang="de-DE" altLang="de-DE" sz="1800" dirty="0">
                <a:cs typeface="Times New Roman" pitchFamily="18" charset="0"/>
              </a:rPr>
              <a:t>  fördern Sie die Wechselbereitschaft?</a:t>
            </a:r>
          </a:p>
          <a:p>
            <a:pPr algn="l">
              <a:spcBef>
                <a:spcPct val="50000"/>
              </a:spcBef>
              <a:buFontTx/>
              <a:buChar char="•"/>
            </a:pPr>
            <a:r>
              <a:rPr lang="de-DE" altLang="de-DE" sz="1800" dirty="0">
                <a:cs typeface="Times New Roman" pitchFamily="18" charset="0"/>
              </a:rPr>
              <a:t> Welche Kosten veranschlagen Sie für Ihre Marketingaktivitäten?</a:t>
            </a:r>
          </a:p>
          <a:p>
            <a:pPr algn="l">
              <a:spcBef>
                <a:spcPct val="50000"/>
              </a:spcBef>
              <a:buFontTx/>
              <a:buChar char="•"/>
            </a:pPr>
            <a:r>
              <a:rPr lang="de-DE" altLang="de-DE" sz="1800" dirty="0">
                <a:cs typeface="Times New Roman" pitchFamily="18" charset="0"/>
              </a:rPr>
              <a:t> Sind Sie von wenigen Großkunden abhängig?</a:t>
            </a:r>
          </a:p>
          <a:p>
            <a:pPr algn="l">
              <a:spcBef>
                <a:spcPct val="50000"/>
              </a:spcBef>
              <a:buFontTx/>
              <a:buChar char="•"/>
            </a:pPr>
            <a:r>
              <a:rPr lang="de-DE" altLang="de-DE" sz="1800" dirty="0">
                <a:cs typeface="Times New Roman" pitchFamily="18" charset="0"/>
              </a:rPr>
              <a:t> Haben Sie schon Kundenkontakte?</a:t>
            </a:r>
          </a:p>
          <a:p>
            <a:pPr algn="l">
              <a:spcBef>
                <a:spcPct val="50000"/>
              </a:spcBef>
              <a:buFontTx/>
              <a:buChar char="•"/>
            </a:pPr>
            <a:r>
              <a:rPr lang="de-DE" altLang="de-DE" sz="1800" dirty="0">
                <a:cs typeface="Times New Roman" pitchFamily="18" charset="0"/>
              </a:rPr>
              <a:t> Kennen Sie für Ihren Markt Betriebsvergleichszahlen der Kammern oder</a:t>
            </a:r>
            <a:br>
              <a:rPr lang="de-DE" altLang="de-DE" sz="1800" dirty="0">
                <a:cs typeface="Times New Roman" pitchFamily="18" charset="0"/>
              </a:rPr>
            </a:br>
            <a:r>
              <a:rPr lang="de-DE" altLang="de-DE" sz="1800" dirty="0">
                <a:cs typeface="Times New Roman" pitchFamily="18" charset="0"/>
              </a:rPr>
              <a:t>  Verbände?</a:t>
            </a:r>
          </a:p>
        </p:txBody>
      </p:sp>
    </p:spTree>
    <p:extLst>
      <p:ext uri="{BB962C8B-B14F-4D97-AF65-F5344CB8AC3E}">
        <p14:creationId xmlns:p14="http://schemas.microsoft.com/office/powerpoint/2010/main" val="261688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Markteinschätzung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03.</a:t>
            </a:r>
          </a:p>
        </p:txBody>
      </p:sp>
      <p:sp>
        <p:nvSpPr>
          <p:cNvPr id="9" name="Text Box 1031">
            <a:extLst>
              <a:ext uri="{FF2B5EF4-FFF2-40B4-BE49-F238E27FC236}">
                <a16:creationId xmlns="" xmlns:a16="http://schemas.microsoft.com/office/drawing/2014/main" id="{F424A665-83FC-4E95-AF64-19C76BA6B033}"/>
              </a:ext>
            </a:extLst>
          </p:cNvPr>
          <p:cNvSpPr txBox="1">
            <a:spLocks noChangeArrowheads="1"/>
          </p:cNvSpPr>
          <p:nvPr/>
        </p:nvSpPr>
        <p:spPr bwMode="auto">
          <a:xfrm>
            <a:off x="3276600" y="2126184"/>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solidFill>
                  <a:srgbClr val="92D050"/>
                </a:solidFill>
              </a:rPr>
              <a:t>Bitte nicht wie folgt:</a:t>
            </a:r>
          </a:p>
        </p:txBody>
      </p:sp>
      <p:pic>
        <p:nvPicPr>
          <p:cNvPr id="10" name="Picture 1031">
            <a:extLst>
              <a:ext uri="{FF2B5EF4-FFF2-40B4-BE49-F238E27FC236}">
                <a16:creationId xmlns="" xmlns:a16="http://schemas.microsoft.com/office/drawing/2014/main" id="{4E91696D-036C-4C46-A4D4-46908094101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2863850"/>
            <a:ext cx="21018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2">
            <a:extLst>
              <a:ext uri="{FF2B5EF4-FFF2-40B4-BE49-F238E27FC236}">
                <a16:creationId xmlns="" xmlns:a16="http://schemas.microsoft.com/office/drawing/2014/main" id="{69D6CF6C-D707-423D-9725-BD4F90CFE6F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500" y="3364136"/>
            <a:ext cx="8044601" cy="238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242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Wettbewerbssituation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20</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04.</a:t>
            </a:r>
          </a:p>
        </p:txBody>
      </p:sp>
      <p:sp>
        <p:nvSpPr>
          <p:cNvPr id="9" name="Text Box 3">
            <a:extLst>
              <a:ext uri="{FF2B5EF4-FFF2-40B4-BE49-F238E27FC236}">
                <a16:creationId xmlns="" xmlns:a16="http://schemas.microsoft.com/office/drawing/2014/main" id="{45D58FE8-06B1-47A7-A5E7-AFABF4718290}"/>
              </a:ext>
            </a:extLst>
          </p:cNvPr>
          <p:cNvSpPr txBox="1">
            <a:spLocks noChangeArrowheads="1"/>
          </p:cNvSpPr>
          <p:nvPr/>
        </p:nvSpPr>
        <p:spPr bwMode="auto">
          <a:xfrm>
            <a:off x="463549" y="1884139"/>
            <a:ext cx="802555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900" dirty="0">
                <a:cs typeface="Times New Roman" pitchFamily="18" charset="0"/>
              </a:rPr>
              <a:t> </a:t>
            </a:r>
            <a:r>
              <a:rPr lang="de-DE" altLang="de-DE" sz="1800" dirty="0">
                <a:cs typeface="Times New Roman" pitchFamily="18" charset="0"/>
              </a:rPr>
              <a:t>Treten Sie als einziger Anbieter in einem neuen oder als zusätzlicher in</a:t>
            </a:r>
            <a:br>
              <a:rPr lang="de-DE" altLang="de-DE" sz="1800" dirty="0">
                <a:cs typeface="Times New Roman" pitchFamily="18" charset="0"/>
              </a:rPr>
            </a:br>
            <a:r>
              <a:rPr lang="de-DE" altLang="de-DE" sz="1800" dirty="0">
                <a:cs typeface="Times New Roman" pitchFamily="18" charset="0"/>
              </a:rPr>
              <a:t>   einem bereits bestehenden Markt auf?</a:t>
            </a:r>
          </a:p>
          <a:p>
            <a:pPr algn="l">
              <a:spcBef>
                <a:spcPct val="50000"/>
              </a:spcBef>
              <a:buFontTx/>
              <a:buChar char="•"/>
            </a:pPr>
            <a:r>
              <a:rPr lang="de-DE" altLang="de-DE" sz="1800" dirty="0">
                <a:cs typeface="Times New Roman" pitchFamily="18" charset="0"/>
              </a:rPr>
              <a:t> Wer sind Ihre Konkurrenten?</a:t>
            </a:r>
          </a:p>
          <a:p>
            <a:pPr algn="l">
              <a:spcBef>
                <a:spcPct val="50000"/>
              </a:spcBef>
              <a:buFontTx/>
              <a:buChar char="•"/>
            </a:pPr>
            <a:r>
              <a:rPr lang="de-DE" altLang="de-DE" sz="1800" dirty="0">
                <a:cs typeface="Times New Roman" pitchFamily="18" charset="0"/>
              </a:rPr>
              <a:t> Welchen Service bieten Sie zu welchen Preisen?</a:t>
            </a:r>
          </a:p>
          <a:p>
            <a:pPr algn="l">
              <a:spcBef>
                <a:spcPct val="50000"/>
              </a:spcBef>
              <a:buFontTx/>
              <a:buChar char="•"/>
            </a:pPr>
            <a:r>
              <a:rPr lang="de-DE" altLang="de-DE" sz="1800" dirty="0">
                <a:cs typeface="Times New Roman" pitchFamily="18" charset="0"/>
              </a:rPr>
              <a:t> Wo ist Ihre Konkurrenz besser / schlechter als Sie?</a:t>
            </a:r>
          </a:p>
          <a:p>
            <a:pPr algn="l">
              <a:spcBef>
                <a:spcPct val="50000"/>
              </a:spcBef>
              <a:buFontTx/>
              <a:buChar char="•"/>
            </a:pPr>
            <a:r>
              <a:rPr lang="de-DE" altLang="de-DE" sz="1800" dirty="0">
                <a:cs typeface="Times New Roman" pitchFamily="18" charset="0"/>
              </a:rPr>
              <a:t> Wie können Sie Ihren Kunden mehr Nutzen bieten?</a:t>
            </a:r>
          </a:p>
          <a:p>
            <a:pPr algn="l">
              <a:spcBef>
                <a:spcPct val="50000"/>
              </a:spcBef>
            </a:pPr>
            <a:endParaRPr lang="de-DE" altLang="de-DE" sz="1900" dirty="0"/>
          </a:p>
        </p:txBody>
      </p:sp>
      <p:pic>
        <p:nvPicPr>
          <p:cNvPr id="10" name="Picture 7">
            <a:extLst>
              <a:ext uri="{FF2B5EF4-FFF2-40B4-BE49-F238E27FC236}">
                <a16:creationId xmlns="" xmlns:a16="http://schemas.microsoft.com/office/drawing/2014/main" id="{611B4D94-DAF0-4E3C-B311-ACEE79E08D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4388" y="3068638"/>
            <a:ext cx="1519237"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21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4</a:t>
            </a:r>
          </a:p>
        </p:txBody>
      </p:sp>
      <p:sp>
        <p:nvSpPr>
          <p:cNvPr id="7" name="Text Box 2">
            <a:extLst>
              <a:ext uri="{FF2B5EF4-FFF2-40B4-BE49-F238E27FC236}">
                <a16:creationId xmlns="" xmlns:a16="http://schemas.microsoft.com/office/drawing/2014/main" id="{9219172C-5EFF-40E5-BAA7-9A6CCF9737C6}"/>
              </a:ext>
            </a:extLst>
          </p:cNvPr>
          <p:cNvSpPr txBox="1">
            <a:spLocks noChangeArrowheads="1"/>
          </p:cNvSpPr>
          <p:nvPr/>
        </p:nvSpPr>
        <p:spPr bwMode="auto">
          <a:xfrm>
            <a:off x="444500" y="1889684"/>
            <a:ext cx="778668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pPr lvl="1" algn="l"/>
            <a:r>
              <a:rPr lang="de-DE" altLang="de-DE" sz="1600" b="1" dirty="0">
                <a:solidFill>
                  <a:srgbClr val="92D050"/>
                </a:solidFill>
              </a:rPr>
              <a:t>1. Klären Sie Ihre Zielgruppe</a:t>
            </a:r>
          </a:p>
          <a:p>
            <a:pPr algn="l">
              <a:buFontTx/>
              <a:buAutoNum type="arabicPeriod"/>
            </a:pPr>
            <a:endParaRPr lang="de-DE" altLang="de-DE" sz="1600" dirty="0"/>
          </a:p>
          <a:p>
            <a:pPr algn="l"/>
            <a:r>
              <a:rPr lang="de-DE" altLang="de-DE" sz="1600" dirty="0"/>
              <a:t>	Wen wollen Sie erreichen: Kunden, Partner, Geldgeber? Versetzen Sie sich in die Lage Ihres Gegenübers. Was spricht ihn an? Was interessiert ihn am meisten? </a:t>
            </a:r>
          </a:p>
        </p:txBody>
      </p:sp>
    </p:spTree>
    <p:extLst>
      <p:ext uri="{BB962C8B-B14F-4D97-AF65-F5344CB8AC3E}">
        <p14:creationId xmlns:p14="http://schemas.microsoft.com/office/powerpoint/2010/main" val="217720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Produkt- / Dienstleistungsfaktoren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21</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05.</a:t>
            </a:r>
          </a:p>
        </p:txBody>
      </p:sp>
      <p:sp>
        <p:nvSpPr>
          <p:cNvPr id="9" name="Text Box 3">
            <a:extLst>
              <a:ext uri="{FF2B5EF4-FFF2-40B4-BE49-F238E27FC236}">
                <a16:creationId xmlns="" xmlns:a16="http://schemas.microsoft.com/office/drawing/2014/main" id="{E126D81D-78F4-4192-9F94-AC574DF6288A}"/>
              </a:ext>
            </a:extLst>
          </p:cNvPr>
          <p:cNvSpPr txBox="1">
            <a:spLocks noChangeArrowheads="1"/>
          </p:cNvSpPr>
          <p:nvPr/>
        </p:nvSpPr>
        <p:spPr bwMode="auto">
          <a:xfrm>
            <a:off x="444499" y="1898073"/>
            <a:ext cx="804460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900" dirty="0"/>
          </a:p>
          <a:p>
            <a:pPr algn="l">
              <a:spcBef>
                <a:spcPct val="50000"/>
              </a:spcBef>
              <a:buFontTx/>
              <a:buChar char="•"/>
            </a:pPr>
            <a:r>
              <a:rPr lang="de-DE" altLang="de-DE" sz="1800" dirty="0"/>
              <a:t> Wie wollen Sie Ihre Betriebsprozesse strukturieren (vom Einkauf über die</a:t>
            </a:r>
            <a:br>
              <a:rPr lang="de-DE" altLang="de-DE" sz="1800" dirty="0"/>
            </a:br>
            <a:r>
              <a:rPr lang="de-DE" altLang="de-DE" sz="1800" dirty="0"/>
              <a:t>  Herstellung bis zum Vertrieb)?</a:t>
            </a:r>
          </a:p>
          <a:p>
            <a:pPr algn="l">
              <a:spcBef>
                <a:spcPct val="50000"/>
              </a:spcBef>
              <a:buFontTx/>
              <a:buChar char="•"/>
            </a:pPr>
            <a:r>
              <a:rPr lang="de-DE" altLang="de-DE" sz="1800" dirty="0"/>
              <a:t> Welche Materialien, Maschinen, Einrichtungen brauchen Sie zur Herstellung</a:t>
            </a:r>
            <a:br>
              <a:rPr lang="de-DE" altLang="de-DE" sz="1800" dirty="0"/>
            </a:br>
            <a:r>
              <a:rPr lang="de-DE" altLang="de-DE" sz="1800" dirty="0"/>
              <a:t>  Ihres Produktes bzw. zur Bereitstellung Ihrer Dienstleistung?</a:t>
            </a:r>
          </a:p>
          <a:p>
            <a:pPr algn="l">
              <a:spcBef>
                <a:spcPct val="50000"/>
              </a:spcBef>
              <a:buFontTx/>
              <a:buChar char="•"/>
            </a:pPr>
            <a:r>
              <a:rPr lang="de-DE" altLang="de-DE" sz="1800" dirty="0"/>
              <a:t> Was benötigen Sie zum Vertrieb Ihres Produktes / Ihrer Dienstleistung?</a:t>
            </a:r>
          </a:p>
          <a:p>
            <a:pPr algn="l">
              <a:spcBef>
                <a:spcPct val="50000"/>
              </a:spcBef>
              <a:buFontTx/>
              <a:buChar char="•"/>
            </a:pPr>
            <a:r>
              <a:rPr lang="de-DE" altLang="de-DE" sz="1800" dirty="0"/>
              <a:t> Wie stellen Sie Ihre Bevorratung sicher?</a:t>
            </a:r>
          </a:p>
          <a:p>
            <a:pPr algn="l">
              <a:spcBef>
                <a:spcPct val="50000"/>
              </a:spcBef>
              <a:buFontTx/>
              <a:buChar char="•"/>
            </a:pPr>
            <a:r>
              <a:rPr lang="de-DE" altLang="de-DE" sz="1800" dirty="0"/>
              <a:t> Welche Mitarbeiter mit welchen Qualifikationen benötigen Sie für welche</a:t>
            </a:r>
            <a:br>
              <a:rPr lang="de-DE" altLang="de-DE" sz="1800" dirty="0"/>
            </a:br>
            <a:r>
              <a:rPr lang="de-DE" altLang="de-DE" sz="1800" dirty="0"/>
              <a:t>  Zeiträume?</a:t>
            </a:r>
          </a:p>
          <a:p>
            <a:pPr algn="l">
              <a:spcBef>
                <a:spcPct val="50000"/>
              </a:spcBef>
              <a:buFontTx/>
              <a:buChar char="•"/>
            </a:pPr>
            <a:r>
              <a:rPr lang="de-DE" altLang="de-DE" sz="1800" dirty="0"/>
              <a:t> Welche Teilleistungen können Sie bei Lieferanten einkaufen?</a:t>
            </a:r>
          </a:p>
        </p:txBody>
      </p:sp>
    </p:spTree>
    <p:extLst>
      <p:ext uri="{BB962C8B-B14F-4D97-AF65-F5344CB8AC3E}">
        <p14:creationId xmlns:p14="http://schemas.microsoft.com/office/powerpoint/2010/main" val="125940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Standortwahl</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22</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sp>
        <p:nvSpPr>
          <p:cNvPr id="8" name="Text Box 3">
            <a:extLst>
              <a:ext uri="{FF2B5EF4-FFF2-40B4-BE49-F238E27FC236}">
                <a16:creationId xmlns="" xmlns:a16="http://schemas.microsoft.com/office/drawing/2014/main" id="{6347A859-4BC9-45CD-92E3-C300B87A660F}"/>
              </a:ext>
            </a:extLst>
          </p:cNvPr>
          <p:cNvSpPr txBox="1">
            <a:spLocks noChangeArrowheads="1"/>
          </p:cNvSpPr>
          <p:nvPr/>
        </p:nvSpPr>
        <p:spPr bwMode="auto">
          <a:xfrm>
            <a:off x="463550" y="1884139"/>
            <a:ext cx="76200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800" dirty="0">
                <a:cs typeface="Times New Roman" pitchFamily="18" charset="0"/>
              </a:rPr>
              <a:t> Welche Bedingungen muss der Standort erfüllen?</a:t>
            </a:r>
          </a:p>
          <a:p>
            <a:pPr algn="l">
              <a:spcBef>
                <a:spcPct val="50000"/>
              </a:spcBef>
              <a:buFontTx/>
              <a:buChar char="•"/>
            </a:pPr>
            <a:r>
              <a:rPr lang="de-DE" altLang="de-DE" sz="1800" dirty="0">
                <a:cs typeface="Times New Roman" pitchFamily="18" charset="0"/>
              </a:rPr>
              <a:t> Kennen Sie geeignete Standorte?</a:t>
            </a:r>
          </a:p>
          <a:p>
            <a:pPr algn="l">
              <a:spcBef>
                <a:spcPct val="50000"/>
              </a:spcBef>
              <a:buFontTx/>
              <a:buChar char="•"/>
            </a:pPr>
            <a:r>
              <a:rPr lang="de-DE" altLang="de-DE" sz="1800" dirty="0">
                <a:cs typeface="Times New Roman" pitchFamily="18" charset="0"/>
              </a:rPr>
              <a:t> Gibt es genügend Kunden im Einzugsgebiet des Standortes?</a:t>
            </a:r>
          </a:p>
          <a:p>
            <a:pPr algn="l">
              <a:spcBef>
                <a:spcPct val="50000"/>
              </a:spcBef>
              <a:buFontTx/>
              <a:buChar char="•"/>
            </a:pPr>
            <a:r>
              <a:rPr lang="de-DE" altLang="de-DE" sz="1800" dirty="0">
                <a:cs typeface="Times New Roman" pitchFamily="18" charset="0"/>
              </a:rPr>
              <a:t> Wie ist die Verkehrsanbindung des Standortes?</a:t>
            </a:r>
            <a:endParaRPr lang="de-DE" altLang="de-DE" sz="1800" dirty="0"/>
          </a:p>
        </p:txBody>
      </p:sp>
    </p:spTree>
    <p:extLst>
      <p:ext uri="{BB962C8B-B14F-4D97-AF65-F5344CB8AC3E}">
        <p14:creationId xmlns:p14="http://schemas.microsoft.com/office/powerpoint/2010/main" val="354967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Standortwahl</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23</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9" name="Picture 7">
            <a:extLst>
              <a:ext uri="{FF2B5EF4-FFF2-40B4-BE49-F238E27FC236}">
                <a16:creationId xmlns="" xmlns:a16="http://schemas.microsoft.com/office/drawing/2014/main" id="{2E7C784F-7FB6-4923-B362-05B3FEC92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33" y="2021405"/>
            <a:ext cx="8049363" cy="426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04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Standortfaktoren, z. B.</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24</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a:extLst>
              <a:ext uri="{FF2B5EF4-FFF2-40B4-BE49-F238E27FC236}">
                <a16:creationId xmlns="" xmlns:a16="http://schemas.microsoft.com/office/drawing/2014/main" id="{153C85CB-15D1-49F5-8450-3B13B4FE4B53}"/>
              </a:ext>
            </a:extLst>
          </p:cNvPr>
          <p:cNvSpPr txBox="1">
            <a:spLocks noChangeArrowheads="1"/>
          </p:cNvSpPr>
          <p:nvPr/>
        </p:nvSpPr>
        <p:spPr bwMode="auto">
          <a:xfrm>
            <a:off x="444500" y="1884139"/>
            <a:ext cx="2743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Kundennähe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Lieferantennähe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Kontakte zu Unternehmen</a:t>
            </a:r>
            <a:r>
              <a:rPr lang="de-DE" altLang="de-DE" sz="1600" dirty="0">
                <a:cs typeface="Times New Roman" pitchFamily="18" charset="0"/>
              </a:rPr>
              <a:t/>
            </a:r>
            <a:br>
              <a:rPr lang="de-DE" altLang="de-DE" sz="1600" dirty="0">
                <a:cs typeface="Times New Roman" pitchFamily="18" charset="0"/>
              </a:rPr>
            </a:br>
            <a:r>
              <a:rPr lang="de-DE" altLang="de-DE" sz="1600" dirty="0">
                <a:cs typeface="Times New Roman" pitchFamily="18" charset="0"/>
              </a:rPr>
              <a:t>  </a:t>
            </a:r>
            <a:r>
              <a:rPr lang="de-DE" altLang="de-DE" sz="1600" dirty="0">
                <a:solidFill>
                  <a:srgbClr val="292526"/>
                </a:solidFill>
                <a:cs typeface="Times New Roman" pitchFamily="18" charset="0"/>
              </a:rPr>
              <a:t>derselben Branche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Lohnkosten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Angebot an qualifizierten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Arbeitskräften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Angebot an Gewerbe-</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flächen und -räumen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Grundstückspreise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Gewerbemieten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Fördermittel </a:t>
            </a:r>
          </a:p>
          <a:p>
            <a:pPr algn="l">
              <a:spcBef>
                <a:spcPct val="50000"/>
              </a:spcBef>
              <a:buFontTx/>
              <a:buChar char="•"/>
            </a:pPr>
            <a:r>
              <a:rPr lang="de-DE" altLang="de-DE" sz="1600" dirty="0">
                <a:solidFill>
                  <a:srgbClr val="292526"/>
                </a:solidFill>
                <a:cs typeface="Times New Roman" pitchFamily="18" charset="0"/>
              </a:rPr>
              <a:t> Energiekosten</a:t>
            </a:r>
          </a:p>
        </p:txBody>
      </p:sp>
      <p:sp>
        <p:nvSpPr>
          <p:cNvPr id="12" name="Text Box 6">
            <a:extLst>
              <a:ext uri="{FF2B5EF4-FFF2-40B4-BE49-F238E27FC236}">
                <a16:creationId xmlns="" xmlns:a16="http://schemas.microsoft.com/office/drawing/2014/main" id="{32731E91-828E-4AF1-91A5-95D90687C047}"/>
              </a:ext>
            </a:extLst>
          </p:cNvPr>
          <p:cNvSpPr txBox="1">
            <a:spLocks noChangeArrowheads="1"/>
          </p:cNvSpPr>
          <p:nvPr/>
        </p:nvSpPr>
        <p:spPr bwMode="auto">
          <a:xfrm>
            <a:off x="3059832" y="1885969"/>
            <a:ext cx="252655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Kommunale Abgaben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Luftverkehrsverbindung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Überregionale Bahn-</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verbindungen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Autobahnanschluss</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ÖPNV</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Nähe zu Hoch- und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Fachhochschulen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Nähe zu Forschungs-</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einrichtungen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Qualität der kom-</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munalen Verwaltung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Unterstützung durch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Wirtschaftsförderung</a:t>
            </a:r>
            <a:endParaRPr lang="de-DE" altLang="de-DE" sz="1600" dirty="0">
              <a:cs typeface="Times New Roman" pitchFamily="18" charset="0"/>
            </a:endParaRPr>
          </a:p>
          <a:p>
            <a:pPr algn="l">
              <a:spcBef>
                <a:spcPct val="50000"/>
              </a:spcBef>
            </a:pPr>
            <a:endParaRPr lang="de-DE" altLang="de-DE" sz="1600" dirty="0"/>
          </a:p>
        </p:txBody>
      </p:sp>
      <p:sp>
        <p:nvSpPr>
          <p:cNvPr id="13" name="Text Box 5">
            <a:extLst>
              <a:ext uri="{FF2B5EF4-FFF2-40B4-BE49-F238E27FC236}">
                <a16:creationId xmlns="" xmlns:a16="http://schemas.microsoft.com/office/drawing/2014/main" id="{F6C419A9-BA56-4D92-98BE-8867A6DF7AB2}"/>
              </a:ext>
            </a:extLst>
          </p:cNvPr>
          <p:cNvSpPr txBox="1">
            <a:spLocks noChangeArrowheads="1"/>
          </p:cNvSpPr>
          <p:nvPr/>
        </p:nvSpPr>
        <p:spPr bwMode="auto">
          <a:xfrm>
            <a:off x="5507968" y="1884139"/>
            <a:ext cx="298113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Unterstützung durch</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Kammern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Dienstleistungen der</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örtlichen Banken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Gutes Image der Stadt und</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Region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Wohnungen und</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Wohnumfeld</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Kulturelles Angebot</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Naherholungsmöglichkeiten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Bildungseinrichtungen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Medizinische Versorgung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Sonstige:</a:t>
            </a:r>
            <a:endParaRPr lang="de-DE" altLang="de-DE" sz="1600" dirty="0">
              <a:cs typeface="Times New Roman" pitchFamily="18" charset="0"/>
            </a:endParaRPr>
          </a:p>
          <a:p>
            <a:pPr algn="l">
              <a:spcBef>
                <a:spcPct val="50000"/>
              </a:spcBef>
              <a:buFontTx/>
              <a:buChar char="•"/>
            </a:pPr>
            <a:endParaRPr lang="de-DE" altLang="de-DE" sz="1600" dirty="0"/>
          </a:p>
          <a:p>
            <a:pPr algn="l">
              <a:spcBef>
                <a:spcPct val="50000"/>
              </a:spcBef>
            </a:pPr>
            <a:endParaRPr lang="de-DE" altLang="de-DE" sz="1600" dirty="0"/>
          </a:p>
        </p:txBody>
      </p:sp>
    </p:spTree>
    <p:extLst>
      <p:ext uri="{BB962C8B-B14F-4D97-AF65-F5344CB8AC3E}">
        <p14:creationId xmlns:p14="http://schemas.microsoft.com/office/powerpoint/2010/main" val="3792485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Standortfaktoren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25</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 xmlns:a16="http://schemas.microsoft.com/office/drawing/2014/main" id="{CCCD3D69-038E-4998-840F-2EFC0975E54D}"/>
              </a:ext>
            </a:extLst>
          </p:cNvPr>
          <p:cNvPicPr>
            <a:picLocks noChangeAspect="1"/>
          </p:cNvPicPr>
          <p:nvPr/>
        </p:nvPicPr>
        <p:blipFill>
          <a:blip r:embed="rId4"/>
          <a:stretch>
            <a:fillRect/>
          </a:stretch>
        </p:blipFill>
        <p:spPr>
          <a:xfrm>
            <a:off x="444501" y="2060750"/>
            <a:ext cx="8043826" cy="855837"/>
          </a:xfrm>
          <a:prstGeom prst="rect">
            <a:avLst/>
          </a:prstGeom>
        </p:spPr>
      </p:pic>
      <p:pic>
        <p:nvPicPr>
          <p:cNvPr id="9" name="Grafik 8">
            <a:extLst>
              <a:ext uri="{FF2B5EF4-FFF2-40B4-BE49-F238E27FC236}">
                <a16:creationId xmlns="" xmlns:a16="http://schemas.microsoft.com/office/drawing/2014/main" id="{66D56D34-AE90-4BDF-A736-29550EEE25C2}"/>
              </a:ext>
            </a:extLst>
          </p:cNvPr>
          <p:cNvPicPr>
            <a:picLocks noChangeAspect="1"/>
          </p:cNvPicPr>
          <p:nvPr/>
        </p:nvPicPr>
        <p:blipFill>
          <a:blip r:embed="rId5"/>
          <a:stretch>
            <a:fillRect/>
          </a:stretch>
        </p:blipFill>
        <p:spPr>
          <a:xfrm>
            <a:off x="444500" y="2916587"/>
            <a:ext cx="8043826" cy="3796636"/>
          </a:xfrm>
          <a:prstGeom prst="rect">
            <a:avLst/>
          </a:prstGeom>
        </p:spPr>
      </p:pic>
    </p:spTree>
    <p:extLst>
      <p:ext uri="{BB962C8B-B14F-4D97-AF65-F5344CB8AC3E}">
        <p14:creationId xmlns:p14="http://schemas.microsoft.com/office/powerpoint/2010/main" val="230549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Standortfaktoren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26</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 xmlns:a16="http://schemas.microsoft.com/office/drawing/2014/main" id="{3D17F2B4-0675-4744-A2F3-E34AE74C728D}"/>
              </a:ext>
            </a:extLst>
          </p:cNvPr>
          <p:cNvPicPr>
            <a:picLocks noChangeAspect="1"/>
          </p:cNvPicPr>
          <p:nvPr/>
        </p:nvPicPr>
        <p:blipFill>
          <a:blip r:embed="rId4"/>
          <a:stretch>
            <a:fillRect/>
          </a:stretch>
        </p:blipFill>
        <p:spPr>
          <a:xfrm>
            <a:off x="444500" y="2916587"/>
            <a:ext cx="8043826" cy="3658411"/>
          </a:xfrm>
          <a:prstGeom prst="rect">
            <a:avLst/>
          </a:prstGeom>
        </p:spPr>
      </p:pic>
      <p:pic>
        <p:nvPicPr>
          <p:cNvPr id="11" name="Grafik 10">
            <a:extLst>
              <a:ext uri="{FF2B5EF4-FFF2-40B4-BE49-F238E27FC236}">
                <a16:creationId xmlns="" xmlns:a16="http://schemas.microsoft.com/office/drawing/2014/main" id="{B3A6D28C-CA89-4B36-B416-0DC4F19AEC29}"/>
              </a:ext>
            </a:extLst>
          </p:cNvPr>
          <p:cNvPicPr>
            <a:picLocks noChangeAspect="1"/>
          </p:cNvPicPr>
          <p:nvPr/>
        </p:nvPicPr>
        <p:blipFill>
          <a:blip r:embed="rId5"/>
          <a:stretch>
            <a:fillRect/>
          </a:stretch>
        </p:blipFill>
        <p:spPr>
          <a:xfrm>
            <a:off x="444501" y="2060750"/>
            <a:ext cx="8043826" cy="855837"/>
          </a:xfrm>
          <a:prstGeom prst="rect">
            <a:avLst/>
          </a:prstGeom>
        </p:spPr>
      </p:pic>
    </p:spTree>
    <p:extLst>
      <p:ext uri="{BB962C8B-B14F-4D97-AF65-F5344CB8AC3E}">
        <p14:creationId xmlns:p14="http://schemas.microsoft.com/office/powerpoint/2010/main" val="2242932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493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2493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00" y="1916113"/>
            <a:ext cx="886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575" y="2997200"/>
            <a:ext cx="9101138"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6"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24937"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793786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595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2595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00" y="1916113"/>
            <a:ext cx="886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1600" y="3059113"/>
            <a:ext cx="9021763"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0"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1"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96904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698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2698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00" y="1916113"/>
            <a:ext cx="886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019425"/>
            <a:ext cx="90551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4"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Tree>
    <p:extLst>
      <p:ext uri="{BB962C8B-B14F-4D97-AF65-F5344CB8AC3E}">
        <p14:creationId xmlns:p14="http://schemas.microsoft.com/office/powerpoint/2010/main" val="127224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800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2800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2800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05000"/>
            <a:ext cx="86185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3048000"/>
            <a:ext cx="8391525"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391598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5</a:t>
            </a:r>
          </a:p>
        </p:txBody>
      </p:sp>
      <p:sp>
        <p:nvSpPr>
          <p:cNvPr id="7" name="Text Box 2">
            <a:extLst>
              <a:ext uri="{FF2B5EF4-FFF2-40B4-BE49-F238E27FC236}">
                <a16:creationId xmlns="" xmlns:a16="http://schemas.microsoft.com/office/drawing/2014/main" id="{9219172C-5EFF-40E5-BAA7-9A6CCF9737C6}"/>
              </a:ext>
            </a:extLst>
          </p:cNvPr>
          <p:cNvSpPr txBox="1">
            <a:spLocks noChangeArrowheads="1"/>
          </p:cNvSpPr>
          <p:nvPr/>
        </p:nvSpPr>
        <p:spPr bwMode="auto">
          <a:xfrm>
            <a:off x="444500" y="1889684"/>
            <a:ext cx="77866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2. Finden Sie einen Haken, an dem Ihr Zuhörer anbeißt</a:t>
            </a:r>
          </a:p>
          <a:p>
            <a:r>
              <a:rPr lang="de-DE" altLang="de-DE" sz="1600" b="1" dirty="0"/>
              <a:t/>
            </a:r>
            <a:br>
              <a:rPr lang="de-DE" altLang="de-DE" sz="1600" b="1" dirty="0"/>
            </a:br>
            <a:r>
              <a:rPr lang="de-DE" altLang="de-DE" sz="1600" dirty="0"/>
              <a:t>Steigen Sie mit einer Frage ein. Oder finden Sie ein Bild, eine Metapher oder ein Beispiel. Eine ungewöhnliche Geschichte oder eine überraschende Information ist ebenso geeignet. So bekommen Sie die Aufmerksamkeit Ihres Zuhörers. </a:t>
            </a:r>
          </a:p>
        </p:txBody>
      </p:sp>
    </p:spTree>
    <p:extLst>
      <p:ext uri="{BB962C8B-B14F-4D97-AF65-F5344CB8AC3E}">
        <p14:creationId xmlns:p14="http://schemas.microsoft.com/office/powerpoint/2010/main" val="217861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9028"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29029"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29032"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05000"/>
            <a:ext cx="86185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048000"/>
            <a:ext cx="84328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2500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005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005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0056"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05000"/>
            <a:ext cx="86185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048000"/>
            <a:ext cx="8399463"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1138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107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3107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1079"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575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5344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8320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210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3210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210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575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5439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3674630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312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312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312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575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5439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321259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414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4148"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41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36738"/>
            <a:ext cx="8353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1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11525"/>
            <a:ext cx="83439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151"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34152" name="Picture 3" descr="BD06479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1393617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517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5172"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517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36738"/>
            <a:ext cx="8353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1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3314700"/>
            <a:ext cx="83629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17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35176" name="Picture 3" descr="BD06479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63904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619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6196"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619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36738"/>
            <a:ext cx="8353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332163"/>
            <a:ext cx="83439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199"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6200" name="Picture 3" descr="BD06479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54989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414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4148"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34151"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34152"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pic>
        <p:nvPicPr>
          <p:cNvPr id="337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1858552"/>
            <a:ext cx="8323003" cy="6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536" y="3284984"/>
            <a:ext cx="8322755" cy="195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20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517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5172"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3517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35176"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1858552"/>
            <a:ext cx="8323003" cy="6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536" y="3284983"/>
            <a:ext cx="8322755" cy="196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853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6</a:t>
            </a:r>
          </a:p>
        </p:txBody>
      </p:sp>
      <p:sp>
        <p:nvSpPr>
          <p:cNvPr id="7" name="Text Box 2">
            <a:extLst>
              <a:ext uri="{FF2B5EF4-FFF2-40B4-BE49-F238E27FC236}">
                <a16:creationId xmlns="" xmlns:a16="http://schemas.microsoft.com/office/drawing/2014/main" id="{9219172C-5EFF-40E5-BAA7-9A6CCF9737C6}"/>
              </a:ext>
            </a:extLst>
          </p:cNvPr>
          <p:cNvSpPr txBox="1">
            <a:spLocks noChangeArrowheads="1"/>
          </p:cNvSpPr>
          <p:nvPr/>
        </p:nvSpPr>
        <p:spPr bwMode="auto">
          <a:xfrm>
            <a:off x="444500" y="1889684"/>
            <a:ext cx="77866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3. Sprechen Sie klar und einfach</a:t>
            </a:r>
          </a:p>
          <a:p>
            <a:r>
              <a:rPr lang="de-DE" altLang="de-DE" sz="1600" dirty="0"/>
              <a:t/>
            </a:r>
            <a:br>
              <a:rPr lang="de-DE" altLang="de-DE" sz="1600" dirty="0"/>
            </a:br>
            <a:r>
              <a:rPr lang="de-DE" altLang="de-DE" sz="1600" dirty="0"/>
              <a:t>Keine Fremdwörter, keine abstrakten Formulierungen, keine Abkürzungen oder Fachbegriffe. </a:t>
            </a:r>
            <a:r>
              <a:rPr lang="de-DE" altLang="de-DE" sz="1600" i="1" dirty="0"/>
              <a:t>(Denken Sie dran, Ihre Oma oder Ihr zehnjähriger Sohn soll verstehen, was Sie machen.)</a:t>
            </a:r>
            <a:r>
              <a:rPr lang="de-DE" altLang="de-DE" sz="1600" dirty="0"/>
              <a:t> Sprechen Sie in Bildern. Dadurch verankern Sie Ihre Inhalte emotional besser im Gehirn Ihres Gegenübers. </a:t>
            </a:r>
          </a:p>
        </p:txBody>
      </p:sp>
    </p:spTree>
    <p:extLst>
      <p:ext uri="{BB962C8B-B14F-4D97-AF65-F5344CB8AC3E}">
        <p14:creationId xmlns:p14="http://schemas.microsoft.com/office/powerpoint/2010/main" val="297634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619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6196"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36199"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6200"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1858552"/>
            <a:ext cx="8323003" cy="6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1282" y="3284985"/>
            <a:ext cx="8307010" cy="194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14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2450"/>
            <a:ext cx="8324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Bayern</a:t>
            </a:r>
          </a:p>
        </p:txBody>
      </p:sp>
      <p:sp>
        <p:nvSpPr>
          <p:cNvPr id="8"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a:t>
            </a:r>
            <a:r>
              <a:rPr dirty="0"/>
              <a:t> </a:t>
            </a:r>
          </a:p>
        </p:txBody>
      </p:sp>
      <p:pic>
        <p:nvPicPr>
          <p:cNvPr id="10"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2164" y="3140968"/>
            <a:ext cx="8230121" cy="192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28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2450"/>
            <a:ext cx="8324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Oberbayern</a:t>
            </a:r>
          </a:p>
        </p:txBody>
      </p:sp>
      <p:sp>
        <p:nvSpPr>
          <p:cNvPr id="8"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a:t>
            </a:r>
            <a:r>
              <a:rPr dirty="0"/>
              <a:t> </a:t>
            </a:r>
          </a:p>
        </p:txBody>
      </p:sp>
      <p:pic>
        <p:nvPicPr>
          <p:cNvPr id="10"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2576" y="3140968"/>
            <a:ext cx="8244717" cy="194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06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2450"/>
            <a:ext cx="8324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München</a:t>
            </a:r>
          </a:p>
        </p:txBody>
      </p:sp>
      <p:sp>
        <p:nvSpPr>
          <p:cNvPr id="8"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a:t>
            </a:r>
            <a:r>
              <a:rPr dirty="0"/>
              <a:t> </a:t>
            </a:r>
          </a:p>
        </p:txBody>
      </p:sp>
      <p:pic>
        <p:nvPicPr>
          <p:cNvPr id="10"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536" y="3115295"/>
            <a:ext cx="8234114" cy="196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40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Bayern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74</a:t>
            </a:fld>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 xmlns:a16="http://schemas.microsoft.com/office/drawing/2014/main" id="{10B7A7C4-0439-4F77-AA43-E4477B55C48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248" y="2121168"/>
            <a:ext cx="8248037" cy="628205"/>
          </a:xfrm>
          <a:prstGeom prst="rect">
            <a:avLst/>
          </a:prstGeom>
          <a:solidFill>
            <a:srgbClr val="5AAD83"/>
          </a:solidFill>
          <a:ln>
            <a:noFill/>
          </a:ln>
          <a:extLst/>
        </p:spPr>
      </p:pic>
      <p:pic>
        <p:nvPicPr>
          <p:cNvPr id="12" name="Picture 2">
            <a:extLst>
              <a:ext uri="{FF2B5EF4-FFF2-40B4-BE49-F238E27FC236}">
                <a16:creationId xmlns="" xmlns:a16="http://schemas.microsoft.com/office/drawing/2014/main" id="{11648773-65BD-4847-9C9D-757FDC70F61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0386" y="3123890"/>
            <a:ext cx="8244483" cy="19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0">
            <a:extLst>
              <a:ext uri="{FF2B5EF4-FFF2-40B4-BE49-F238E27FC236}">
                <a16:creationId xmlns="" xmlns:a16="http://schemas.microsoft.com/office/drawing/2014/main" id="{561B2F17-AA87-41A4-BF02-D786304EDD8A}"/>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spTree>
    <p:extLst>
      <p:ext uri="{BB962C8B-B14F-4D97-AF65-F5344CB8AC3E}">
        <p14:creationId xmlns:p14="http://schemas.microsoft.com/office/powerpoint/2010/main" val="1559856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Oberbayern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75</a:t>
            </a:fld>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 xmlns:a16="http://schemas.microsoft.com/office/drawing/2014/main" id="{10B7A7C4-0439-4F77-AA43-E4477B55C48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248" y="2121168"/>
            <a:ext cx="8248037" cy="628205"/>
          </a:xfrm>
          <a:prstGeom prst="rect">
            <a:avLst/>
          </a:prstGeom>
          <a:solidFill>
            <a:srgbClr val="5AAD83"/>
          </a:solidFill>
          <a:ln>
            <a:noFill/>
          </a:ln>
          <a:extLst/>
        </p:spPr>
      </p:pic>
      <p:pic>
        <p:nvPicPr>
          <p:cNvPr id="13" name="Picture 2">
            <a:extLst>
              <a:ext uri="{FF2B5EF4-FFF2-40B4-BE49-F238E27FC236}">
                <a16:creationId xmlns="" xmlns:a16="http://schemas.microsoft.com/office/drawing/2014/main" id="{B8291183-05C4-438D-A4A7-DC3D670E06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3043" y="3144453"/>
            <a:ext cx="8202294" cy="194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0">
            <a:extLst>
              <a:ext uri="{FF2B5EF4-FFF2-40B4-BE49-F238E27FC236}">
                <a16:creationId xmlns="" xmlns:a16="http://schemas.microsoft.com/office/drawing/2014/main" id="{79547374-A4B2-4F2E-8B67-A4F201457861}"/>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spTree>
    <p:extLst>
      <p:ext uri="{BB962C8B-B14F-4D97-AF65-F5344CB8AC3E}">
        <p14:creationId xmlns:p14="http://schemas.microsoft.com/office/powerpoint/2010/main" val="267226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München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76</a:t>
            </a:fld>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 xmlns:a16="http://schemas.microsoft.com/office/drawing/2014/main" id="{10B7A7C4-0439-4F77-AA43-E4477B55C48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248" y="2121168"/>
            <a:ext cx="8248037" cy="628205"/>
          </a:xfrm>
          <a:prstGeom prst="rect">
            <a:avLst/>
          </a:prstGeom>
          <a:solidFill>
            <a:srgbClr val="5AAD83"/>
          </a:solidFill>
          <a:ln>
            <a:noFill/>
          </a:ln>
          <a:extLst/>
        </p:spPr>
      </p:pic>
      <p:pic>
        <p:nvPicPr>
          <p:cNvPr id="12" name="Picture 3">
            <a:extLst>
              <a:ext uri="{FF2B5EF4-FFF2-40B4-BE49-F238E27FC236}">
                <a16:creationId xmlns="" xmlns:a16="http://schemas.microsoft.com/office/drawing/2014/main" id="{E395C10F-48B7-456E-9654-CE371DF974E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8090" y="3185838"/>
            <a:ext cx="8067675" cy="189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0">
            <a:extLst>
              <a:ext uri="{FF2B5EF4-FFF2-40B4-BE49-F238E27FC236}">
                <a16:creationId xmlns="" xmlns:a16="http://schemas.microsoft.com/office/drawing/2014/main" id="{CE032E69-BA86-4848-861C-83BB9EDA67C8}"/>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spTree>
    <p:extLst>
      <p:ext uri="{BB962C8B-B14F-4D97-AF65-F5344CB8AC3E}">
        <p14:creationId xmlns:p14="http://schemas.microsoft.com/office/powerpoint/2010/main" val="29308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722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2007 vs. 2006</a:t>
            </a:r>
          </a:p>
        </p:txBody>
      </p:sp>
      <p:pic>
        <p:nvPicPr>
          <p:cNvPr id="13722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7188"/>
            <a:ext cx="7727950"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3"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00082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824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2008</a:t>
            </a:r>
          </a:p>
        </p:txBody>
      </p:sp>
      <p:pic>
        <p:nvPicPr>
          <p:cNvPr id="13824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1913" y="1773238"/>
            <a:ext cx="67897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7"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1551023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9268"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2008</a:t>
            </a:r>
          </a:p>
        </p:txBody>
      </p:sp>
      <p:pic>
        <p:nvPicPr>
          <p:cNvPr id="139269"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6013" y="2420938"/>
            <a:ext cx="7170737"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172355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7</a:t>
            </a:r>
          </a:p>
        </p:txBody>
      </p:sp>
      <p:sp>
        <p:nvSpPr>
          <p:cNvPr id="7" name="Text Box 2">
            <a:extLst>
              <a:ext uri="{FF2B5EF4-FFF2-40B4-BE49-F238E27FC236}">
                <a16:creationId xmlns="" xmlns:a16="http://schemas.microsoft.com/office/drawing/2014/main" id="{9219172C-5EFF-40E5-BAA7-9A6CCF9737C6}"/>
              </a:ext>
            </a:extLst>
          </p:cNvPr>
          <p:cNvSpPr txBox="1">
            <a:spLocks noChangeArrowheads="1"/>
          </p:cNvSpPr>
          <p:nvPr/>
        </p:nvSpPr>
        <p:spPr bwMode="auto">
          <a:xfrm>
            <a:off x="444500" y="1889684"/>
            <a:ext cx="77866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4. Welches Problem lösen Sie wirklich? </a:t>
            </a:r>
          </a:p>
          <a:p>
            <a:r>
              <a:rPr lang="de-DE" altLang="de-DE" sz="1600" dirty="0"/>
              <a:t/>
            </a:r>
            <a:br>
              <a:rPr lang="de-DE" altLang="de-DE" sz="1600" dirty="0"/>
            </a:br>
            <a:r>
              <a:rPr lang="de-DE" altLang="de-DE" sz="1600" dirty="0"/>
              <a:t>Fast niemand ist an Produkten oder Methoden interessiert. Beschreiben Sie deshalb nicht Ihr tolles Produkt, die Eigenschaften Ihrer herausragenden Dienstleistung, sondern erklären Sie möglichst anschaulich, welches Problem Ihres Zuhörers Sie lösen können. Aber verraten Sie auf keinen Fall, wie Sie das Problem lösen. Genau dann, wenn er neugierig fragt, wie Sie das schaffen wollen, hat der Elevator Pitch seine Aufgabe erfüllt. Hierbei ist es wichtig, die wichtigsten Motive zu kennen, die Menschen antreiben. </a:t>
            </a:r>
          </a:p>
        </p:txBody>
      </p:sp>
    </p:spTree>
    <p:extLst>
      <p:ext uri="{BB962C8B-B14F-4D97-AF65-F5344CB8AC3E}">
        <p14:creationId xmlns:p14="http://schemas.microsoft.com/office/powerpoint/2010/main" val="2202835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029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2012 Harald Hof</a:t>
            </a:r>
          </a:p>
        </p:txBody>
      </p:sp>
      <p:sp>
        <p:nvSpPr>
          <p:cNvPr id="14029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2009 vs. 2008</a:t>
            </a:r>
          </a:p>
        </p:txBody>
      </p:sp>
      <p:pic>
        <p:nvPicPr>
          <p:cNvPr id="14029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41475"/>
            <a:ext cx="889317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5"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52689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131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2009 vs. 2008</a:t>
            </a:r>
          </a:p>
        </p:txBody>
      </p:sp>
      <p:pic>
        <p:nvPicPr>
          <p:cNvPr id="14131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914400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9"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944881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234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2010</a:t>
            </a:r>
          </a:p>
        </p:txBody>
      </p:sp>
      <p:pic>
        <p:nvPicPr>
          <p:cNvPr id="14234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030" y="1600200"/>
            <a:ext cx="79565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3"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3690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336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2010</a:t>
            </a:r>
          </a:p>
        </p:txBody>
      </p:sp>
      <p:pic>
        <p:nvPicPr>
          <p:cNvPr id="14336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950" y="1916113"/>
            <a:ext cx="8936038"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7"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1018662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4388"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2011</a:t>
            </a:r>
          </a:p>
        </p:txBody>
      </p:sp>
      <p:pic>
        <p:nvPicPr>
          <p:cNvPr id="144389"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1670050"/>
            <a:ext cx="79343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254811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541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2011</a:t>
            </a:r>
          </a:p>
        </p:txBody>
      </p:sp>
      <p:pic>
        <p:nvPicPr>
          <p:cNvPr id="14541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610600"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414045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643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2012</a:t>
            </a:r>
          </a:p>
        </p:txBody>
      </p:sp>
      <p:pic>
        <p:nvPicPr>
          <p:cNvPr id="14643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1727200"/>
            <a:ext cx="78486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159917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746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2012</a:t>
            </a:r>
          </a:p>
        </p:txBody>
      </p:sp>
      <p:pic>
        <p:nvPicPr>
          <p:cNvPr id="14746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057400"/>
            <a:ext cx="88931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697224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48484"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8188" y="1601788"/>
            <a:ext cx="7788275" cy="50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2013</a:t>
            </a:r>
          </a:p>
        </p:txBody>
      </p:sp>
      <p:pic>
        <p:nvPicPr>
          <p:cNvPr id="148486"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1351453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950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pic>
        <p:nvPicPr>
          <p:cNvPr id="149508"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463" y="1785938"/>
            <a:ext cx="8491537"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509"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4951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2013</a:t>
            </a:r>
          </a:p>
        </p:txBody>
      </p:sp>
      <p:pic>
        <p:nvPicPr>
          <p:cNvPr id="149511"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spTree>
    <p:extLst>
      <p:ext uri="{BB962C8B-B14F-4D97-AF65-F5344CB8AC3E}">
        <p14:creationId xmlns:p14="http://schemas.microsoft.com/office/powerpoint/2010/main" val="606299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Vorstellrunde</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r>
              <a:rPr lang="de-DE" dirty="0"/>
              <a:t>8</a:t>
            </a:r>
          </a:p>
        </p:txBody>
      </p:sp>
      <p:sp>
        <p:nvSpPr>
          <p:cNvPr id="7" name="Text Box 2">
            <a:extLst>
              <a:ext uri="{FF2B5EF4-FFF2-40B4-BE49-F238E27FC236}">
                <a16:creationId xmlns="" xmlns:a16="http://schemas.microsoft.com/office/drawing/2014/main" id="{9219172C-5EFF-40E5-BAA7-9A6CCF9737C6}"/>
              </a:ext>
            </a:extLst>
          </p:cNvPr>
          <p:cNvSpPr txBox="1">
            <a:spLocks noChangeArrowheads="1"/>
          </p:cNvSpPr>
          <p:nvPr/>
        </p:nvSpPr>
        <p:spPr bwMode="auto">
          <a:xfrm>
            <a:off x="444500" y="1889684"/>
            <a:ext cx="778668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5. Was machen Sie anders?</a:t>
            </a:r>
            <a:br>
              <a:rPr lang="de-DE" altLang="de-DE" sz="1600" b="1" dirty="0">
                <a:solidFill>
                  <a:srgbClr val="92D050"/>
                </a:solidFill>
              </a:rPr>
            </a:br>
            <a:endParaRPr lang="de-DE" altLang="de-DE" sz="1600" b="1" dirty="0">
              <a:solidFill>
                <a:srgbClr val="92D050"/>
              </a:solidFill>
            </a:endParaRPr>
          </a:p>
          <a:p>
            <a:r>
              <a:rPr lang="de-DE" altLang="de-DE" sz="1600" dirty="0"/>
              <a:t>	Hier brauchen Sie überzeugende Antworten auf die Frage, warum Ihr Gesprächspartner nun gerade mit Ihnen zusammenarbeiten soll. Also bitte keine langweiligen Formulierungen wie “individuelle Lösungen”, “bester Service” oder “gutes Preis-Leistungsverhältnis”. Auch keine Aufzählung von Argumenten, sondern einen ganz konkreten Vorteil, den der Kunde nur bei Ihnen findet. </a:t>
            </a:r>
          </a:p>
        </p:txBody>
      </p:sp>
    </p:spTree>
    <p:extLst>
      <p:ext uri="{BB962C8B-B14F-4D97-AF65-F5344CB8AC3E}">
        <p14:creationId xmlns:p14="http://schemas.microsoft.com/office/powerpoint/2010/main" val="259897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14848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2014</a:t>
            </a:r>
          </a:p>
        </p:txBody>
      </p:sp>
      <p:pic>
        <p:nvPicPr>
          <p:cNvPr id="148486"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pic>
        <p:nvPicPr>
          <p:cNvPr id="3686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7909" y="1648149"/>
            <a:ext cx="7488832" cy="494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02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950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49509"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4951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2014</a:t>
            </a:r>
          </a:p>
        </p:txBody>
      </p:sp>
      <p:pic>
        <p:nvPicPr>
          <p:cNvPr id="14951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 </a:t>
            </a:r>
          </a:p>
        </p:txBody>
      </p:sp>
      <p:pic>
        <p:nvPicPr>
          <p:cNvPr id="3789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7194" y="1854775"/>
            <a:ext cx="8588764" cy="373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81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  </a:t>
            </a:r>
          </a:p>
        </p:txBody>
      </p:sp>
      <p:sp>
        <p:nvSpPr>
          <p:cNvPr id="14848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München 2015</a:t>
            </a:r>
          </a:p>
        </p:txBody>
      </p:sp>
      <p:pic>
        <p:nvPicPr>
          <p:cNvPr id="148486"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a:t>
            </a:r>
            <a:r>
              <a:rPr dirty="0"/>
              <a:t> </a:t>
            </a: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560" y="1573212"/>
            <a:ext cx="7848730" cy="513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718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  </a:t>
            </a:r>
          </a:p>
        </p:txBody>
      </p:sp>
      <p:sp>
        <p:nvSpPr>
          <p:cNvPr id="14950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solidFill>
                  <a:prstClr val="black"/>
                </a:solidFill>
              </a:rPr>
              <a:t>  </a:t>
            </a:r>
          </a:p>
        </p:txBody>
      </p:sp>
      <p:sp>
        <p:nvSpPr>
          <p:cNvPr id="149509"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14951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München 2015</a:t>
            </a:r>
          </a:p>
        </p:txBody>
      </p:sp>
      <p:pic>
        <p:nvPicPr>
          <p:cNvPr id="14951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Workshop Businessplan</a:t>
            </a:r>
            <a:r>
              <a:rPr dirty="0"/>
              <a:t> </a:t>
            </a: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738" y="1833131"/>
            <a:ext cx="8883794" cy="389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71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München 2016</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 xmlns:a16="http://schemas.microsoft.com/office/drawing/2014/main" id="{64A47C77-B946-4C53-8F0F-B6BE8A383B4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7584" y="1980703"/>
            <a:ext cx="7317333" cy="479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10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München 2016</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0">
            <a:extLst>
              <a:ext uri="{FF2B5EF4-FFF2-40B4-BE49-F238E27FC236}">
                <a16:creationId xmlns="" xmlns:a16="http://schemas.microsoft.com/office/drawing/2014/main" id="{CE032E69-BA86-4848-861C-83BB9EDA67C8}"/>
              </a:ext>
            </a:extLst>
          </p:cNvPr>
          <p:cNvSpPr txBox="1">
            <a:spLocks noChangeArrowheads="1"/>
          </p:cNvSpPr>
          <p:nvPr/>
        </p:nvSpPr>
        <p:spPr bwMode="auto">
          <a:xfrm>
            <a:off x="395536" y="6038177"/>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pic>
        <p:nvPicPr>
          <p:cNvPr id="13" name="Picture 2">
            <a:extLst>
              <a:ext uri="{FF2B5EF4-FFF2-40B4-BE49-F238E27FC236}">
                <a16:creationId xmlns="" xmlns:a16="http://schemas.microsoft.com/office/drawing/2014/main" id="{B34424E1-C3CF-4FD4-95C1-6413445D93A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9592" y="2492896"/>
            <a:ext cx="7128792" cy="315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29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Zukunftsaussichten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27</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07.</a:t>
            </a:r>
          </a:p>
        </p:txBody>
      </p:sp>
      <p:sp>
        <p:nvSpPr>
          <p:cNvPr id="11" name="Text Box 3">
            <a:extLst>
              <a:ext uri="{FF2B5EF4-FFF2-40B4-BE49-F238E27FC236}">
                <a16:creationId xmlns="" xmlns:a16="http://schemas.microsoft.com/office/drawing/2014/main" id="{DD443F2C-8A31-47CA-84E8-BCFED03FE4A8}"/>
              </a:ext>
            </a:extLst>
          </p:cNvPr>
          <p:cNvSpPr txBox="1">
            <a:spLocks noChangeArrowheads="1"/>
          </p:cNvSpPr>
          <p:nvPr/>
        </p:nvSpPr>
        <p:spPr bwMode="auto">
          <a:xfrm>
            <a:off x="444499" y="1907865"/>
            <a:ext cx="804460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p>
          <a:p>
            <a:pPr algn="l">
              <a:spcBef>
                <a:spcPct val="50000"/>
              </a:spcBef>
              <a:buFontTx/>
              <a:buChar char="•"/>
            </a:pPr>
            <a:r>
              <a:rPr lang="de-DE" altLang="de-DE" sz="1900" dirty="0"/>
              <a:t> </a:t>
            </a:r>
            <a:r>
              <a:rPr lang="de-DE" altLang="de-DE" sz="1800" dirty="0"/>
              <a:t>Welche Ziele haben Sie sich für Ihre Firma gesetzt?</a:t>
            </a:r>
          </a:p>
          <a:p>
            <a:pPr algn="l">
              <a:spcBef>
                <a:spcPct val="50000"/>
              </a:spcBef>
              <a:buFontTx/>
              <a:buChar char="•"/>
            </a:pPr>
            <a:r>
              <a:rPr lang="de-DE" altLang="de-DE" sz="1800" dirty="0"/>
              <a:t> Mit welchen Maßnahmen wollen Sie diese Ziele erreichen?</a:t>
            </a:r>
          </a:p>
          <a:p>
            <a:pPr algn="l">
              <a:spcBef>
                <a:spcPct val="50000"/>
              </a:spcBef>
              <a:buFontTx/>
              <a:buChar char="•"/>
            </a:pPr>
            <a:r>
              <a:rPr lang="de-DE" altLang="de-DE" sz="1800" dirty="0"/>
              <a:t> Wie könnte die Entwicklung Ihrer Branche aussehen?</a:t>
            </a:r>
          </a:p>
          <a:p>
            <a:pPr algn="l">
              <a:spcBef>
                <a:spcPct val="50000"/>
              </a:spcBef>
              <a:buFontTx/>
              <a:buChar char="•"/>
            </a:pPr>
            <a:r>
              <a:rPr lang="de-DE" altLang="de-DE" sz="1800" dirty="0"/>
              <a:t> Wie wird sich die Nachfrage nach Ihrem Angebot entwickeln?</a:t>
            </a:r>
          </a:p>
          <a:p>
            <a:pPr algn="l">
              <a:spcBef>
                <a:spcPct val="50000"/>
              </a:spcBef>
              <a:buFontTx/>
              <a:buChar char="•"/>
            </a:pPr>
            <a:r>
              <a:rPr lang="de-DE" altLang="de-DE" sz="1800" dirty="0"/>
              <a:t> Rechnen Sie mit mehr Konkurrenten in Ihrem Markt?</a:t>
            </a:r>
          </a:p>
          <a:p>
            <a:pPr algn="l">
              <a:spcBef>
                <a:spcPct val="50000"/>
              </a:spcBef>
              <a:buFontTx/>
              <a:buChar char="•"/>
            </a:pPr>
            <a:r>
              <a:rPr lang="de-DE" altLang="de-DE" sz="1800" dirty="0"/>
              <a:t> Wie reagieren Sie auf negative Markt- / Nachfrageveränderungen?</a:t>
            </a:r>
          </a:p>
          <a:p>
            <a:pPr algn="l">
              <a:spcBef>
                <a:spcPct val="50000"/>
              </a:spcBef>
              <a:buFontTx/>
              <a:buChar char="•"/>
            </a:pPr>
            <a:r>
              <a:rPr lang="de-DE" altLang="de-DE" sz="1800" dirty="0"/>
              <a:t> Gibt es vergleichbare Branchen, die Orientierungshilfe bieten?</a:t>
            </a:r>
          </a:p>
          <a:p>
            <a:pPr algn="l">
              <a:spcBef>
                <a:spcPct val="50000"/>
              </a:spcBef>
            </a:pPr>
            <a:endParaRPr lang="de-DE" altLang="de-DE" sz="1900" dirty="0"/>
          </a:p>
        </p:txBody>
      </p:sp>
    </p:spTree>
    <p:extLst>
      <p:ext uri="{BB962C8B-B14F-4D97-AF65-F5344CB8AC3E}">
        <p14:creationId xmlns:p14="http://schemas.microsoft.com/office/powerpoint/2010/main" val="122731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28</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 xmlns:a16="http://schemas.microsoft.com/office/drawing/2014/main" id="{546C419B-5134-47B8-BE3A-03488563A0A0}"/>
              </a:ext>
            </a:extLst>
          </p:cNvPr>
          <p:cNvSpPr txBox="1">
            <a:spLocks noChangeArrowheads="1"/>
          </p:cNvSpPr>
          <p:nvPr/>
        </p:nvSpPr>
        <p:spPr bwMode="auto">
          <a:xfrm>
            <a:off x="458563" y="1884139"/>
            <a:ext cx="8030537"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Rechtsform: </a:t>
            </a:r>
          </a:p>
          <a:p>
            <a:pPr algn="l">
              <a:spcBef>
                <a:spcPct val="50000"/>
              </a:spcBef>
              <a:buFontTx/>
              <a:buChar char="•"/>
            </a:pPr>
            <a:r>
              <a:rPr lang="de-DE" altLang="de-DE" sz="1800" dirty="0">
                <a:cs typeface="Times New Roman" pitchFamily="18" charset="0"/>
              </a:rPr>
              <a:t> Welche Rechtsform soll Ihr Unternehmen haben?</a:t>
            </a:r>
          </a:p>
          <a:p>
            <a:pPr algn="l">
              <a:spcBef>
                <a:spcPct val="50000"/>
              </a:spcBef>
              <a:buFontTx/>
              <a:buChar char="•"/>
            </a:pPr>
            <a:r>
              <a:rPr lang="de-DE" altLang="de-DE" sz="1800" dirty="0">
                <a:cs typeface="Times New Roman" pitchFamily="18" charset="0"/>
              </a:rPr>
              <a:t> Welche Gesellschafterstruktur planen Sie?</a:t>
            </a:r>
          </a:p>
          <a:p>
            <a:pPr algn="l">
              <a:spcBef>
                <a:spcPct val="50000"/>
              </a:spcBef>
              <a:buFontTx/>
              <a:buChar char="•"/>
            </a:pPr>
            <a:r>
              <a:rPr lang="de-DE" altLang="de-DE" sz="1800" dirty="0">
                <a:cs typeface="Times New Roman" pitchFamily="18" charset="0"/>
              </a:rPr>
              <a:t> Bei mehreren Gesellschaftern: Wer übernimmt welche Funktionen im</a:t>
            </a:r>
            <a:br>
              <a:rPr lang="de-DE" altLang="de-DE" sz="1800" dirty="0">
                <a:cs typeface="Times New Roman" pitchFamily="18" charset="0"/>
              </a:rPr>
            </a:br>
            <a:r>
              <a:rPr lang="de-DE" altLang="de-DE" sz="1800" dirty="0">
                <a:cs typeface="Times New Roman" pitchFamily="18" charset="0"/>
              </a:rPr>
              <a:t>  Unternehmen?</a:t>
            </a:r>
          </a:p>
          <a:p>
            <a:pPr algn="l">
              <a:spcBef>
                <a:spcPct val="50000"/>
              </a:spcBef>
            </a:pPr>
            <a:endParaRPr lang="de-DE" altLang="de-DE" sz="1900" dirty="0">
              <a:cs typeface="Times New Roman" pitchFamily="18" charset="0"/>
            </a:endParaRPr>
          </a:p>
          <a:p>
            <a:pPr algn="l">
              <a:spcBef>
                <a:spcPct val="50000"/>
              </a:spcBef>
            </a:pPr>
            <a:endParaRPr lang="de-DE" altLang="de-DE" sz="1900" dirty="0"/>
          </a:p>
        </p:txBody>
      </p:sp>
    </p:spTree>
    <p:extLst>
      <p:ext uri="{BB962C8B-B14F-4D97-AF65-F5344CB8AC3E}">
        <p14:creationId xmlns:p14="http://schemas.microsoft.com/office/powerpoint/2010/main" val="429010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29</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 xmlns:a16="http://schemas.microsoft.com/office/drawing/2014/main" id="{D3005D3B-AF2E-47DF-917D-468EEA34CB61}"/>
              </a:ext>
            </a:extLst>
          </p:cNvPr>
          <p:cNvSpPr txBox="1">
            <a:spLocks noChangeArrowheads="1"/>
          </p:cNvSpPr>
          <p:nvPr/>
        </p:nvSpPr>
        <p:spPr bwMode="auto">
          <a:xfrm>
            <a:off x="444500" y="1899476"/>
            <a:ext cx="7010400" cy="26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900" b="1" dirty="0">
              <a:cs typeface="Times New Roman" pitchFamily="18" charset="0"/>
            </a:endParaRPr>
          </a:p>
          <a:p>
            <a:pPr algn="l">
              <a:spcBef>
                <a:spcPct val="50000"/>
              </a:spcBef>
            </a:pPr>
            <a:r>
              <a:rPr lang="de-DE" altLang="de-DE" sz="1800" b="1" dirty="0">
                <a:solidFill>
                  <a:srgbClr val="92D050"/>
                </a:solidFill>
                <a:cs typeface="Times New Roman" pitchFamily="18" charset="0"/>
              </a:rPr>
              <a:t>Genehmigungen: </a:t>
            </a:r>
          </a:p>
          <a:p>
            <a:pPr algn="l">
              <a:spcBef>
                <a:spcPct val="50000"/>
              </a:spcBef>
              <a:buFontTx/>
              <a:buChar char="•"/>
            </a:pPr>
            <a:r>
              <a:rPr lang="de-DE" altLang="de-DE" sz="1800" dirty="0">
                <a:cs typeface="Times New Roman" pitchFamily="18" charset="0"/>
              </a:rPr>
              <a:t> Welche Genehmigungen brauchen Sie für Ihren Betrieb?</a:t>
            </a:r>
          </a:p>
          <a:p>
            <a:pPr algn="l">
              <a:spcBef>
                <a:spcPct val="50000"/>
              </a:spcBef>
              <a:buFontTx/>
              <a:buChar char="•"/>
            </a:pPr>
            <a:r>
              <a:rPr lang="de-DE" altLang="de-DE" sz="1800" dirty="0">
                <a:cs typeface="Times New Roman" pitchFamily="18" charset="0"/>
              </a:rPr>
              <a:t> Benötigen Sie für Ihre Tätigkeit eine spezielle Zulassung?</a:t>
            </a:r>
          </a:p>
          <a:p>
            <a:pPr>
              <a:spcBef>
                <a:spcPct val="50000"/>
              </a:spcBef>
            </a:pPr>
            <a:endParaRPr lang="de-DE" altLang="de-DE" dirty="0"/>
          </a:p>
        </p:txBody>
      </p:sp>
    </p:spTree>
    <p:extLst>
      <p:ext uri="{BB962C8B-B14F-4D97-AF65-F5344CB8AC3E}">
        <p14:creationId xmlns:p14="http://schemas.microsoft.com/office/powerpoint/2010/main" val="1561847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Workshop Businessplan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30</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 xmlns:a16="http://schemas.microsoft.com/office/drawing/2014/main" id="{DDC72E63-9A02-4DD4-AC19-F216CC06FF29}"/>
              </a:ext>
            </a:extLst>
          </p:cNvPr>
          <p:cNvSpPr txBox="1">
            <a:spLocks noChangeArrowheads="1"/>
          </p:cNvSpPr>
          <p:nvPr/>
        </p:nvSpPr>
        <p:spPr bwMode="auto">
          <a:xfrm>
            <a:off x="444500" y="1902969"/>
            <a:ext cx="7696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Flächen/Räume: </a:t>
            </a:r>
          </a:p>
          <a:p>
            <a:pPr algn="l">
              <a:spcBef>
                <a:spcPct val="50000"/>
              </a:spcBef>
              <a:buFontTx/>
              <a:buChar char="•"/>
            </a:pPr>
            <a:r>
              <a:rPr lang="de-DE" altLang="de-DE" sz="1800" dirty="0">
                <a:cs typeface="Times New Roman" pitchFamily="18" charset="0"/>
              </a:rPr>
              <a:t> Wie viel Gewerbefläche (Räume) benötigen Sie?</a:t>
            </a:r>
          </a:p>
          <a:p>
            <a:pPr algn="l">
              <a:spcBef>
                <a:spcPct val="50000"/>
              </a:spcBef>
              <a:buFontTx/>
              <a:buChar char="•"/>
            </a:pPr>
            <a:r>
              <a:rPr lang="de-DE" altLang="de-DE" sz="1800" dirty="0">
                <a:cs typeface="Times New Roman" pitchFamily="18" charset="0"/>
              </a:rPr>
              <a:t> Kennen Sie die marktüblichen Preise dafür?</a:t>
            </a:r>
          </a:p>
          <a:p>
            <a:pPr algn="l">
              <a:spcBef>
                <a:spcPct val="50000"/>
              </a:spcBef>
              <a:buFontTx/>
              <a:buChar char="•"/>
            </a:pPr>
            <a:r>
              <a:rPr lang="de-DE" altLang="de-DE" sz="1800" dirty="0">
                <a:cs typeface="Times New Roman" pitchFamily="18" charset="0"/>
              </a:rPr>
              <a:t> Haben Sie sich nach mietgünstigen Flächen (z. B. in kommunalen </a:t>
            </a:r>
            <a:br>
              <a:rPr lang="de-DE" altLang="de-DE" sz="1800" dirty="0">
                <a:cs typeface="Times New Roman" pitchFamily="18" charset="0"/>
              </a:rPr>
            </a:br>
            <a:r>
              <a:rPr lang="de-DE" altLang="de-DE" sz="1800" dirty="0">
                <a:cs typeface="Times New Roman" pitchFamily="18" charset="0"/>
              </a:rPr>
              <a:t>  Gewerbeparks) erkundigt?</a:t>
            </a:r>
          </a:p>
        </p:txBody>
      </p:sp>
    </p:spTree>
    <p:extLst>
      <p:ext uri="{BB962C8B-B14F-4D97-AF65-F5344CB8AC3E}">
        <p14:creationId xmlns:p14="http://schemas.microsoft.com/office/powerpoint/2010/main" val="350055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Trainer_Präsentationsvorlage.potx</Template>
  <TotalTime>0</TotalTime>
  <Words>3269</Words>
  <Application>Microsoft Office PowerPoint</Application>
  <PresentationFormat>Bildschirmpräsentation (4:3)</PresentationFormat>
  <Paragraphs>1189</Paragraphs>
  <Slides>139</Slides>
  <Notes>0</Notes>
  <HiddenSlides>46</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139</vt:i4>
      </vt:variant>
    </vt:vector>
  </HeadingPairs>
  <TitlesOfParts>
    <vt:vector size="143" baseType="lpstr">
      <vt:lpstr>Trainer_Präsentationsvorlage</vt:lpstr>
      <vt:lpstr>2_Trainer_Präsentationsvorlage</vt:lpstr>
      <vt:lpstr>1_Trainer_Präsentationsvorlage</vt:lpstr>
      <vt:lpstr>Diagramm</vt:lpstr>
      <vt:lpstr>Workshop Businessplan</vt:lpstr>
      <vt:lpstr>Copyright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IHK München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Weingaertner</dc:creator>
  <cp:lastModifiedBy>Harald Hof</cp:lastModifiedBy>
  <cp:revision>175</cp:revision>
  <cp:lastPrinted>2016-12-30T21:12:07Z</cp:lastPrinted>
  <dcterms:created xsi:type="dcterms:W3CDTF">2014-06-18T12:20:17Z</dcterms:created>
  <dcterms:modified xsi:type="dcterms:W3CDTF">2018-04-26T06:02:08Z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inername">
    <vt:lpwstr>Trainername</vt:lpwstr>
  </property>
</Properties>
</file>